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0E454E7-DE9A-49B7-BEBD-F7A618BF345E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7EAE701-8BA5-4E4C-88AE-46E2AE838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7E7C02F-ED93-4773-A133-3EE388FA2E27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0CB1BE1-7848-4E82-82D4-CB2984E97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3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1BE1-7848-4E82-82D4-CB2984E97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4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1BE1-7848-4E82-82D4-CB2984E970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4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1BE1-7848-4E82-82D4-CB2984E970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18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1BE1-7848-4E82-82D4-CB2984E970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7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1BE1-7848-4E82-82D4-CB2984E97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1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1BE1-7848-4E82-82D4-CB2984E970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1BE1-7848-4E82-82D4-CB2984E970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6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1BE1-7848-4E82-82D4-CB2984E970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1BE1-7848-4E82-82D4-CB2984E970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3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1BE1-7848-4E82-82D4-CB2984E970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7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1BE1-7848-4E82-82D4-CB2984E97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1BE1-7848-4E82-82D4-CB2984E970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4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BCDE5CA-4A15-4AE3-8BAD-EE8D29F7386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6D0A61F-CD4E-410C-A217-3DA8943245D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E5CA-4A15-4AE3-8BAD-EE8D29F7386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A61F-CD4E-410C-A217-3DA894324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E5CA-4A15-4AE3-8BAD-EE8D29F7386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A61F-CD4E-410C-A217-3DA894324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E5CA-4A15-4AE3-8BAD-EE8D29F7386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A61F-CD4E-410C-A217-3DA894324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E5CA-4A15-4AE3-8BAD-EE8D29F7386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A61F-CD4E-410C-A217-3DA894324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E5CA-4A15-4AE3-8BAD-EE8D29F7386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A61F-CD4E-410C-A217-3DA894324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E5CA-4A15-4AE3-8BAD-EE8D29F7386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A61F-CD4E-410C-A217-3DA8943245D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E5CA-4A15-4AE3-8BAD-EE8D29F7386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A61F-CD4E-410C-A217-3DA894324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E5CA-4A15-4AE3-8BAD-EE8D29F7386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A61F-CD4E-410C-A217-3DA894324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E5CA-4A15-4AE3-8BAD-EE8D29F7386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A61F-CD4E-410C-A217-3DA894324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E5CA-4A15-4AE3-8BAD-EE8D29F7386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A61F-CD4E-410C-A217-3DA894324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BCDE5CA-4A15-4AE3-8BAD-EE8D29F7386C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6D0A61F-CD4E-410C-A217-3DA8943245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yla.krengel@mnps.org" TargetMode="External"/><Relationship Id="rId2" Type="http://schemas.openxmlformats.org/officeDocument/2006/relationships/hyperlink" Target="http://www.responsiveclassroo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el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racy.roberts@mnp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effectLst/>
                <a:latin typeface="Segoe UI"/>
                <a:ea typeface="Calibri"/>
              </a:rPr>
              <a:t>Elementary Related Arts Teaching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Social and Emotional Learning Conference</a:t>
            </a:r>
          </a:p>
          <a:p>
            <a:r>
              <a:rPr lang="en-US" dirty="0" smtClean="0"/>
              <a:t>July 18,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497900">
            <a:off x="579920" y="4177801"/>
            <a:ext cx="217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Tracy Roberts, Presenter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63637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 Bad Behavior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class routine </a:t>
            </a:r>
            <a:r>
              <a:rPr lang="en-US" dirty="0" smtClean="0"/>
              <a:t>will give consistent expectations that curb behavior.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Agenda &amp; Objectives  </a:t>
            </a:r>
            <a:r>
              <a:rPr lang="en-US" dirty="0" smtClean="0"/>
              <a:t>help focus students and give them expectations for the lessons.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Meeting</a:t>
            </a:r>
            <a:r>
              <a:rPr lang="en-US" dirty="0" smtClean="0"/>
              <a:t> allows students to build relationships with one another and with YOU the teacher.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Teacher language </a:t>
            </a:r>
            <a:r>
              <a:rPr lang="en-US" dirty="0" smtClean="0"/>
              <a:t>that focuses on student will give responsibility and reinforcement to student.</a:t>
            </a:r>
            <a:endParaRPr lang="en-US" dirty="0"/>
          </a:p>
        </p:txBody>
      </p:sp>
      <p:pic>
        <p:nvPicPr>
          <p:cNvPr id="7170" name="Picture 2" descr="C:\Users\troberts2\AppData\Local\Microsoft\Windows\Temporary Internet Files\Content.IE5\Q55JR2N9\MC90009795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44" y="1371600"/>
            <a:ext cx="1810512" cy="85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0" y="5916692"/>
            <a:ext cx="5715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Discipline does not equal punishment.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87437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Strategies…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1248" y="1676400"/>
            <a:ext cx="3657600" cy="431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Catch </a:t>
            </a:r>
            <a:r>
              <a:rPr lang="en-US" dirty="0">
                <a:solidFill>
                  <a:srgbClr val="C00000"/>
                </a:solidFill>
              </a:rPr>
              <a:t>small behaviors before they escalate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Take </a:t>
            </a:r>
            <a:r>
              <a:rPr lang="en-US" dirty="0"/>
              <a:t>a Break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Change </a:t>
            </a:r>
            <a:r>
              <a:rPr lang="en-US" dirty="0">
                <a:solidFill>
                  <a:srgbClr val="00B050"/>
                </a:solidFill>
              </a:rPr>
              <a:t>seats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Fidget </a:t>
            </a:r>
            <a:r>
              <a:rPr lang="en-US" dirty="0">
                <a:solidFill>
                  <a:srgbClr val="7030A0"/>
                </a:solidFill>
              </a:rPr>
              <a:t>toys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Teacher proximity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Teacher </a:t>
            </a:r>
            <a:r>
              <a:rPr lang="en-US" dirty="0"/>
              <a:t>language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Choices</a:t>
            </a:r>
            <a:endParaRPr lang="en-US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Interactive </a:t>
            </a:r>
            <a:r>
              <a:rPr lang="en-US" dirty="0">
                <a:solidFill>
                  <a:srgbClr val="7030A0"/>
                </a:solidFill>
              </a:rPr>
              <a:t>modeling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Visual </a:t>
            </a:r>
            <a:r>
              <a:rPr lang="en-US" dirty="0">
                <a:solidFill>
                  <a:srgbClr val="C00000"/>
                </a:solidFill>
              </a:rPr>
              <a:t>schedules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Use </a:t>
            </a:r>
            <a:r>
              <a:rPr lang="en-US" dirty="0"/>
              <a:t>a timer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676400"/>
            <a:ext cx="3657600" cy="431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Ask </a:t>
            </a:r>
            <a:r>
              <a:rPr lang="en-US" dirty="0">
                <a:solidFill>
                  <a:srgbClr val="00B050"/>
                </a:solidFill>
              </a:rPr>
              <a:t>students to comment on what is occurring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I </a:t>
            </a:r>
            <a:r>
              <a:rPr lang="en-US" dirty="0">
                <a:solidFill>
                  <a:srgbClr val="00B050"/>
                </a:solidFill>
              </a:rPr>
              <a:t>wonder…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I </a:t>
            </a:r>
            <a:r>
              <a:rPr lang="en-US" dirty="0">
                <a:solidFill>
                  <a:srgbClr val="00B050"/>
                </a:solidFill>
              </a:rPr>
              <a:t>noticed…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I </a:t>
            </a:r>
            <a:r>
              <a:rPr lang="en-US" dirty="0">
                <a:solidFill>
                  <a:srgbClr val="00B050"/>
                </a:solidFill>
              </a:rPr>
              <a:t>appreciate…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Nonverbal </a:t>
            </a:r>
            <a:r>
              <a:rPr lang="en-US" dirty="0">
                <a:solidFill>
                  <a:srgbClr val="7030A0"/>
                </a:solidFill>
              </a:rPr>
              <a:t>cues/prompts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Thumbs </a:t>
            </a:r>
            <a:r>
              <a:rPr lang="en-US" dirty="0">
                <a:solidFill>
                  <a:srgbClr val="7030A0"/>
                </a:solidFill>
              </a:rPr>
              <a:t>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Wink</a:t>
            </a:r>
            <a:endParaRPr lang="en-US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Smile</a:t>
            </a:r>
            <a:endParaRPr lang="en-US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“</a:t>
            </a:r>
            <a:r>
              <a:rPr lang="en-US" dirty="0">
                <a:solidFill>
                  <a:srgbClr val="7030A0"/>
                </a:solidFill>
              </a:rPr>
              <a:t>teacher face”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Nod/shake </a:t>
            </a:r>
            <a:r>
              <a:rPr lang="en-US" dirty="0">
                <a:solidFill>
                  <a:srgbClr val="7030A0"/>
                </a:solidFill>
              </a:rPr>
              <a:t>head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Clear </a:t>
            </a:r>
            <a:r>
              <a:rPr lang="en-US" dirty="0">
                <a:solidFill>
                  <a:srgbClr val="7030A0"/>
                </a:solidFill>
              </a:rPr>
              <a:t>throat</a:t>
            </a:r>
          </a:p>
          <a:p>
            <a:endParaRPr lang="en-US" dirty="0"/>
          </a:p>
        </p:txBody>
      </p:sp>
      <p:pic>
        <p:nvPicPr>
          <p:cNvPr id="8194" name="Picture 2" descr="C:\Users\troberts2\AppData\Local\Microsoft\Windows\Temporary Internet Files\Content.IE5\FZFR5NWK\MC9002978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81600"/>
            <a:ext cx="1788566" cy="132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roberts2\AppData\Local\Microsoft\Windows\Temporary Internet Files\Content.IE5\W1ZLFHMI\MC9004404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1174686" cy="129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4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roberts2\AppData\Local\Microsoft\Windows\Temporary Internet Files\Content.IE5\3CMV6FAK\MP90043926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953000" cy="371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438401"/>
            <a:ext cx="8041439" cy="1905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Closing Circle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8229599" cy="180498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A quick routine (3-5 minutes for related arts classes) to close out class giving students closure and accountability.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Example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clean up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get back to spots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read through objectives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students give thumbs up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sideways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or down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and line up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313325"/>
          </a:xfrm>
        </p:spPr>
        <p:txBody>
          <a:bodyPr>
            <a:normAutofit/>
          </a:bodyPr>
          <a:lstStyle/>
          <a:p>
            <a:pPr lvl="0">
              <a:buClr>
                <a:srgbClr val="A63212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We can design a class routine for the 2014-2015 school year.</a:t>
            </a:r>
          </a:p>
          <a:p>
            <a:pPr lvl="0">
              <a:buClr>
                <a:srgbClr val="A63212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B050"/>
                </a:solidFill>
                <a:latin typeface="Bodoni MT Black" panose="02070A03080606020203" pitchFamily="18" charset="0"/>
              </a:rPr>
              <a:t>We can experience &amp; practice using direct teacher language including reinforcing, redirecting, and reminding language.</a:t>
            </a:r>
          </a:p>
          <a:p>
            <a:pPr lvl="0">
              <a:buClr>
                <a:srgbClr val="A63212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We can discuss strategies for dealing with student misbehavior.</a:t>
            </a:r>
          </a:p>
          <a:p>
            <a:pPr lvl="0">
              <a:buClr>
                <a:srgbClr val="A63212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70C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We can experience &amp; design a closing circle.</a:t>
            </a:r>
          </a:p>
        </p:txBody>
      </p:sp>
      <p:pic>
        <p:nvPicPr>
          <p:cNvPr id="3074" name="Picture 2" descr="C:\Users\troberts2\AppData\Local\Microsoft\Windows\Temporary Internet Files\Content.IE5\FZFR5NWK\MM90018558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1316182" cy="13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1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11237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43895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MNPS Blackboard (accessible through Schoolnet.org)</a:t>
            </a:r>
          </a:p>
          <a:p>
            <a:r>
              <a:rPr lang="en-US" dirty="0" smtClean="0">
                <a:hlinkClick r:id="rId2"/>
              </a:rPr>
              <a:t>www.responsiveclassroom.org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On-line articles</a:t>
            </a:r>
          </a:p>
          <a:p>
            <a:pPr lvl="1"/>
            <a:r>
              <a:rPr lang="en-US" dirty="0" smtClean="0"/>
              <a:t>Blog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Books for purchase </a:t>
            </a:r>
            <a:r>
              <a:rPr lang="en-US" dirty="0" smtClean="0"/>
              <a:t>(check with your school and/or with Kyla </a:t>
            </a:r>
            <a:r>
              <a:rPr lang="en-US" dirty="0" err="1" smtClean="0"/>
              <a:t>Krengel</a:t>
            </a:r>
            <a:r>
              <a:rPr lang="en-US" dirty="0" smtClean="0"/>
              <a:t> </a:t>
            </a:r>
            <a:r>
              <a:rPr lang="en-US" smtClean="0"/>
              <a:t>(</a:t>
            </a:r>
            <a:r>
              <a:rPr lang="en-US" smtClean="0">
                <a:hlinkClick r:id="rId3"/>
              </a:rPr>
              <a:t>kyla.krengel@mnps.org</a:t>
            </a:r>
            <a:r>
              <a:rPr lang="en-US" dirty="0" smtClean="0"/>
              <a:t>) about borrowing before you buy)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Face Book &amp; Twitter </a:t>
            </a:r>
            <a:r>
              <a:rPr lang="en-US" dirty="0" smtClean="0"/>
              <a:t>(great for asking questions…always quick with replies)</a:t>
            </a:r>
          </a:p>
          <a:p>
            <a:r>
              <a:rPr lang="en-US" dirty="0" smtClean="0">
                <a:hlinkClick r:id="rId4"/>
              </a:rPr>
              <a:t>www.casel.org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coming!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BYE!</a:t>
            </a:r>
            <a:endParaRPr lang="en-US" dirty="0"/>
          </a:p>
        </p:txBody>
      </p:sp>
      <p:pic>
        <p:nvPicPr>
          <p:cNvPr id="1026" name="Picture 2" descr="C:\Users\troberts2\AppData\Local\Microsoft\Windows\Temporary Internet Files\Content.IE5\4R96MGP5\MC90010478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70" y="2209800"/>
            <a:ext cx="465914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027519"/>
          </a:xfrm>
        </p:spPr>
        <p:txBody>
          <a:bodyPr/>
          <a:lstStyle/>
          <a:p>
            <a:r>
              <a:rPr lang="en-US" sz="3600" dirty="0" smtClean="0"/>
              <a:t>Tracy Roberts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533400"/>
            <a:ext cx="4699370" cy="56984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Music Teacher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15</a:t>
            </a:r>
            <a:r>
              <a:rPr lang="en-US" baseline="30000" dirty="0" smtClean="0">
                <a:solidFill>
                  <a:srgbClr val="7030A0"/>
                </a:solidFill>
              </a:rPr>
              <a:t>th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Y</a:t>
            </a:r>
            <a:r>
              <a:rPr lang="en-US" dirty="0" smtClean="0">
                <a:solidFill>
                  <a:srgbClr val="7030A0"/>
                </a:solidFill>
              </a:rPr>
              <a:t>ear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Dodson Elementary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Responsive Classroom 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Been observed by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Nola Jones, MNPS VAPA Director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Kyla </a:t>
            </a:r>
            <a:r>
              <a:rPr lang="en-US" dirty="0" err="1" smtClean="0">
                <a:solidFill>
                  <a:srgbClr val="C00000"/>
                </a:solidFill>
              </a:rPr>
              <a:t>Krengel</a:t>
            </a:r>
            <a:r>
              <a:rPr lang="en-US" dirty="0" smtClean="0">
                <a:solidFill>
                  <a:srgbClr val="C00000"/>
                </a:solidFill>
              </a:rPr>
              <a:t>, MNPS Social &amp; Emotional Dept.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Lora Hodges, Responsive Classroom Executive Director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F0"/>
                </a:solidFill>
              </a:rPr>
              <a:t>Mary Beth </a:t>
            </a:r>
            <a:r>
              <a:rPr lang="en-US" dirty="0" err="1" smtClean="0">
                <a:solidFill>
                  <a:srgbClr val="00B0F0"/>
                </a:solidFill>
              </a:rPr>
              <a:t>Forton</a:t>
            </a:r>
            <a:r>
              <a:rPr lang="en-US" dirty="0" smtClean="0">
                <a:solidFill>
                  <a:srgbClr val="00B0F0"/>
                </a:solidFill>
              </a:rPr>
              <a:t>, Responsive Classroom Director of Publishing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828800"/>
            <a:ext cx="3200400" cy="934980"/>
          </a:xfrm>
        </p:spPr>
        <p:txBody>
          <a:bodyPr/>
          <a:lstStyle/>
          <a:p>
            <a:r>
              <a:rPr lang="en-US" sz="2200" dirty="0" smtClean="0">
                <a:hlinkClick r:id="rId3"/>
              </a:rPr>
              <a:t>Tracy.roberts@mnps.org</a:t>
            </a:r>
            <a:endParaRPr lang="en-US" sz="22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90833"/>
            <a:ext cx="2479964" cy="394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Welcome &amp; Introductions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Class Routine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Teacher Language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Dealing with misbehavior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Closing Circle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troberts2\AppData\Local\Microsoft\Windows\Temporary Internet Files\Content.IE5\2AASG4BC\MC90043478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277">
            <a:off x="5388725" y="2264525"/>
            <a:ext cx="3412268" cy="3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63637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5419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We can design a class routine for the 2014-2015 school year.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B050"/>
                </a:solidFill>
                <a:latin typeface="Bodoni MT Black" panose="02070A03080606020203" pitchFamily="18" charset="0"/>
              </a:rPr>
              <a:t>We can experience &amp; practice using direct teacher language including reinforcing, redirecting, and reminding language.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We can discuss strategies for dealing with student misbehavior.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70C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We can experience &amp; design a closing circle.</a:t>
            </a:r>
            <a:endParaRPr lang="en-US" sz="2600" dirty="0">
              <a:solidFill>
                <a:srgbClr val="0070C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3074" name="Picture 2" descr="C:\Users\troberts2\AppData\Local\Microsoft\Windows\Temporary Internet Files\Content.IE5\FZFR5NWK\MM90018558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5400"/>
            <a:ext cx="1316182" cy="13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467600" cy="522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Hello </a:t>
            </a:r>
            <a:r>
              <a:rPr lang="en-US" dirty="0">
                <a:solidFill>
                  <a:srgbClr val="FF0000"/>
                </a:solidFill>
              </a:rPr>
              <a:t>Teachers! 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Related </a:t>
            </a:r>
            <a:r>
              <a:rPr lang="en-US" dirty="0">
                <a:solidFill>
                  <a:srgbClr val="7030A0"/>
                </a:solidFill>
              </a:rPr>
              <a:t>Arts </a:t>
            </a:r>
            <a:r>
              <a:rPr lang="en-US" dirty="0" smtClean="0"/>
              <a:t>teachers </a:t>
            </a:r>
            <a:r>
              <a:rPr lang="en-US" dirty="0"/>
              <a:t>have a unique perspective on the </a:t>
            </a:r>
            <a:r>
              <a:rPr lang="en-US" dirty="0">
                <a:solidFill>
                  <a:srgbClr val="00B050"/>
                </a:solidFill>
              </a:rPr>
              <a:t>school and the students </a:t>
            </a:r>
            <a:r>
              <a:rPr lang="en-US" dirty="0"/>
              <a:t>we teach.  Our structure is different than a classroom teacher, but our expectations are the same.  </a:t>
            </a:r>
            <a:r>
              <a:rPr lang="en-US" b="1" dirty="0"/>
              <a:t>We all want the students to learn, be successful, and have good social skills</a:t>
            </a:r>
            <a:r>
              <a:rPr lang="en-US" dirty="0"/>
              <a:t>.  Today we are going to talk about how to support our students’ social and emotional learning.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Let’s start with introductions!  Be </a:t>
            </a:r>
            <a:r>
              <a:rPr lang="en-US" dirty="0"/>
              <a:t>ready to </a:t>
            </a:r>
            <a:r>
              <a:rPr lang="en-US" dirty="0" smtClean="0"/>
              <a:t>share your </a:t>
            </a:r>
            <a:r>
              <a:rPr lang="en-US" b="1" dirty="0" smtClean="0">
                <a:solidFill>
                  <a:srgbClr val="FF0000"/>
                </a:solidFill>
              </a:rPr>
              <a:t>name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school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7030A0"/>
                </a:solidFill>
              </a:rPr>
              <a:t>subject you teach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C00000"/>
                </a:solidFill>
              </a:rPr>
              <a:t>one fun thing you have done this Summer</a:t>
            </a:r>
            <a:r>
              <a:rPr lang="en-US" dirty="0" smtClean="0"/>
              <a:t> </a:t>
            </a:r>
            <a:r>
              <a:rPr lang="en-US" dirty="0"/>
              <a:t>with the group.</a:t>
            </a:r>
          </a:p>
        </p:txBody>
      </p:sp>
      <p:pic>
        <p:nvPicPr>
          <p:cNvPr id="4098" name="Picture 2" descr="C:\Users\troberts2\AppData\Local\Microsoft\Windows\Temporary Internet Files\Content.IE5\V6S2VRAN\MC900432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1981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4144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Routine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Walk in &amp; get to seat/spot</a:t>
            </a:r>
          </a:p>
          <a:p>
            <a:pPr lvl="1"/>
            <a:r>
              <a:rPr lang="en-US" dirty="0" smtClean="0"/>
              <a:t>Have procedure to make this quick and efficient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Agenda</a:t>
            </a:r>
          </a:p>
          <a:p>
            <a:pPr lvl="1"/>
            <a:r>
              <a:rPr lang="en-US" dirty="0" smtClean="0"/>
              <a:t>Use pictures for K &amp; first part of 1</a:t>
            </a:r>
            <a:r>
              <a:rPr lang="en-US" baseline="30000" dirty="0" smtClean="0"/>
              <a:t>st</a:t>
            </a:r>
            <a:r>
              <a:rPr lang="en-US" dirty="0" smtClean="0"/>
              <a:t> grade</a:t>
            </a:r>
          </a:p>
          <a:p>
            <a:pPr lvl="1"/>
            <a:r>
              <a:rPr lang="en-US" dirty="0" smtClean="0"/>
              <a:t>Use words for other grade levels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Objectives</a:t>
            </a:r>
          </a:p>
          <a:p>
            <a:pPr lvl="1"/>
            <a:r>
              <a:rPr lang="en-US" dirty="0" smtClean="0"/>
              <a:t>Students read as “I can…” statements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Message</a:t>
            </a:r>
          </a:p>
          <a:p>
            <a:pPr lvl="1"/>
            <a:r>
              <a:rPr lang="en-US" dirty="0" smtClean="0"/>
              <a:t>Link to lesson</a:t>
            </a:r>
          </a:p>
          <a:p>
            <a:pPr lvl="1"/>
            <a:r>
              <a:rPr lang="en-US" dirty="0" smtClean="0"/>
              <a:t>Have a share (with class or shoulder buddy) that allows for a quick greeting that uses names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Lesson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Closing circle</a:t>
            </a:r>
          </a:p>
          <a:p>
            <a:pPr lvl="1"/>
            <a:r>
              <a:rPr lang="en-US" dirty="0" smtClean="0"/>
              <a:t>Read through the objectives, self evaluate, line up, and walk out</a:t>
            </a:r>
            <a:endParaRPr lang="en-US" dirty="0"/>
          </a:p>
        </p:txBody>
      </p:sp>
      <p:pic>
        <p:nvPicPr>
          <p:cNvPr id="5122" name="Picture 2" descr="C:\Users\troberts2\AppData\Local\Microsoft\Windows\Temporary Internet Files\Content.IE5\W1ZLFHMI\MC90043982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3047543" cy="30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2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Language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72000"/>
          </a:xfrm>
        </p:spPr>
        <p:txBody>
          <a:bodyPr/>
          <a:lstStyle/>
          <a:p>
            <a:pPr marL="329184" lvl="1" indent="0">
              <a:buNone/>
            </a:pPr>
            <a:r>
              <a:rPr lang="en-US" sz="3200" dirty="0" smtClean="0"/>
              <a:t>Think of things you find yourself </a:t>
            </a:r>
            <a:r>
              <a:rPr lang="en-US" sz="3200" dirty="0" smtClean="0">
                <a:solidFill>
                  <a:srgbClr val="FF0000"/>
                </a:solidFill>
              </a:rPr>
              <a:t>repeating to your students</a:t>
            </a:r>
            <a:r>
              <a:rPr lang="en-US" sz="3200" dirty="0" smtClean="0"/>
              <a:t>.  Share with your shoulder buddy.</a:t>
            </a:r>
          </a:p>
          <a:p>
            <a:pPr marL="329184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Direct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Reinforcing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Redirecting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Reminding</a:t>
            </a:r>
            <a:endParaRPr lang="en-US" sz="2800" dirty="0"/>
          </a:p>
        </p:txBody>
      </p:sp>
      <p:pic>
        <p:nvPicPr>
          <p:cNvPr id="1026" name="Picture 2" descr="C:\Users\troberts2\AppData\Local\Microsoft\Windows\Temporary Internet Files\Content.IE5\SZ59NP0C\MC90043438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1968500" cy="310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53" y="381000"/>
            <a:ext cx="8041440" cy="1163637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Focused Language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399" y="1600200"/>
            <a:ext cx="3955473" cy="4389120"/>
          </a:xfrm>
        </p:spPr>
        <p:txBody>
          <a:bodyPr>
            <a:normAutofit/>
          </a:bodyPr>
          <a:lstStyle/>
          <a:p>
            <a:r>
              <a:rPr lang="en-US" sz="2200" b="1" u="sng" dirty="0" smtClean="0"/>
              <a:t>Common Teacher Language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7030A0"/>
                </a:solidFill>
              </a:rPr>
              <a:t>I like how you lined up quietly.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Thank you for cleaning up.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Could you please stop talking?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8000"/>
                </a:solidFill>
              </a:rPr>
              <a:t>Are you supposed to be doing that?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0066"/>
                </a:solidFill>
              </a:rPr>
              <a:t>I like how Tracy is ready.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76800" y="1600200"/>
            <a:ext cx="3657600" cy="4389120"/>
          </a:xfrm>
        </p:spPr>
        <p:txBody>
          <a:bodyPr>
            <a:normAutofit fontScale="92500"/>
          </a:bodyPr>
          <a:lstStyle/>
          <a:p>
            <a:r>
              <a:rPr lang="en-US" sz="2200" b="1" u="sng" dirty="0" smtClean="0"/>
              <a:t>Student Focused Language</a:t>
            </a:r>
            <a:endParaRPr lang="en-US" sz="2200" b="1" u="sng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7030A0"/>
                </a:solidFill>
              </a:rPr>
              <a:t>You lined up quietly.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You cleaned up!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Stop talking.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8000"/>
                </a:solidFill>
              </a:rPr>
              <a:t>What are you supposed to be doing?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0066"/>
                </a:solidFill>
              </a:rPr>
              <a:t>You need to be ready in 30 seconds.</a:t>
            </a:r>
            <a:endParaRPr lang="en-US" sz="2200" dirty="0">
              <a:solidFill>
                <a:srgbClr val="000066"/>
              </a:solidFill>
            </a:endParaRPr>
          </a:p>
        </p:txBody>
      </p:sp>
      <p:pic>
        <p:nvPicPr>
          <p:cNvPr id="6146" name="Picture 2" descr="C:\Users\troberts2\AppData\Local\Microsoft\Windows\Temporary Internet Files\Content.IE5\Q55JR2N9\MC9004457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3" y="3200400"/>
            <a:ext cx="914400" cy="19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58837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Language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43895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Only speak in silence.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 not repeat students’ answers/comments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008000"/>
                </a:solidFill>
              </a:rPr>
              <a:t>Allow them to own their thoughts.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 not use language as a way to manipulate.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DON’T SAY</a:t>
            </a:r>
            <a:r>
              <a:rPr lang="en-US" dirty="0" smtClean="0"/>
              <a:t>:  “This group of students is ready.”  </a:t>
            </a:r>
          </a:p>
          <a:p>
            <a:pPr lvl="2"/>
            <a:r>
              <a:rPr lang="en-US" dirty="0" smtClean="0"/>
              <a:t>Shames other students</a:t>
            </a:r>
          </a:p>
          <a:p>
            <a:pPr lvl="2"/>
            <a:r>
              <a:rPr lang="en-US" dirty="0" smtClean="0"/>
              <a:t>Puts a target on “this group”, dividing the sense of community</a:t>
            </a:r>
          </a:p>
          <a:p>
            <a:pPr lvl="1"/>
            <a:r>
              <a:rPr lang="en-US" b="1" u="sng" dirty="0" smtClean="0">
                <a:solidFill>
                  <a:srgbClr val="008000"/>
                </a:solidFill>
              </a:rPr>
              <a:t>DO</a:t>
            </a:r>
            <a:r>
              <a:rPr lang="en-US" dirty="0" smtClean="0"/>
              <a:t>: quietly walk to “this group” and softly say “you are quiet and ready”, but then redirect the class “be ready in 30 seconds”</a:t>
            </a:r>
          </a:p>
        </p:txBody>
      </p:sp>
      <p:pic>
        <p:nvPicPr>
          <p:cNvPr id="1026" name="Picture 2" descr="C:\Users\troberts2\AppData\Local\Microsoft\Windows\Temporary Internet Files\Content.IE5\TIIO24VQ\MC9004404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"/>
            <a:ext cx="1523086" cy="125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311</TotalTime>
  <Words>785</Words>
  <Application>Microsoft Office PowerPoint</Application>
  <PresentationFormat>On-screen Show (4:3)</PresentationFormat>
  <Paragraphs>136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Sketchbook</vt:lpstr>
      <vt:lpstr>Elementary Related Arts Teaching Tips</vt:lpstr>
      <vt:lpstr>Tracy Roberts</vt:lpstr>
      <vt:lpstr>Agenda</vt:lpstr>
      <vt:lpstr>Objectives</vt:lpstr>
      <vt:lpstr>PowerPoint Presentation</vt:lpstr>
      <vt:lpstr>Class Routine</vt:lpstr>
      <vt:lpstr>Teacher Language</vt:lpstr>
      <vt:lpstr>Student Focused Language</vt:lpstr>
      <vt:lpstr>Teacher Language</vt:lpstr>
      <vt:lpstr>Battle Bad Behavior</vt:lpstr>
      <vt:lpstr>More Strategies…</vt:lpstr>
      <vt:lpstr>Closing Circle</vt:lpstr>
      <vt:lpstr>Objectives</vt:lpstr>
      <vt:lpstr>Resources</vt:lpstr>
      <vt:lpstr>Thanks for coming!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Related Arts Teaching Tips</dc:title>
  <dc:creator>Roberts, Tracy R</dc:creator>
  <cp:lastModifiedBy>Roberts, Tracy R</cp:lastModifiedBy>
  <cp:revision>51</cp:revision>
  <cp:lastPrinted>2014-07-10T20:53:04Z</cp:lastPrinted>
  <dcterms:created xsi:type="dcterms:W3CDTF">2014-06-26T00:35:10Z</dcterms:created>
  <dcterms:modified xsi:type="dcterms:W3CDTF">2014-07-17T14:42:23Z</dcterms:modified>
</cp:coreProperties>
</file>