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57" r:id="rId4"/>
    <p:sldId id="258" r:id="rId5"/>
    <p:sldId id="261" r:id="rId6"/>
    <p:sldId id="270" r:id="rId7"/>
    <p:sldId id="259" r:id="rId8"/>
    <p:sldId id="260" r:id="rId9"/>
    <p:sldId id="262" r:id="rId10"/>
    <p:sldId id="264" r:id="rId11"/>
    <p:sldId id="265" r:id="rId12"/>
    <p:sldId id="271" r:id="rId13"/>
    <p:sldId id="272" r:id="rId14"/>
    <p:sldId id="263" r:id="rId15"/>
    <p:sldId id="273"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9A67"/>
    <a:srgbClr val="CC3300"/>
    <a:srgbClr val="2E9A26"/>
    <a:srgbClr val="38B50B"/>
    <a:srgbClr val="0624B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96"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36266-4903-4528-800F-FF9F3C3BCE90}"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36266-4903-4528-800F-FF9F3C3BCE90}"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36266-4903-4528-800F-FF9F3C3BCE90}"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36266-4903-4528-800F-FF9F3C3BCE90}"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36266-4903-4528-800F-FF9F3C3BCE90}"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36266-4903-4528-800F-FF9F3C3BCE90}"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A36266-4903-4528-800F-FF9F3C3BCE90}"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36266-4903-4528-800F-FF9F3C3BCE90}"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36266-4903-4528-800F-FF9F3C3BCE90}"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36266-4903-4528-800F-FF9F3C3BCE90}"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36266-4903-4528-800F-FF9F3C3BCE90}"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009B5-93FA-4DFF-8201-DC2A4D9D88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36266-4903-4528-800F-FF9F3C3BCE90}" type="datetimeFigureOut">
              <a:rPr lang="en-US" smtClean="0"/>
              <a:pPr/>
              <a:t>8/28/2013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009B5-93FA-4DFF-8201-DC2A4D9D88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Word_97_-_2003_Document6.doc"/><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Word_97_-_2003_Document7.doc"/><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nashvillepubliclibrary.org/bringingbookstolif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btl-logo_long.PNG"/>
          <p:cNvPicPr>
            <a:picLocks noGrp="1" noChangeAspect="1"/>
          </p:cNvPicPr>
          <p:nvPr>
            <p:ph idx="1"/>
          </p:nvPr>
        </p:nvPicPr>
        <p:blipFill>
          <a:blip r:embed="rId2" cstate="print"/>
          <a:stretch>
            <a:fillRect/>
          </a:stretch>
        </p:blipFill>
        <p:spPr>
          <a:xfrm>
            <a:off x="457200" y="304800"/>
            <a:ext cx="8229600" cy="1426769"/>
          </a:xfrm>
        </p:spPr>
      </p:pic>
      <p:sp>
        <p:nvSpPr>
          <p:cNvPr id="5" name="TextBox 4"/>
          <p:cNvSpPr txBox="1"/>
          <p:nvPr/>
        </p:nvSpPr>
        <p:spPr>
          <a:xfrm>
            <a:off x="685800" y="5638800"/>
            <a:ext cx="8001000" cy="1015663"/>
          </a:xfrm>
          <a:prstGeom prst="rect">
            <a:avLst/>
          </a:prstGeom>
          <a:noFill/>
          <a:ln>
            <a:noFill/>
          </a:ln>
        </p:spPr>
        <p:txBody>
          <a:bodyPr wrap="square" rtlCol="0">
            <a:spAutoFit/>
          </a:bodyPr>
          <a:lstStyle/>
          <a:p>
            <a:pPr algn="ctr"/>
            <a:r>
              <a:rPr lang="en-US" sz="2000" i="1" dirty="0" smtClean="0"/>
              <a:t>Materials developed by Bringing Books to Life!</a:t>
            </a:r>
          </a:p>
          <a:p>
            <a:pPr algn="ctr"/>
            <a:endParaRPr lang="en-US" sz="2000" dirty="0" smtClean="0"/>
          </a:p>
          <a:p>
            <a:pPr algn="ctr"/>
            <a:r>
              <a:rPr lang="en-US" sz="2000" dirty="0" smtClean="0"/>
              <a:t> </a:t>
            </a:r>
            <a:endParaRPr lang="en-US" sz="2000" dirty="0"/>
          </a:p>
        </p:txBody>
      </p:sp>
      <p:pic>
        <p:nvPicPr>
          <p:cNvPr id="6" name="Picture 5" descr="NashvillePublicLibary4C 150.jpg"/>
          <p:cNvPicPr>
            <a:picLocks noChangeAspect="1"/>
          </p:cNvPicPr>
          <p:nvPr/>
        </p:nvPicPr>
        <p:blipFill>
          <a:blip r:embed="rId3" cstate="print"/>
          <a:stretch>
            <a:fillRect/>
          </a:stretch>
        </p:blipFill>
        <p:spPr>
          <a:xfrm>
            <a:off x="7315200" y="5562600"/>
            <a:ext cx="936885" cy="762000"/>
          </a:xfrm>
          <a:prstGeom prst="rect">
            <a:avLst/>
          </a:prstGeom>
        </p:spPr>
      </p:pic>
      <p:pic>
        <p:nvPicPr>
          <p:cNvPr id="7" name="Picture 6" descr="NPLF-Logo-2013.gif"/>
          <p:cNvPicPr>
            <a:picLocks noChangeAspect="1"/>
          </p:cNvPicPr>
          <p:nvPr/>
        </p:nvPicPr>
        <p:blipFill>
          <a:blip r:embed="rId4" cstate="print"/>
          <a:stretch>
            <a:fillRect/>
          </a:stretch>
        </p:blipFill>
        <p:spPr>
          <a:xfrm>
            <a:off x="685800" y="5715000"/>
            <a:ext cx="1371600" cy="440618"/>
          </a:xfrm>
          <a:prstGeom prst="rect">
            <a:avLst/>
          </a:prstGeom>
        </p:spPr>
      </p:pic>
      <p:sp>
        <p:nvSpPr>
          <p:cNvPr id="8" name="TextBox 7"/>
          <p:cNvSpPr txBox="1"/>
          <p:nvPr/>
        </p:nvSpPr>
        <p:spPr>
          <a:xfrm>
            <a:off x="381000" y="2057400"/>
            <a:ext cx="8382000" cy="3200876"/>
          </a:xfrm>
          <a:prstGeom prst="rect">
            <a:avLst/>
          </a:prstGeom>
          <a:noFill/>
        </p:spPr>
        <p:txBody>
          <a:bodyPr wrap="square" rtlCol="0">
            <a:spAutoFit/>
          </a:bodyPr>
          <a:lstStyle/>
          <a:p>
            <a:pPr algn="ctr"/>
            <a:r>
              <a:rPr lang="en-US" b="1" dirty="0" smtClean="0"/>
              <a:t>PRESENTS</a:t>
            </a:r>
          </a:p>
          <a:p>
            <a:pPr algn="ctr"/>
            <a:endParaRPr lang="en-US" b="1" dirty="0" smtClean="0"/>
          </a:p>
          <a:p>
            <a:pPr algn="ctr"/>
            <a:r>
              <a:rPr lang="en-US" sz="3600" b="1" dirty="0" smtClean="0">
                <a:solidFill>
                  <a:srgbClr val="FFC000"/>
                </a:solidFill>
              </a:rPr>
              <a:t>A Community of People Readers:</a:t>
            </a:r>
            <a:br>
              <a:rPr lang="en-US" sz="3600" b="1" dirty="0" smtClean="0">
                <a:solidFill>
                  <a:srgbClr val="FFC000"/>
                </a:solidFill>
              </a:rPr>
            </a:br>
            <a:r>
              <a:rPr lang="en-US" sz="3600" b="1" dirty="0" smtClean="0">
                <a:solidFill>
                  <a:srgbClr val="FFC000"/>
                </a:solidFill>
              </a:rPr>
              <a:t>Meaningful Picture Books and</a:t>
            </a:r>
          </a:p>
          <a:p>
            <a:pPr algn="ctr"/>
            <a:r>
              <a:rPr lang="en-US" sz="3600" b="1" dirty="0" smtClean="0">
                <a:solidFill>
                  <a:srgbClr val="FFC000"/>
                </a:solidFill>
              </a:rPr>
              <a:t>Their Social Emotional Learning Value</a:t>
            </a:r>
          </a:p>
          <a:p>
            <a:pPr algn="ctr"/>
            <a:endParaRPr lang="en-US" b="1" dirty="0" smtClean="0">
              <a:solidFill>
                <a:srgbClr val="FFC000"/>
              </a:solidFill>
            </a:endParaRPr>
          </a:p>
          <a:p>
            <a:pPr algn="ctr"/>
            <a:r>
              <a:rPr lang="en-US" sz="2400" b="1" dirty="0" smtClean="0"/>
              <a:t>for the 2013 Social Emotional Learning Conference</a:t>
            </a:r>
          </a:p>
          <a:p>
            <a:pPr algn="ctr"/>
            <a:r>
              <a:rPr lang="en-US" sz="1600" dirty="0" smtClean="0"/>
              <a:t>Presented by Metropolitan Nashville Public Schools In Partnership with Alignment Nashville</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524000" y="533400"/>
          <a:ext cx="5419725" cy="5618162"/>
        </p:xfrm>
        <a:graphic>
          <a:graphicData uri="http://schemas.openxmlformats.org/presentationml/2006/ole">
            <p:oleObj spid="_x0000_s30722" name="Document" r:id="rId3" imgW="6099262" imgH="6132171" progId="Word.Document.8">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893888" y="-12700"/>
          <a:ext cx="5368925" cy="7000875"/>
        </p:xfrm>
        <a:graphic>
          <a:graphicData uri="http://schemas.openxmlformats.org/presentationml/2006/ole">
            <p:oleObj spid="_x0000_s31746" name="Document" r:id="rId3" imgW="6339163" imgH="8232254" progId="Word.Document.8">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267200"/>
            <a:ext cx="7924800" cy="553998"/>
          </a:xfrm>
          <a:prstGeom prst="rect">
            <a:avLst/>
          </a:prstGeom>
        </p:spPr>
        <p:txBody>
          <a:bodyPr wrap="square">
            <a:spAutoFit/>
          </a:bodyPr>
          <a:lstStyle/>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
        <p:nvSpPr>
          <p:cNvPr id="3" name="Rectangle 2"/>
          <p:cNvSpPr/>
          <p:nvPr/>
        </p:nvSpPr>
        <p:spPr>
          <a:xfrm>
            <a:off x="1295400" y="457200"/>
            <a:ext cx="7848600" cy="6217087"/>
          </a:xfrm>
          <a:prstGeom prst="rect">
            <a:avLst/>
          </a:prstGeom>
        </p:spPr>
        <p:txBody>
          <a:bodyPr wrap="square">
            <a:spAutoFit/>
          </a:bodyPr>
          <a:lstStyle/>
          <a:p>
            <a:r>
              <a:rPr lang="en-US" sz="1400" b="1" dirty="0" smtClean="0">
                <a:latin typeface="Arial" pitchFamily="34" charset="0"/>
                <a:cs typeface="Arial" pitchFamily="34" charset="0"/>
              </a:rPr>
              <a:t>                                            Families and Loving</a:t>
            </a:r>
          </a:p>
          <a:p>
            <a:pPr algn="ctr"/>
            <a:endParaRPr lang="en-US" sz="1200" b="1" dirty="0" smtClean="0">
              <a:latin typeface="Arial" pitchFamily="34" charset="0"/>
              <a:cs typeface="Arial" pitchFamily="34" charset="0"/>
            </a:endParaRPr>
          </a:p>
          <a:p>
            <a:pPr algn="ctr"/>
            <a:endParaRPr lang="en-US" sz="1200" b="1" dirty="0" smtClean="0">
              <a:latin typeface="Arial" pitchFamily="34" charset="0"/>
              <a:cs typeface="Arial" pitchFamily="34" charset="0"/>
            </a:endParaRPr>
          </a:p>
          <a:p>
            <a:r>
              <a:rPr lang="en-US" sz="1200" i="1" dirty="0" smtClean="0">
                <a:latin typeface="Arial" pitchFamily="34" charset="0"/>
                <a:cs typeface="Arial" pitchFamily="34" charset="0"/>
              </a:rPr>
              <a:t>Always</a:t>
            </a:r>
            <a:r>
              <a:rPr lang="en-US" sz="1200" dirty="0" smtClean="0">
                <a:latin typeface="Arial" pitchFamily="34" charset="0"/>
                <a:cs typeface="Arial" pitchFamily="34" charset="0"/>
              </a:rPr>
              <a:t> by Ann Stott </a:t>
            </a:r>
          </a:p>
          <a:p>
            <a:r>
              <a:rPr lang="en-US" sz="1200" i="1" dirty="0" smtClean="0">
                <a:latin typeface="Arial" pitchFamily="34" charset="0"/>
                <a:cs typeface="Arial" pitchFamily="34" charset="0"/>
              </a:rPr>
              <a:t>Are You My Mother? </a:t>
            </a:r>
            <a:r>
              <a:rPr lang="en-US" sz="1200" dirty="0" smtClean="0">
                <a:latin typeface="Arial" pitchFamily="34" charset="0"/>
                <a:cs typeface="Arial" pitchFamily="34" charset="0"/>
              </a:rPr>
              <a:t>by P.D. Eastman and Carlos Rivera (Ages infant-5) </a:t>
            </a:r>
          </a:p>
          <a:p>
            <a:r>
              <a:rPr lang="en-US" sz="1200" i="1" dirty="0" smtClean="0">
                <a:latin typeface="Arial" pitchFamily="34" charset="0"/>
                <a:cs typeface="Arial" pitchFamily="34" charset="0"/>
              </a:rPr>
              <a:t>Baby Dance b</a:t>
            </a:r>
            <a:r>
              <a:rPr lang="en-US" sz="1200" dirty="0" smtClean="0">
                <a:latin typeface="Arial" pitchFamily="34" charset="0"/>
                <a:cs typeface="Arial" pitchFamily="34" charset="0"/>
              </a:rPr>
              <a:t>y Ann Taylor (Ages infant-4) </a:t>
            </a:r>
          </a:p>
          <a:p>
            <a:r>
              <a:rPr lang="en-US" sz="1200" i="1" dirty="0" smtClean="0">
                <a:latin typeface="Arial" pitchFamily="34" charset="0"/>
                <a:cs typeface="Arial" pitchFamily="34" charset="0"/>
              </a:rPr>
              <a:t>Because I Love You So Much </a:t>
            </a:r>
            <a:r>
              <a:rPr lang="en-US" sz="1200" dirty="0" smtClean="0">
                <a:latin typeface="Arial" pitchFamily="34" charset="0"/>
                <a:cs typeface="Arial" pitchFamily="34" charset="0"/>
              </a:rPr>
              <a:t>by Guido van </a:t>
            </a:r>
            <a:r>
              <a:rPr lang="en-US" sz="1200" dirty="0" err="1" smtClean="0">
                <a:latin typeface="Arial" pitchFamily="34" charset="0"/>
                <a:cs typeface="Arial" pitchFamily="34" charset="0"/>
              </a:rPr>
              <a:t>Genechten</a:t>
            </a:r>
            <a:r>
              <a:rPr lang="en-US" sz="1200" dirty="0" smtClean="0">
                <a:latin typeface="Arial" pitchFamily="34" charset="0"/>
                <a:cs typeface="Arial" pitchFamily="34" charset="0"/>
              </a:rPr>
              <a:t> (Ages 2-5) </a:t>
            </a:r>
          </a:p>
          <a:p>
            <a:r>
              <a:rPr lang="en-US" sz="1200" i="1" dirty="0" smtClean="0">
                <a:latin typeface="Arial" pitchFamily="34" charset="0"/>
                <a:cs typeface="Arial" pitchFamily="34" charset="0"/>
              </a:rPr>
              <a:t>Counting Kisses </a:t>
            </a:r>
            <a:r>
              <a:rPr lang="en-US" sz="1200" dirty="0" smtClean="0">
                <a:latin typeface="Arial" pitchFamily="34" charset="0"/>
                <a:cs typeface="Arial" pitchFamily="34" charset="0"/>
              </a:rPr>
              <a:t>by Karen Katz (Ages infant-5) </a:t>
            </a:r>
          </a:p>
          <a:p>
            <a:r>
              <a:rPr lang="en-US" sz="1200" i="1" dirty="0" smtClean="0">
                <a:latin typeface="Arial" pitchFamily="34" charset="0"/>
                <a:cs typeface="Arial" pitchFamily="34" charset="0"/>
              </a:rPr>
              <a:t>Do You Know What I’ll Do? </a:t>
            </a:r>
            <a:r>
              <a:rPr lang="en-US" sz="1200" dirty="0" smtClean="0">
                <a:latin typeface="Arial" pitchFamily="34" charset="0"/>
                <a:cs typeface="Arial" pitchFamily="34" charset="0"/>
              </a:rPr>
              <a:t>by Charlotte </a:t>
            </a:r>
            <a:r>
              <a:rPr lang="en-US" sz="1200" dirty="0" err="1" smtClean="0">
                <a:latin typeface="Arial" pitchFamily="34" charset="0"/>
                <a:cs typeface="Arial" pitchFamily="34" charset="0"/>
              </a:rPr>
              <a:t>Zolotow</a:t>
            </a:r>
            <a:r>
              <a:rPr lang="en-US" sz="1200" dirty="0" smtClean="0">
                <a:latin typeface="Arial" pitchFamily="34" charset="0"/>
                <a:cs typeface="Arial" pitchFamily="34" charset="0"/>
              </a:rPr>
              <a:t> </a:t>
            </a:r>
          </a:p>
          <a:p>
            <a:r>
              <a:rPr lang="en-US" sz="1200" i="1" dirty="0" smtClean="0">
                <a:latin typeface="Arial" pitchFamily="34" charset="0"/>
                <a:cs typeface="Arial" pitchFamily="34" charset="0"/>
              </a:rPr>
              <a:t>Don’t Forget I Love You </a:t>
            </a:r>
            <a:r>
              <a:rPr lang="en-US" sz="1200" dirty="0" smtClean="0">
                <a:latin typeface="Arial" pitchFamily="34" charset="0"/>
                <a:cs typeface="Arial" pitchFamily="34" charset="0"/>
              </a:rPr>
              <a:t>by Miriam Moss (Ages 2-7)</a:t>
            </a:r>
          </a:p>
          <a:p>
            <a:r>
              <a:rPr lang="en-US" sz="1200" i="1" dirty="0" smtClean="0">
                <a:latin typeface="Arial" pitchFamily="34" charset="0"/>
                <a:cs typeface="Arial" pitchFamily="34" charset="0"/>
              </a:rPr>
              <a:t>Full, Full, Full of Love</a:t>
            </a:r>
            <a:r>
              <a:rPr lang="en-US" sz="1200" dirty="0" smtClean="0">
                <a:latin typeface="Arial" pitchFamily="34" charset="0"/>
                <a:cs typeface="Arial" pitchFamily="34" charset="0"/>
              </a:rPr>
              <a:t> by Trish Cooke (Ages 4-6) </a:t>
            </a:r>
          </a:p>
          <a:p>
            <a:r>
              <a:rPr lang="en-US" sz="1200" i="1" dirty="0" smtClean="0">
                <a:latin typeface="Arial" pitchFamily="34" charset="0"/>
                <a:cs typeface="Arial" pitchFamily="34" charset="0"/>
              </a:rPr>
              <a:t>Guess How Much I Love You </a:t>
            </a:r>
            <a:r>
              <a:rPr lang="en-US" sz="1200" dirty="0" smtClean="0">
                <a:latin typeface="Arial" pitchFamily="34" charset="0"/>
                <a:cs typeface="Arial" pitchFamily="34" charset="0"/>
              </a:rPr>
              <a:t>By Sam </a:t>
            </a:r>
            <a:r>
              <a:rPr lang="en-US" sz="1200" dirty="0" err="1" smtClean="0">
                <a:latin typeface="Arial" pitchFamily="34" charset="0"/>
                <a:cs typeface="Arial" pitchFamily="34" charset="0"/>
              </a:rPr>
              <a:t>McBratney</a:t>
            </a:r>
            <a:r>
              <a:rPr lang="en-US" sz="1200" dirty="0" smtClean="0">
                <a:latin typeface="Arial" pitchFamily="34" charset="0"/>
                <a:cs typeface="Arial" pitchFamily="34" charset="0"/>
              </a:rPr>
              <a:t> (Ages infant-5) </a:t>
            </a:r>
          </a:p>
          <a:p>
            <a:r>
              <a:rPr lang="en-US" sz="1200" i="1" dirty="0" smtClean="0">
                <a:latin typeface="Arial" pitchFamily="34" charset="0"/>
                <a:cs typeface="Arial" pitchFamily="34" charset="0"/>
              </a:rPr>
              <a:t>Honey Baby Sugar Child </a:t>
            </a:r>
            <a:r>
              <a:rPr lang="en-US" sz="1200" dirty="0" smtClean="0">
                <a:latin typeface="Arial" pitchFamily="34" charset="0"/>
                <a:cs typeface="Arial" pitchFamily="34" charset="0"/>
              </a:rPr>
              <a:t>by Alice Faye Duncan (ages infant – 5) </a:t>
            </a:r>
          </a:p>
          <a:p>
            <a:r>
              <a:rPr lang="en-US" sz="1200" i="1" dirty="0" smtClean="0">
                <a:latin typeface="Arial" pitchFamily="34" charset="0"/>
                <a:cs typeface="Arial" pitchFamily="34" charset="0"/>
              </a:rPr>
              <a:t>How Do I Love You? </a:t>
            </a:r>
            <a:r>
              <a:rPr lang="en-US" sz="1200" dirty="0" smtClean="0">
                <a:latin typeface="Arial" pitchFamily="34" charset="0"/>
                <a:cs typeface="Arial" pitchFamily="34" charset="0"/>
              </a:rPr>
              <a:t>by P.K. </a:t>
            </a:r>
            <a:r>
              <a:rPr lang="en-US" sz="1200" dirty="0" err="1" smtClean="0">
                <a:latin typeface="Arial" pitchFamily="34" charset="0"/>
                <a:cs typeface="Arial" pitchFamily="34" charset="0"/>
              </a:rPr>
              <a:t>Hallinan</a:t>
            </a:r>
            <a:r>
              <a:rPr lang="en-US" sz="1200" dirty="0" smtClean="0">
                <a:latin typeface="Arial" pitchFamily="34" charset="0"/>
                <a:cs typeface="Arial" pitchFamily="34" charset="0"/>
              </a:rPr>
              <a:t> (Ages infant-5) </a:t>
            </a:r>
            <a:endParaRPr lang="en-US" sz="1200" i="1" dirty="0" smtClean="0">
              <a:latin typeface="Arial" pitchFamily="34" charset="0"/>
              <a:cs typeface="Arial" pitchFamily="34" charset="0"/>
            </a:endParaRPr>
          </a:p>
          <a:p>
            <a:r>
              <a:rPr lang="en-US" sz="1200" i="1" dirty="0" smtClean="0">
                <a:latin typeface="Arial" pitchFamily="34" charset="0"/>
                <a:cs typeface="Arial" pitchFamily="34" charset="0"/>
              </a:rPr>
              <a:t>Hug</a:t>
            </a:r>
            <a:r>
              <a:rPr lang="en-US" sz="1200" dirty="0" smtClean="0">
                <a:latin typeface="Arial" pitchFamily="34" charset="0"/>
                <a:cs typeface="Arial" pitchFamily="34" charset="0"/>
              </a:rPr>
              <a:t> by </a:t>
            </a:r>
            <a:r>
              <a:rPr lang="en-US" sz="1200" dirty="0" err="1" smtClean="0">
                <a:latin typeface="Arial" pitchFamily="34" charset="0"/>
                <a:cs typeface="Arial" pitchFamily="34" charset="0"/>
              </a:rPr>
              <a:t>Jez</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Alborough</a:t>
            </a:r>
            <a:r>
              <a:rPr lang="en-US" sz="1200" dirty="0" smtClean="0">
                <a:latin typeface="Arial" pitchFamily="34" charset="0"/>
                <a:cs typeface="Arial" pitchFamily="34" charset="0"/>
              </a:rPr>
              <a:t> (Ages infant-5) </a:t>
            </a:r>
          </a:p>
          <a:p>
            <a:r>
              <a:rPr lang="en-US" sz="1200" i="1" dirty="0" smtClean="0">
                <a:latin typeface="Arial" pitchFamily="34" charset="0"/>
                <a:cs typeface="Arial" pitchFamily="34" charset="0"/>
              </a:rPr>
              <a:t>I Love it When You Smile </a:t>
            </a:r>
            <a:r>
              <a:rPr lang="en-US" sz="1200" dirty="0" smtClean="0">
                <a:latin typeface="Arial" pitchFamily="34" charset="0"/>
                <a:cs typeface="Arial" pitchFamily="34" charset="0"/>
              </a:rPr>
              <a:t>by Sam </a:t>
            </a:r>
            <a:r>
              <a:rPr lang="en-US" sz="1200" dirty="0" err="1" smtClean="0">
                <a:latin typeface="Arial" pitchFamily="34" charset="0"/>
                <a:cs typeface="Arial" pitchFamily="34" charset="0"/>
              </a:rPr>
              <a:t>McBratney</a:t>
            </a:r>
            <a:r>
              <a:rPr lang="en-US" sz="1200" dirty="0" smtClean="0">
                <a:latin typeface="Arial" pitchFamily="34" charset="0"/>
                <a:cs typeface="Arial" pitchFamily="34" charset="0"/>
              </a:rPr>
              <a:t> (Ages 3-5) </a:t>
            </a:r>
          </a:p>
          <a:p>
            <a:r>
              <a:rPr lang="en-US" sz="1200" i="1" dirty="0" smtClean="0">
                <a:latin typeface="Arial" pitchFamily="34" charset="0"/>
                <a:cs typeface="Arial" pitchFamily="34" charset="0"/>
              </a:rPr>
              <a:t>I Love You All Day Long </a:t>
            </a:r>
            <a:r>
              <a:rPr lang="en-US" sz="1200" dirty="0" smtClean="0">
                <a:latin typeface="Arial" pitchFamily="34" charset="0"/>
                <a:cs typeface="Arial" pitchFamily="34" charset="0"/>
              </a:rPr>
              <a:t>by Francesca </a:t>
            </a:r>
            <a:r>
              <a:rPr lang="en-US" sz="1200" dirty="0" err="1" smtClean="0">
                <a:latin typeface="Arial" pitchFamily="34" charset="0"/>
                <a:cs typeface="Arial" pitchFamily="34" charset="0"/>
              </a:rPr>
              <a:t>Rusackas</a:t>
            </a:r>
            <a:r>
              <a:rPr lang="en-US" sz="1200" dirty="0" smtClean="0">
                <a:latin typeface="Arial" pitchFamily="34" charset="0"/>
                <a:cs typeface="Arial" pitchFamily="34" charset="0"/>
              </a:rPr>
              <a:t> (Ages 3-5) </a:t>
            </a:r>
          </a:p>
          <a:p>
            <a:r>
              <a:rPr lang="en-US" sz="1200" i="1" dirty="0" smtClean="0">
                <a:latin typeface="Arial" pitchFamily="34" charset="0"/>
                <a:cs typeface="Arial" pitchFamily="34" charset="0"/>
              </a:rPr>
              <a:t>I Love You: A Rebus Poem,</a:t>
            </a:r>
            <a:r>
              <a:rPr lang="en-US" sz="1200" dirty="0" smtClean="0">
                <a:latin typeface="Arial" pitchFamily="34" charset="0"/>
                <a:cs typeface="Arial" pitchFamily="34" charset="0"/>
              </a:rPr>
              <a:t> by Jean </a:t>
            </a:r>
            <a:r>
              <a:rPr lang="en-US" sz="1200" dirty="0" err="1" smtClean="0">
                <a:latin typeface="Arial" pitchFamily="34" charset="0"/>
                <a:cs typeface="Arial" pitchFamily="34" charset="0"/>
              </a:rPr>
              <a:t>Marzollo</a:t>
            </a:r>
            <a:r>
              <a:rPr lang="en-US" sz="1200" dirty="0" smtClean="0">
                <a:latin typeface="Arial" pitchFamily="34" charset="0"/>
                <a:cs typeface="Arial" pitchFamily="34" charset="0"/>
              </a:rPr>
              <a:t> (Ages 1-6) </a:t>
            </a:r>
          </a:p>
          <a:p>
            <a:r>
              <a:rPr lang="en-US" sz="1200" i="1" dirty="0" smtClean="0">
                <a:latin typeface="Arial" pitchFamily="34" charset="0"/>
                <a:cs typeface="Arial" pitchFamily="34" charset="0"/>
              </a:rPr>
              <a:t>I Love You the </a:t>
            </a:r>
            <a:r>
              <a:rPr lang="en-US" sz="1200" i="1" dirty="0" err="1" smtClean="0">
                <a:latin typeface="Arial" pitchFamily="34" charset="0"/>
                <a:cs typeface="Arial" pitchFamily="34" charset="0"/>
              </a:rPr>
              <a:t>Purplest</a:t>
            </a:r>
            <a:r>
              <a:rPr lang="en-US" sz="1200" dirty="0" smtClean="0">
                <a:latin typeface="Arial" pitchFamily="34" charset="0"/>
                <a:cs typeface="Arial" pitchFamily="34" charset="0"/>
              </a:rPr>
              <a:t>, by Barbara M. </a:t>
            </a:r>
            <a:r>
              <a:rPr lang="en-US" sz="1200" dirty="0" err="1" smtClean="0">
                <a:latin typeface="Arial" pitchFamily="34" charset="0"/>
                <a:cs typeface="Arial" pitchFamily="34" charset="0"/>
              </a:rPr>
              <a:t>Joose</a:t>
            </a:r>
            <a:r>
              <a:rPr lang="en-US" sz="1200" dirty="0" smtClean="0">
                <a:latin typeface="Arial" pitchFamily="34" charset="0"/>
                <a:cs typeface="Arial" pitchFamily="34" charset="0"/>
              </a:rPr>
              <a:t> (Ages 4-8) </a:t>
            </a:r>
          </a:p>
          <a:p>
            <a:r>
              <a:rPr lang="en-US" sz="1200" i="1" dirty="0" smtClean="0">
                <a:latin typeface="Arial" pitchFamily="34" charset="0"/>
                <a:cs typeface="Arial" pitchFamily="34" charset="0"/>
              </a:rPr>
              <a:t>I Love You Through and Through </a:t>
            </a:r>
            <a:r>
              <a:rPr lang="en-US" sz="1200" dirty="0" smtClean="0">
                <a:latin typeface="Arial" pitchFamily="34" charset="0"/>
                <a:cs typeface="Arial" pitchFamily="34" charset="0"/>
              </a:rPr>
              <a:t>by Bernadette Rossetti-</a:t>
            </a:r>
            <a:r>
              <a:rPr lang="en-US" sz="1200" dirty="0" err="1" smtClean="0">
                <a:latin typeface="Arial" pitchFamily="34" charset="0"/>
                <a:cs typeface="Arial" pitchFamily="34" charset="0"/>
              </a:rPr>
              <a:t>Shustak</a:t>
            </a:r>
            <a:r>
              <a:rPr lang="en-US" sz="1200" dirty="0" smtClean="0">
                <a:latin typeface="Arial" pitchFamily="34" charset="0"/>
                <a:cs typeface="Arial" pitchFamily="34" charset="0"/>
              </a:rPr>
              <a:t> (Ages 1-5) </a:t>
            </a:r>
          </a:p>
          <a:p>
            <a:r>
              <a:rPr lang="en-US" sz="1200" i="1" dirty="0" smtClean="0">
                <a:latin typeface="Arial" pitchFamily="34" charset="0"/>
                <a:cs typeface="Arial" pitchFamily="34" charset="0"/>
              </a:rPr>
              <a:t>Koala Lou </a:t>
            </a:r>
            <a:r>
              <a:rPr lang="en-US" sz="1200" dirty="0" smtClean="0">
                <a:latin typeface="Arial" pitchFamily="34" charset="0"/>
                <a:cs typeface="Arial" pitchFamily="34" charset="0"/>
              </a:rPr>
              <a:t>By </a:t>
            </a:r>
            <a:r>
              <a:rPr lang="en-US" sz="1200" dirty="0" err="1" smtClean="0">
                <a:latin typeface="Arial" pitchFamily="34" charset="0"/>
                <a:cs typeface="Arial" pitchFamily="34" charset="0"/>
              </a:rPr>
              <a:t>Mem</a:t>
            </a:r>
            <a:r>
              <a:rPr lang="en-US" sz="1200" dirty="0" smtClean="0">
                <a:latin typeface="Arial" pitchFamily="34" charset="0"/>
                <a:cs typeface="Arial" pitchFamily="34" charset="0"/>
              </a:rPr>
              <a:t> Fox (Ages 4-7) </a:t>
            </a:r>
          </a:p>
          <a:p>
            <a:r>
              <a:rPr lang="en-US" sz="1200" i="1" dirty="0" smtClean="0">
                <a:latin typeface="Arial" pitchFamily="34" charset="0"/>
                <a:cs typeface="Arial" pitchFamily="34" charset="0"/>
              </a:rPr>
              <a:t>Mama, Do You Love Me?/Me </a:t>
            </a:r>
            <a:r>
              <a:rPr lang="en-US" sz="1200" i="1" dirty="0" err="1" smtClean="0">
                <a:latin typeface="Arial" pitchFamily="34" charset="0"/>
                <a:cs typeface="Arial" pitchFamily="34" charset="0"/>
              </a:rPr>
              <a:t>quieres</a:t>
            </a:r>
            <a:r>
              <a:rPr lang="en-US" sz="1200" i="1" dirty="0" smtClean="0">
                <a:latin typeface="Arial" pitchFamily="34" charset="0"/>
                <a:cs typeface="Arial" pitchFamily="34" charset="0"/>
              </a:rPr>
              <a:t>, mama? </a:t>
            </a:r>
            <a:r>
              <a:rPr lang="en-US" sz="1200" dirty="0" smtClean="0">
                <a:latin typeface="Arial" pitchFamily="34" charset="0"/>
                <a:cs typeface="Arial" pitchFamily="34" charset="0"/>
              </a:rPr>
              <a:t>By Barbara </a:t>
            </a:r>
            <a:r>
              <a:rPr lang="en-US" sz="1200" dirty="0" err="1" smtClean="0">
                <a:latin typeface="Arial" pitchFamily="34" charset="0"/>
                <a:cs typeface="Arial" pitchFamily="34" charset="0"/>
              </a:rPr>
              <a:t>Joosse</a:t>
            </a:r>
            <a:r>
              <a:rPr lang="en-US" sz="1200" dirty="0" smtClean="0">
                <a:latin typeface="Arial" pitchFamily="34" charset="0"/>
                <a:cs typeface="Arial" pitchFamily="34" charset="0"/>
              </a:rPr>
              <a:t> (Ages 3-6) </a:t>
            </a:r>
          </a:p>
          <a:p>
            <a:r>
              <a:rPr lang="en-US" sz="1200" i="1" dirty="0" smtClean="0">
                <a:latin typeface="Arial" pitchFamily="34" charset="0"/>
                <a:cs typeface="Arial" pitchFamily="34" charset="0"/>
              </a:rPr>
              <a:t>More, More, More, Said the Baby </a:t>
            </a:r>
            <a:r>
              <a:rPr lang="en-US" sz="1200" dirty="0" smtClean="0">
                <a:latin typeface="Arial" pitchFamily="34" charset="0"/>
                <a:cs typeface="Arial" pitchFamily="34" charset="0"/>
              </a:rPr>
              <a:t>by Vera B. Williams (Ages infant-3) </a:t>
            </a:r>
          </a:p>
          <a:p>
            <a:r>
              <a:rPr lang="en-US" sz="1200" i="1" dirty="0" smtClean="0">
                <a:latin typeface="Arial" pitchFamily="34" charset="0"/>
                <a:cs typeface="Arial" pitchFamily="34" charset="0"/>
              </a:rPr>
              <a:t>My Nana and Me  by</a:t>
            </a:r>
          </a:p>
          <a:p>
            <a:r>
              <a:rPr lang="en-US" sz="1200" i="1" dirty="0" smtClean="0">
                <a:latin typeface="Arial" pitchFamily="34" charset="0"/>
                <a:cs typeface="Arial" pitchFamily="34" charset="0"/>
              </a:rPr>
              <a:t>My Pop </a:t>
            </a:r>
            <a:r>
              <a:rPr lang="en-US" sz="1200" i="1" dirty="0" err="1" smtClean="0">
                <a:latin typeface="Arial" pitchFamily="34" charset="0"/>
                <a:cs typeface="Arial" pitchFamily="34" charset="0"/>
              </a:rPr>
              <a:t>Pop</a:t>
            </a:r>
            <a:r>
              <a:rPr lang="en-US" sz="1200" i="1" dirty="0" smtClean="0">
                <a:latin typeface="Arial" pitchFamily="34" charset="0"/>
                <a:cs typeface="Arial" pitchFamily="34" charset="0"/>
              </a:rPr>
              <a:t> and Me </a:t>
            </a:r>
          </a:p>
          <a:p>
            <a:r>
              <a:rPr lang="en-US" sz="1200" i="1" dirty="0" smtClean="0">
                <a:latin typeface="Arial" pitchFamily="34" charset="0"/>
                <a:cs typeface="Arial" pitchFamily="34" charset="0"/>
              </a:rPr>
              <a:t>No Matter What </a:t>
            </a:r>
            <a:r>
              <a:rPr lang="en-US" sz="1200" dirty="0" smtClean="0">
                <a:latin typeface="Arial" pitchFamily="34" charset="0"/>
                <a:cs typeface="Arial" pitchFamily="34" charset="0"/>
              </a:rPr>
              <a:t>by Debi </a:t>
            </a:r>
            <a:r>
              <a:rPr lang="en-US" sz="1200" dirty="0" err="1" smtClean="0">
                <a:latin typeface="Arial" pitchFamily="34" charset="0"/>
                <a:cs typeface="Arial" pitchFamily="34" charset="0"/>
              </a:rPr>
              <a:t>Gliori</a:t>
            </a:r>
            <a:r>
              <a:rPr lang="en-US" sz="1200" dirty="0" smtClean="0">
                <a:latin typeface="Arial" pitchFamily="34" charset="0"/>
                <a:cs typeface="Arial" pitchFamily="34" charset="0"/>
              </a:rPr>
              <a:t> (Ages 2-5) </a:t>
            </a:r>
          </a:p>
          <a:p>
            <a:r>
              <a:rPr lang="en-US" sz="1200" i="1" dirty="0" smtClean="0">
                <a:latin typeface="Arial" pitchFamily="34" charset="0"/>
                <a:cs typeface="Arial" pitchFamily="34" charset="0"/>
              </a:rPr>
              <a:t>Please, Baby, Please b</a:t>
            </a:r>
            <a:r>
              <a:rPr lang="en-US" sz="1200" dirty="0" smtClean="0">
                <a:latin typeface="Arial" pitchFamily="34" charset="0"/>
                <a:cs typeface="Arial" pitchFamily="34" charset="0"/>
              </a:rPr>
              <a:t>y Spike Lee (Ages infant-5) </a:t>
            </a:r>
          </a:p>
          <a:p>
            <a:r>
              <a:rPr lang="en-US" sz="1200" i="1" dirty="0" smtClean="0">
                <a:latin typeface="Arial" pitchFamily="34" charset="0"/>
                <a:cs typeface="Arial" pitchFamily="34" charset="0"/>
              </a:rPr>
              <a:t>Te </a:t>
            </a:r>
            <a:r>
              <a:rPr lang="en-US" sz="1200" i="1" dirty="0" err="1" smtClean="0">
                <a:latin typeface="Arial" pitchFamily="34" charset="0"/>
                <a:cs typeface="Arial" pitchFamily="34" charset="0"/>
              </a:rPr>
              <a:t>Amo</a:t>
            </a:r>
            <a:r>
              <a:rPr lang="en-US" sz="1200" i="1" dirty="0" smtClean="0">
                <a:latin typeface="Arial" pitchFamily="34" charset="0"/>
                <a:cs typeface="Arial" pitchFamily="34" charset="0"/>
              </a:rPr>
              <a:t> </a:t>
            </a:r>
            <a:r>
              <a:rPr lang="en-US" sz="1200" i="1" dirty="0" err="1" smtClean="0">
                <a:latin typeface="Arial" pitchFamily="34" charset="0"/>
                <a:cs typeface="Arial" pitchFamily="34" charset="0"/>
              </a:rPr>
              <a:t>Bebe</a:t>
            </a:r>
            <a:r>
              <a:rPr lang="en-US" sz="1200" i="1" dirty="0" smtClean="0">
                <a:latin typeface="Arial" pitchFamily="34" charset="0"/>
                <a:cs typeface="Arial" pitchFamily="34" charset="0"/>
              </a:rPr>
              <a:t>, Little One </a:t>
            </a:r>
            <a:r>
              <a:rPr lang="en-US" sz="1200" dirty="0" smtClean="0">
                <a:latin typeface="Arial" pitchFamily="34" charset="0"/>
                <a:cs typeface="Arial" pitchFamily="34" charset="0"/>
              </a:rPr>
              <a:t>by Lisa Wheeler (Ages infant-3) </a:t>
            </a:r>
          </a:p>
          <a:p>
            <a:r>
              <a:rPr lang="en-US" sz="1200" i="1" dirty="0" smtClean="0">
                <a:latin typeface="Arial" pitchFamily="34" charset="0"/>
                <a:cs typeface="Arial" pitchFamily="34" charset="0"/>
              </a:rPr>
              <a:t>The Kissing Hand </a:t>
            </a:r>
            <a:r>
              <a:rPr lang="en-US" sz="1200" dirty="0" smtClean="0">
                <a:latin typeface="Arial" pitchFamily="34" charset="0"/>
                <a:cs typeface="Arial" pitchFamily="34" charset="0"/>
              </a:rPr>
              <a:t>by Audrey Penn (Ages 3-8) </a:t>
            </a:r>
          </a:p>
          <a:p>
            <a:r>
              <a:rPr lang="en-US" sz="1200" i="1" dirty="0" smtClean="0">
                <a:latin typeface="Arial" pitchFamily="34" charset="0"/>
                <a:cs typeface="Arial" pitchFamily="34" charset="0"/>
              </a:rPr>
              <a:t>The Middle-Child Blues </a:t>
            </a:r>
            <a:r>
              <a:rPr lang="en-US" sz="1200" dirty="0" smtClean="0">
                <a:latin typeface="Arial" pitchFamily="34" charset="0"/>
                <a:cs typeface="Arial" pitchFamily="34" charset="0"/>
              </a:rPr>
              <a:t>by </a:t>
            </a:r>
            <a:r>
              <a:rPr lang="en-US" sz="1200" dirty="0" err="1" smtClean="0">
                <a:latin typeface="Arial" pitchFamily="34" charset="0"/>
                <a:cs typeface="Arial" pitchFamily="34" charset="0"/>
              </a:rPr>
              <a:t>Kristyn</a:t>
            </a:r>
            <a:r>
              <a:rPr lang="en-US" sz="1200" dirty="0" smtClean="0">
                <a:latin typeface="Arial" pitchFamily="34" charset="0"/>
                <a:cs typeface="Arial" pitchFamily="34" charset="0"/>
              </a:rPr>
              <a:t> Crow (ages 4-8) </a:t>
            </a:r>
          </a:p>
          <a:p>
            <a:r>
              <a:rPr lang="en-US" sz="1200" i="1" dirty="0" smtClean="0">
                <a:latin typeface="Arial" pitchFamily="34" charset="0"/>
                <a:cs typeface="Arial" pitchFamily="34" charset="0"/>
              </a:rPr>
              <a:t>When You Are Happy </a:t>
            </a:r>
            <a:r>
              <a:rPr lang="en-US" sz="1200" dirty="0" smtClean="0">
                <a:latin typeface="Arial" pitchFamily="34" charset="0"/>
                <a:cs typeface="Arial" pitchFamily="34" charset="0"/>
              </a:rPr>
              <a:t>by Eileen </a:t>
            </a:r>
            <a:r>
              <a:rPr lang="en-US" sz="1200" dirty="0" err="1" smtClean="0">
                <a:latin typeface="Arial" pitchFamily="34" charset="0"/>
                <a:cs typeface="Arial" pitchFamily="34" charset="0"/>
              </a:rPr>
              <a:t>Spinelli</a:t>
            </a:r>
            <a:r>
              <a:rPr lang="en-US" sz="1200" dirty="0" smtClean="0">
                <a:latin typeface="Arial" pitchFamily="34" charset="0"/>
                <a:cs typeface="Arial" pitchFamily="34" charset="0"/>
              </a:rPr>
              <a:t> (Ages 3 -8) </a:t>
            </a:r>
          </a:p>
          <a:p>
            <a:r>
              <a:rPr lang="en-US" sz="1200" i="1" dirty="0" smtClean="0">
                <a:latin typeface="Arial" pitchFamily="34" charset="0"/>
                <a:cs typeface="Arial" pitchFamily="34" charset="0"/>
              </a:rPr>
              <a:t>You’re All My Favorites </a:t>
            </a:r>
            <a:r>
              <a:rPr lang="en-US" sz="1200" dirty="0" smtClean="0">
                <a:latin typeface="Arial" pitchFamily="34" charset="0"/>
                <a:cs typeface="Arial" pitchFamily="34" charset="0"/>
              </a:rPr>
              <a:t>by Sam Mc </a:t>
            </a:r>
            <a:r>
              <a:rPr lang="en-US" sz="1200" dirty="0" err="1" smtClean="0">
                <a:latin typeface="Arial" pitchFamily="34" charset="0"/>
                <a:cs typeface="Arial" pitchFamily="34" charset="0"/>
              </a:rPr>
              <a:t>Bratney</a:t>
            </a:r>
            <a:r>
              <a:rPr lang="en-US" sz="1200" dirty="0" smtClean="0">
                <a:latin typeface="Arial" pitchFamily="34" charset="0"/>
                <a:cs typeface="Arial" pitchFamily="34" charset="0"/>
              </a:rPr>
              <a:t> (Ages 5-7) </a:t>
            </a:r>
            <a:endParaRPr lang="en-US" sz="12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85800"/>
            <a:ext cx="7620000" cy="3816429"/>
          </a:xfrm>
          <a:prstGeom prst="rect">
            <a:avLst/>
          </a:prstGeom>
        </p:spPr>
        <p:txBody>
          <a:bodyPr wrap="square">
            <a:spAutoFit/>
          </a:bodyPr>
          <a:lstStyle/>
          <a:p>
            <a:r>
              <a:rPr lang="en-US" sz="1400" b="1" dirty="0" smtClean="0">
                <a:latin typeface="Arial" pitchFamily="34" charset="0"/>
                <a:cs typeface="Arial" pitchFamily="34" charset="0"/>
              </a:rPr>
              <a:t>                                          Behavior Expectations</a:t>
            </a:r>
          </a:p>
          <a:p>
            <a:pPr algn="ctr"/>
            <a:endParaRPr lang="en-US" sz="3600" b="1" dirty="0" smtClean="0">
              <a:latin typeface="Arial" pitchFamily="34" charset="0"/>
              <a:cs typeface="Arial" pitchFamily="34" charset="0"/>
            </a:endParaRPr>
          </a:p>
          <a:p>
            <a:r>
              <a:rPr lang="en-US" sz="1200" i="1" dirty="0" smtClean="0">
                <a:latin typeface="Arial" pitchFamily="34" charset="0"/>
                <a:cs typeface="Arial" pitchFamily="34" charset="0"/>
              </a:rPr>
              <a:t>Can You Listen with Your Eyes? </a:t>
            </a:r>
            <a:r>
              <a:rPr lang="en-US" sz="1200" dirty="0" smtClean="0">
                <a:latin typeface="Arial" pitchFamily="34" charset="0"/>
                <a:cs typeface="Arial" pitchFamily="34" charset="0"/>
              </a:rPr>
              <a:t>by Nita </a:t>
            </a:r>
            <a:r>
              <a:rPr lang="en-US" sz="1200" dirty="0" err="1" smtClean="0">
                <a:latin typeface="Arial" pitchFamily="34" charset="0"/>
                <a:cs typeface="Arial" pitchFamily="34" charset="0"/>
              </a:rPr>
              <a:t>Everly</a:t>
            </a:r>
            <a:r>
              <a:rPr lang="en-US" sz="1200" dirty="0" smtClean="0">
                <a:latin typeface="Arial" pitchFamily="34" charset="0"/>
                <a:cs typeface="Arial" pitchFamily="34" charset="0"/>
              </a:rPr>
              <a:t> (3-6)</a:t>
            </a:r>
          </a:p>
          <a:p>
            <a:r>
              <a:rPr lang="en-US" sz="1200" i="1" dirty="0" smtClean="0">
                <a:latin typeface="Arial" pitchFamily="34" charset="0"/>
                <a:cs typeface="Arial" pitchFamily="34" charset="0"/>
              </a:rPr>
              <a:t>Can You Use a Good Voice? </a:t>
            </a:r>
            <a:r>
              <a:rPr lang="en-US" sz="1200" dirty="0" smtClean="0">
                <a:latin typeface="Arial" pitchFamily="34" charset="0"/>
                <a:cs typeface="Arial" pitchFamily="34" charset="0"/>
              </a:rPr>
              <a:t>by Nita </a:t>
            </a:r>
            <a:r>
              <a:rPr lang="en-US" sz="1200" dirty="0" err="1" smtClean="0">
                <a:latin typeface="Arial" pitchFamily="34" charset="0"/>
                <a:cs typeface="Arial" pitchFamily="34" charset="0"/>
              </a:rPr>
              <a:t>Everly</a:t>
            </a:r>
            <a:r>
              <a:rPr lang="en-US" sz="1200" dirty="0" smtClean="0">
                <a:latin typeface="Arial" pitchFamily="34" charset="0"/>
                <a:cs typeface="Arial" pitchFamily="34" charset="0"/>
              </a:rPr>
              <a:t> (3-6)</a:t>
            </a:r>
          </a:p>
          <a:p>
            <a:r>
              <a:rPr lang="en-US" sz="1200" i="1" dirty="0" smtClean="0">
                <a:latin typeface="Arial" pitchFamily="34" charset="0"/>
                <a:cs typeface="Arial" pitchFamily="34" charset="0"/>
              </a:rPr>
              <a:t>David Gets in Trouble </a:t>
            </a:r>
            <a:r>
              <a:rPr lang="en-US" sz="1200" dirty="0" smtClean="0">
                <a:latin typeface="Arial" pitchFamily="34" charset="0"/>
                <a:cs typeface="Arial" pitchFamily="34" charset="0"/>
              </a:rPr>
              <a:t>by David Shannon (Ages 3-8) </a:t>
            </a:r>
          </a:p>
          <a:p>
            <a:r>
              <a:rPr lang="en-US" sz="1200" i="1" dirty="0" smtClean="0">
                <a:latin typeface="Arial" pitchFamily="34" charset="0"/>
                <a:cs typeface="Arial" pitchFamily="34" charset="0"/>
              </a:rPr>
              <a:t>David Goes to School </a:t>
            </a:r>
            <a:r>
              <a:rPr lang="en-US" sz="1200" dirty="0" smtClean="0">
                <a:latin typeface="Arial" pitchFamily="34" charset="0"/>
                <a:cs typeface="Arial" pitchFamily="34" charset="0"/>
              </a:rPr>
              <a:t>by David Shannon (Ages 3-8) </a:t>
            </a:r>
          </a:p>
          <a:p>
            <a:r>
              <a:rPr lang="en-US" sz="1200" i="1" dirty="0" smtClean="0">
                <a:latin typeface="Arial" pitchFamily="34" charset="0"/>
                <a:cs typeface="Arial" pitchFamily="34" charset="0"/>
              </a:rPr>
              <a:t>Excuse Me!: A Little Book of Manners </a:t>
            </a:r>
            <a:r>
              <a:rPr lang="en-US" sz="1200" dirty="0" smtClean="0">
                <a:latin typeface="Arial" pitchFamily="34" charset="0"/>
                <a:cs typeface="Arial" pitchFamily="34" charset="0"/>
              </a:rPr>
              <a:t>by Karen Katz (Ages infant-5) </a:t>
            </a:r>
          </a:p>
          <a:p>
            <a:r>
              <a:rPr lang="en-US" sz="1200" i="1" dirty="0" smtClean="0">
                <a:latin typeface="Arial" pitchFamily="34" charset="0"/>
                <a:cs typeface="Arial" pitchFamily="34" charset="0"/>
              </a:rPr>
              <a:t>Hands </a:t>
            </a:r>
            <a:r>
              <a:rPr lang="en-US" sz="1200" dirty="0" smtClean="0">
                <a:latin typeface="Arial" pitchFamily="34" charset="0"/>
                <a:cs typeface="Arial" pitchFamily="34" charset="0"/>
              </a:rPr>
              <a:t>by Virginia Kroll (Ages 2-5) </a:t>
            </a:r>
          </a:p>
          <a:p>
            <a:r>
              <a:rPr lang="en-US" sz="1200" i="1" dirty="0" smtClean="0">
                <a:latin typeface="Arial" pitchFamily="34" charset="0"/>
                <a:cs typeface="Arial" pitchFamily="34" charset="0"/>
              </a:rPr>
              <a:t>Hands Can </a:t>
            </a:r>
            <a:r>
              <a:rPr lang="en-US" sz="1200" dirty="0" smtClean="0">
                <a:latin typeface="Arial" pitchFamily="34" charset="0"/>
                <a:cs typeface="Arial" pitchFamily="34" charset="0"/>
              </a:rPr>
              <a:t>by Cheryl Willis Hudson (ages 1-5) </a:t>
            </a:r>
          </a:p>
          <a:p>
            <a:r>
              <a:rPr lang="en-US" sz="1200" i="1" dirty="0" smtClean="0">
                <a:latin typeface="Arial" pitchFamily="34" charset="0"/>
                <a:cs typeface="Arial" pitchFamily="34" charset="0"/>
              </a:rPr>
              <a:t>Helping Out</a:t>
            </a:r>
            <a:r>
              <a:rPr lang="en-US" sz="1200" dirty="0" smtClean="0">
                <a:latin typeface="Arial" pitchFamily="34" charset="0"/>
                <a:cs typeface="Arial" pitchFamily="34" charset="0"/>
              </a:rPr>
              <a:t> by George </a:t>
            </a:r>
            <a:r>
              <a:rPr lang="en-US" sz="1200" dirty="0" err="1" smtClean="0">
                <a:latin typeface="Arial" pitchFamily="34" charset="0"/>
                <a:cs typeface="Arial" pitchFamily="34" charset="0"/>
              </a:rPr>
              <a:t>Ancona</a:t>
            </a:r>
            <a:r>
              <a:rPr lang="en-US" sz="1200" dirty="0" smtClean="0">
                <a:latin typeface="Arial" pitchFamily="34" charset="0"/>
                <a:cs typeface="Arial" pitchFamily="34" charset="0"/>
              </a:rPr>
              <a:t> (Ages 4-8) </a:t>
            </a:r>
          </a:p>
          <a:p>
            <a:r>
              <a:rPr lang="en-US" sz="1200" i="1" dirty="0" smtClean="0">
                <a:latin typeface="Arial" pitchFamily="34" charset="0"/>
                <a:cs typeface="Arial" pitchFamily="34" charset="0"/>
              </a:rPr>
              <a:t>How do Dinosaurs</a:t>
            </a:r>
            <a:r>
              <a:rPr lang="en-US" sz="1200" dirty="0" smtClean="0">
                <a:latin typeface="Arial" pitchFamily="34" charset="0"/>
                <a:cs typeface="Arial" pitchFamily="34" charset="0"/>
              </a:rPr>
              <a:t>…(series) by Jane </a:t>
            </a:r>
            <a:r>
              <a:rPr lang="en-US" sz="1200" dirty="0" err="1" smtClean="0">
                <a:latin typeface="Arial" pitchFamily="34" charset="0"/>
                <a:cs typeface="Arial" pitchFamily="34" charset="0"/>
              </a:rPr>
              <a:t>Yolen</a:t>
            </a:r>
            <a:r>
              <a:rPr lang="en-US" sz="1200" dirty="0" smtClean="0">
                <a:latin typeface="Arial" pitchFamily="34" charset="0"/>
                <a:cs typeface="Arial" pitchFamily="34" charset="0"/>
              </a:rPr>
              <a:t> (Ages 3 – 6) </a:t>
            </a:r>
          </a:p>
          <a:p>
            <a:r>
              <a:rPr lang="en-US" sz="1200" i="1" dirty="0" smtClean="0">
                <a:latin typeface="Arial" pitchFamily="34" charset="0"/>
                <a:cs typeface="Arial" pitchFamily="34" charset="0"/>
              </a:rPr>
              <a:t>No Biting </a:t>
            </a:r>
            <a:r>
              <a:rPr lang="en-US" sz="1200" dirty="0" smtClean="0">
                <a:latin typeface="Arial" pitchFamily="34" charset="0"/>
                <a:cs typeface="Arial" pitchFamily="34" charset="0"/>
              </a:rPr>
              <a:t>by Karen Katz (Ages infant-5) </a:t>
            </a:r>
          </a:p>
          <a:p>
            <a:r>
              <a:rPr lang="en-US" sz="1200" i="1" dirty="0" smtClean="0">
                <a:latin typeface="Arial" pitchFamily="34" charset="0"/>
                <a:cs typeface="Arial" pitchFamily="34" charset="0"/>
              </a:rPr>
              <a:t>No David </a:t>
            </a:r>
            <a:r>
              <a:rPr lang="en-US" sz="1200" dirty="0" smtClean="0">
                <a:latin typeface="Arial" pitchFamily="34" charset="0"/>
                <a:cs typeface="Arial" pitchFamily="34" charset="0"/>
              </a:rPr>
              <a:t>by David Shannon (Ages 3-8) </a:t>
            </a:r>
          </a:p>
          <a:p>
            <a:r>
              <a:rPr lang="en-US" sz="1200" i="1" dirty="0" smtClean="0">
                <a:latin typeface="Arial" pitchFamily="34" charset="0"/>
                <a:cs typeface="Arial" pitchFamily="34" charset="0"/>
              </a:rPr>
              <a:t>No Hitting </a:t>
            </a:r>
            <a:r>
              <a:rPr lang="en-US" sz="1200" dirty="0" smtClean="0">
                <a:latin typeface="Arial" pitchFamily="34" charset="0"/>
                <a:cs typeface="Arial" pitchFamily="34" charset="0"/>
              </a:rPr>
              <a:t>by Karen Katz (Ages infant-5) </a:t>
            </a:r>
          </a:p>
          <a:p>
            <a:r>
              <a:rPr lang="en-US" sz="1200" i="1" dirty="0" smtClean="0">
                <a:latin typeface="Arial" pitchFamily="34" charset="0"/>
                <a:cs typeface="Arial" pitchFamily="34" charset="0"/>
              </a:rPr>
              <a:t>Please Play Safe! Penguin’s Guide to Playground Safety </a:t>
            </a:r>
            <a:r>
              <a:rPr lang="en-US" sz="1200" dirty="0" smtClean="0">
                <a:latin typeface="Arial" pitchFamily="34" charset="0"/>
                <a:cs typeface="Arial" pitchFamily="34" charset="0"/>
              </a:rPr>
              <a:t>by Margery </a:t>
            </a:r>
            <a:r>
              <a:rPr lang="en-US" sz="1200" dirty="0" err="1" smtClean="0">
                <a:latin typeface="Arial" pitchFamily="34" charset="0"/>
                <a:cs typeface="Arial" pitchFamily="34" charset="0"/>
              </a:rPr>
              <a:t>Cuyler</a:t>
            </a:r>
            <a:r>
              <a:rPr lang="en-US" sz="1200" dirty="0" smtClean="0">
                <a:latin typeface="Arial" pitchFamily="34" charset="0"/>
                <a:cs typeface="Arial" pitchFamily="34" charset="0"/>
              </a:rPr>
              <a:t> (Ages 2-5) </a:t>
            </a:r>
          </a:p>
          <a:p>
            <a:r>
              <a:rPr lang="en-US" sz="1200" i="1" dirty="0" smtClean="0">
                <a:latin typeface="Arial" pitchFamily="34" charset="0"/>
                <a:cs typeface="Arial" pitchFamily="34" charset="0"/>
              </a:rPr>
              <a:t>Reach Out and Give </a:t>
            </a:r>
            <a:r>
              <a:rPr lang="en-US" sz="1200" dirty="0" smtClean="0">
                <a:latin typeface="Arial" pitchFamily="34" charset="0"/>
                <a:cs typeface="Arial" pitchFamily="34" charset="0"/>
              </a:rPr>
              <a:t>by Cheri </a:t>
            </a:r>
            <a:r>
              <a:rPr lang="en-US" sz="1200" dirty="0" err="1" smtClean="0">
                <a:latin typeface="Arial" pitchFamily="34" charset="0"/>
                <a:cs typeface="Arial" pitchFamily="34" charset="0"/>
              </a:rPr>
              <a:t>Meiners</a:t>
            </a:r>
            <a:r>
              <a:rPr lang="en-US" sz="1200" dirty="0" smtClean="0">
                <a:latin typeface="Arial" pitchFamily="34" charset="0"/>
                <a:cs typeface="Arial" pitchFamily="34" charset="0"/>
              </a:rPr>
              <a:t> </a:t>
            </a:r>
          </a:p>
          <a:p>
            <a:r>
              <a:rPr lang="en-US" sz="1200" i="1" dirty="0" smtClean="0">
                <a:latin typeface="Arial" pitchFamily="34" charset="0"/>
                <a:cs typeface="Arial" pitchFamily="34" charset="0"/>
              </a:rPr>
              <a:t>Words Are Not for Hurting </a:t>
            </a:r>
            <a:r>
              <a:rPr lang="en-US" sz="1200" dirty="0" smtClean="0">
                <a:latin typeface="Arial" pitchFamily="34" charset="0"/>
                <a:cs typeface="Arial" pitchFamily="34" charset="0"/>
              </a:rPr>
              <a:t>by Elizabeth </a:t>
            </a:r>
            <a:r>
              <a:rPr lang="en-US" sz="1200" dirty="0" err="1" smtClean="0">
                <a:latin typeface="Arial" pitchFamily="34" charset="0"/>
                <a:cs typeface="Arial" pitchFamily="34" charset="0"/>
              </a:rPr>
              <a:t>Verdick</a:t>
            </a:r>
            <a:r>
              <a:rPr lang="en-US" sz="1200" dirty="0" smtClean="0">
                <a:latin typeface="Arial" pitchFamily="34" charset="0"/>
                <a:cs typeface="Arial" pitchFamily="34" charset="0"/>
              </a:rPr>
              <a:t> (Ages 3-6) </a:t>
            </a:r>
          </a:p>
          <a:p>
            <a:r>
              <a:rPr lang="en-US" sz="1200" i="1" dirty="0" smtClean="0">
                <a:latin typeface="Arial" pitchFamily="34" charset="0"/>
                <a:cs typeface="Arial" pitchFamily="34" charset="0"/>
              </a:rPr>
              <a:t>Yes, No, Maybe So </a:t>
            </a:r>
            <a:r>
              <a:rPr lang="en-US" sz="1200" dirty="0" smtClean="0">
                <a:latin typeface="Arial" pitchFamily="34" charset="0"/>
                <a:cs typeface="Arial" pitchFamily="34" charset="0"/>
              </a:rPr>
              <a:t>by </a:t>
            </a:r>
            <a:r>
              <a:rPr lang="en-US" sz="1200" dirty="0" err="1" smtClean="0">
                <a:latin typeface="Arial" pitchFamily="34" charset="0"/>
                <a:cs typeface="Arial" pitchFamily="34" charset="0"/>
              </a:rPr>
              <a:t>Charise</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Mericle</a:t>
            </a:r>
            <a:r>
              <a:rPr lang="en-US" sz="1200" dirty="0" smtClean="0">
                <a:latin typeface="Arial" pitchFamily="34" charset="0"/>
                <a:cs typeface="Arial" pitchFamily="34" charset="0"/>
              </a:rPr>
              <a:t> (ages 4 – 7)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541463" y="744538"/>
          <a:ext cx="6048375" cy="4702175"/>
        </p:xfrm>
        <a:graphic>
          <a:graphicData uri="http://schemas.openxmlformats.org/presentationml/2006/ole">
            <p:oleObj spid="_x0000_s29698" name="Document" r:id="rId3" imgW="6809225" imgH="5285299" progId="Word.Document.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447800" y="453970"/>
            <a:ext cx="6858000" cy="6724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Sad Feelings</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Franklin’s Bad Day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Paulette Bourgeois &amp; Brenda Clark (5-8)</a:t>
            </a:r>
          </a:p>
          <a:p>
            <a:pPr eaLnBrk="0" fontAlgn="base" hangingPunct="0">
              <a:spcBef>
                <a:spcPct val="0"/>
              </a:spcBef>
              <a:spcAft>
                <a:spcPct val="0"/>
              </a:spcAft>
            </a:pPr>
            <a:r>
              <a:rPr lang="en-US" sz="1200" i="1" dirty="0" smtClean="0">
                <a:latin typeface="Arial" pitchFamily="34" charset="0"/>
                <a:cs typeface="Arial" pitchFamily="34" charset="0"/>
              </a:rPr>
              <a:t>Goodbye </a:t>
            </a:r>
            <a:r>
              <a:rPr lang="en-US" sz="1200" i="1" dirty="0" err="1" smtClean="0">
                <a:latin typeface="Arial" pitchFamily="34" charset="0"/>
                <a:cs typeface="Arial" pitchFamily="34" charset="0"/>
              </a:rPr>
              <a:t>Mousie</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by Robert Harris (3-8)</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How I Feel Sad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Marcia Leonard (2-6)</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Hurty</a:t>
            </a: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Feelings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Helen Lester (5-8)</a:t>
            </a:r>
          </a:p>
          <a:p>
            <a:pPr eaLnBrk="0" fontAlgn="base" hangingPunct="0">
              <a:spcBef>
                <a:spcPct val="0"/>
              </a:spcBef>
              <a:spcAft>
                <a:spcPct val="0"/>
              </a:spcAft>
            </a:pPr>
            <a:r>
              <a:rPr lang="en-US" sz="1200" i="1" dirty="0" smtClean="0">
                <a:latin typeface="Arial" pitchFamily="34" charset="0"/>
                <a:cs typeface="Arial" pitchFamily="34" charset="0"/>
              </a:rPr>
              <a:t>I Miss You </a:t>
            </a:r>
            <a:r>
              <a:rPr lang="en-US" sz="1200" dirty="0" smtClean="0">
                <a:latin typeface="Arial" pitchFamily="34" charset="0"/>
                <a:cs typeface="Arial" pitchFamily="34" charset="0"/>
              </a:rPr>
              <a:t>by Pat Thomas (4-8)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Knuffle</a:t>
            </a: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Bunny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Mo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Willems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(3-6)</a:t>
            </a:r>
          </a:p>
          <a:p>
            <a:pPr eaLnBrk="0" fontAlgn="base" hangingPunct="0">
              <a:spcBef>
                <a:spcPct val="0"/>
              </a:spcBef>
              <a:spcAft>
                <a:spcPct val="0"/>
              </a:spcAft>
            </a:pPr>
            <a:r>
              <a:rPr lang="en-US" sz="1200" i="1" dirty="0" smtClean="0">
                <a:solidFill>
                  <a:srgbClr val="000000"/>
                </a:solidFill>
                <a:latin typeface="Arial" pitchFamily="34" charset="0"/>
                <a:ea typeface="Times New Roman" pitchFamily="18" charset="0"/>
                <a:cs typeface="Arial" pitchFamily="34" charset="0"/>
              </a:rPr>
              <a:t>Let’s Talk About Feeling Sad </a:t>
            </a:r>
            <a:r>
              <a:rPr lang="en-US" sz="1200" dirty="0" smtClean="0">
                <a:solidFill>
                  <a:srgbClr val="000000"/>
                </a:solidFill>
                <a:latin typeface="Arial" pitchFamily="34" charset="0"/>
                <a:ea typeface="Times New Roman" pitchFamily="18" charset="0"/>
                <a:cs typeface="Arial" pitchFamily="34" charset="0"/>
              </a:rPr>
              <a:t>by Joy Wilt Berry (3-5)</a:t>
            </a:r>
          </a:p>
          <a:p>
            <a:pPr eaLnBrk="0" fontAlgn="base" hangingPunct="0">
              <a:spcBef>
                <a:spcPct val="0"/>
              </a:spcBef>
              <a:spcAft>
                <a:spcPct val="0"/>
              </a:spcAft>
            </a:pPr>
            <a:r>
              <a:rPr lang="en-US" sz="1200" i="1" dirty="0" smtClean="0">
                <a:latin typeface="Arial" pitchFamily="34" charset="0"/>
                <a:cs typeface="Arial" pitchFamily="34" charset="0"/>
              </a:rPr>
              <a:t>My Father’s Arms Are a Boat</a:t>
            </a:r>
            <a:r>
              <a:rPr lang="en-US" sz="1200" dirty="0" smtClean="0">
                <a:latin typeface="Arial" pitchFamily="34" charset="0"/>
                <a:cs typeface="Arial" pitchFamily="34" charset="0"/>
              </a:rPr>
              <a:t> by Stein Erik </a:t>
            </a:r>
            <a:r>
              <a:rPr lang="en-US" sz="1200" dirty="0" err="1" smtClean="0">
                <a:latin typeface="Arial" pitchFamily="34" charset="0"/>
                <a:cs typeface="Arial" pitchFamily="34" charset="0"/>
              </a:rPr>
              <a:t>Lunde</a:t>
            </a:r>
            <a:r>
              <a:rPr lang="en-US" sz="1200" dirty="0" smtClean="0">
                <a:latin typeface="Arial" pitchFamily="34" charset="0"/>
                <a:cs typeface="Arial" pitchFamily="34" charset="0"/>
              </a:rPr>
              <a:t> (4 and up)</a:t>
            </a:r>
          </a:p>
          <a:p>
            <a:pPr eaLnBrk="0" fontAlgn="base" hangingPunct="0">
              <a:spcBef>
                <a:spcPct val="0"/>
              </a:spcBef>
              <a:spcAft>
                <a:spcPct val="0"/>
              </a:spcAft>
            </a:pPr>
            <a:r>
              <a:rPr lang="en-US" sz="1200" i="1" dirty="0" smtClean="0">
                <a:latin typeface="Arial" pitchFamily="34" charset="0"/>
                <a:cs typeface="Arial" pitchFamily="34" charset="0"/>
              </a:rPr>
              <a:t>Sad Isn’t Bad: Grief Guidebook for Kids Dealing with Loss Series</a:t>
            </a:r>
            <a:r>
              <a:rPr lang="en-US" sz="1200" dirty="0" smtClean="0">
                <a:latin typeface="Arial" pitchFamily="34" charset="0"/>
                <a:cs typeface="Arial" pitchFamily="34" charset="0"/>
              </a:rPr>
              <a:t> by </a:t>
            </a:r>
            <a:r>
              <a:rPr lang="en-US" sz="1200" dirty="0" err="1" smtClean="0">
                <a:latin typeface="Arial" pitchFamily="34" charset="0"/>
                <a:cs typeface="Arial" pitchFamily="34" charset="0"/>
              </a:rPr>
              <a:t>Michaelene</a:t>
            </a:r>
            <a:r>
              <a:rPr lang="en-US" sz="1200" dirty="0" smtClean="0">
                <a:latin typeface="Arial" pitchFamily="34" charset="0"/>
                <a:cs typeface="Arial" pitchFamily="34" charset="0"/>
              </a:rPr>
              <a:t> Mundy (5-8)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Sometimes I Feel Awful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Joan Singleton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Prestine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(5-8)</a:t>
            </a:r>
          </a:p>
          <a:p>
            <a:pPr eaLnBrk="0" fontAlgn="base" hangingPunct="0">
              <a:spcBef>
                <a:spcPct val="0"/>
              </a:spcBef>
              <a:spcAft>
                <a:spcPct val="0"/>
              </a:spcAft>
            </a:pPr>
            <a:r>
              <a:rPr lang="en-US" sz="1200" i="1" dirty="0" smtClean="0">
                <a:latin typeface="Arial" pitchFamily="34" charset="0"/>
                <a:cs typeface="Arial" pitchFamily="34" charset="0"/>
              </a:rPr>
              <a:t>The Fall of Freddie the Leaf </a:t>
            </a:r>
            <a:r>
              <a:rPr lang="en-US" sz="1200" dirty="0" smtClean="0">
                <a:latin typeface="Arial" pitchFamily="34" charset="0"/>
                <a:cs typeface="Arial" pitchFamily="34" charset="0"/>
              </a:rPr>
              <a:t>by Leo </a:t>
            </a:r>
            <a:r>
              <a:rPr lang="en-US" sz="1200" dirty="0" err="1" smtClean="0">
                <a:latin typeface="Arial" pitchFamily="34" charset="0"/>
                <a:cs typeface="Arial" pitchFamily="34" charset="0"/>
              </a:rPr>
              <a:t>Buscaglia</a:t>
            </a:r>
            <a:r>
              <a:rPr lang="en-US" sz="1200" dirty="0" smtClean="0">
                <a:latin typeface="Arial" pitchFamily="34" charset="0"/>
                <a:cs typeface="Arial" pitchFamily="34" charset="0"/>
              </a:rPr>
              <a:t> (5-adult)</a:t>
            </a:r>
          </a:p>
          <a:p>
            <a:pPr eaLnBrk="0" fontAlgn="base" hangingPunct="0">
              <a:spcBef>
                <a:spcPct val="0"/>
              </a:spcBef>
              <a:spcAft>
                <a:spcPct val="0"/>
              </a:spcAft>
            </a:pPr>
            <a:r>
              <a:rPr lang="en-US" sz="1200" i="1" dirty="0" smtClean="0">
                <a:latin typeface="Arial" pitchFamily="34" charset="0"/>
                <a:cs typeface="Arial" pitchFamily="34" charset="0"/>
              </a:rPr>
              <a:t>The Next Place </a:t>
            </a:r>
            <a:r>
              <a:rPr lang="en-US" sz="1200" dirty="0" smtClean="0">
                <a:latin typeface="Arial" pitchFamily="34" charset="0"/>
                <a:cs typeface="Arial" pitchFamily="34" charset="0"/>
              </a:rPr>
              <a:t>by Warren Hanson (5-adult)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Red Tree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Shaun Tan (4 and up)</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Very Lonely Firefly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Eric Carle (4-7)</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When I Feel Sad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Cornelia Maude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Spelman</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(5-7)</a:t>
            </a:r>
          </a:p>
          <a:p>
            <a:pPr eaLnBrk="0" fontAlgn="base" hangingPunct="0">
              <a:spcBef>
                <a:spcPct val="0"/>
              </a:spcBef>
              <a:spcAft>
                <a:spcPct val="0"/>
              </a:spcAft>
            </a:pPr>
            <a:r>
              <a:rPr lang="en-US" sz="1200" i="1" dirty="0" smtClean="0">
                <a:solidFill>
                  <a:srgbClr val="000000"/>
                </a:solidFill>
                <a:latin typeface="Arial" pitchFamily="34" charset="0"/>
                <a:ea typeface="Times New Roman" pitchFamily="18" charset="0"/>
                <a:cs typeface="Arial" pitchFamily="34" charset="0"/>
              </a:rPr>
              <a:t>When I’m Feeling Sad </a:t>
            </a:r>
            <a:r>
              <a:rPr lang="en-US" sz="1200" dirty="0" smtClean="0">
                <a:solidFill>
                  <a:srgbClr val="000000"/>
                </a:solidFill>
                <a:latin typeface="Arial" pitchFamily="34" charset="0"/>
                <a:ea typeface="Times New Roman" pitchFamily="18" charset="0"/>
                <a:cs typeface="Arial" pitchFamily="34" charset="0"/>
              </a:rPr>
              <a:t>by Trace </a:t>
            </a:r>
            <a:r>
              <a:rPr lang="en-US" sz="1200" dirty="0" err="1" smtClean="0">
                <a:solidFill>
                  <a:srgbClr val="000000"/>
                </a:solidFill>
                <a:latin typeface="Arial" pitchFamily="34" charset="0"/>
                <a:ea typeface="Times New Roman" pitchFamily="18" charset="0"/>
                <a:cs typeface="Arial" pitchFamily="34" charset="0"/>
              </a:rPr>
              <a:t>Moroney</a:t>
            </a:r>
            <a:r>
              <a:rPr lang="en-US" sz="1200" dirty="0" smtClean="0">
                <a:solidFill>
                  <a:srgbClr val="000000"/>
                </a:solidFill>
                <a:latin typeface="Arial" pitchFamily="34" charset="0"/>
                <a:ea typeface="Times New Roman" pitchFamily="18" charset="0"/>
                <a:cs typeface="Arial" pitchFamily="34" charset="0"/>
              </a:rPr>
              <a:t> (2-5)</a:t>
            </a:r>
            <a:endParaRPr lang="en-US" sz="1200" dirty="0" smtClean="0">
              <a:latin typeface="Arial" pitchFamily="34" charset="0"/>
            </a:endParaRPr>
          </a:p>
          <a:p>
            <a:r>
              <a:rPr lang="en-US" sz="1200" i="1" dirty="0" smtClean="0">
                <a:latin typeface="Arial" pitchFamily="34" charset="0"/>
                <a:cs typeface="Arial" pitchFamily="34" charset="0"/>
              </a:rPr>
              <a:t>You Hold Me and I’ll Hold You</a:t>
            </a:r>
            <a:r>
              <a:rPr lang="en-US" sz="1200" dirty="0" smtClean="0">
                <a:latin typeface="Arial" pitchFamily="34" charset="0"/>
                <a:cs typeface="Arial" pitchFamily="34" charset="0"/>
              </a:rPr>
              <a:t> by Jo Carson (4-8)</a:t>
            </a:r>
          </a:p>
          <a:p>
            <a:endParaRPr lang="en-US" sz="12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071563" y="757238"/>
          <a:ext cx="7353300" cy="5800725"/>
        </p:xfrm>
        <a:graphic>
          <a:graphicData uri="http://schemas.openxmlformats.org/presentationml/2006/ole">
            <p:oleObj spid="_x0000_s33794" name="Document" r:id="rId3" imgW="6168162" imgH="4890015" progId="Word.Documen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533400"/>
          </a:xfrm>
        </p:spPr>
        <p:txBody>
          <a:bodyPr>
            <a:normAutofit/>
          </a:bodyPr>
          <a:lstStyle/>
          <a:p>
            <a:endParaRPr lang="en-US" sz="2400" b="1" dirty="0">
              <a:solidFill>
                <a:srgbClr val="2A9A67"/>
              </a:solidFill>
            </a:endParaRPr>
          </a:p>
        </p:txBody>
      </p:sp>
      <p:sp>
        <p:nvSpPr>
          <p:cNvPr id="3" name="Subtitle 2"/>
          <p:cNvSpPr>
            <a:spLocks noGrp="1"/>
          </p:cNvSpPr>
          <p:nvPr>
            <p:ph type="subTitle" idx="1"/>
          </p:nvPr>
        </p:nvSpPr>
        <p:spPr>
          <a:xfrm>
            <a:off x="609600" y="609600"/>
            <a:ext cx="7924800" cy="5638800"/>
          </a:xfrm>
        </p:spPr>
        <p:txBody>
          <a:bodyPr>
            <a:normAutofit fontScale="55000" lnSpcReduction="20000"/>
          </a:bodyPr>
          <a:lstStyle/>
          <a:p>
            <a:pPr algn="l"/>
            <a:r>
              <a:rPr lang="en-US" sz="4200" dirty="0" smtClean="0">
                <a:solidFill>
                  <a:schemeClr val="tx1"/>
                </a:solidFill>
              </a:rPr>
              <a:t>The beauty of an early childhood picture book is how it brings what is most important into focus with so few words. Having long been used in bedrooms, classrooms and therapy rooms as a tool for helping children and adults connect with their feelings, the picture book genre is a rich resource for introducing social emotional learning concepts.</a:t>
            </a:r>
          </a:p>
          <a:p>
            <a:pPr algn="l"/>
            <a:endParaRPr lang="en-US" sz="4200" dirty="0" smtClean="0">
              <a:solidFill>
                <a:schemeClr val="tx1"/>
              </a:solidFill>
            </a:endParaRPr>
          </a:p>
          <a:p>
            <a:pPr algn="l"/>
            <a:r>
              <a:rPr lang="en-US" sz="4200" dirty="0" smtClean="0">
                <a:solidFill>
                  <a:schemeClr val="tx1"/>
                </a:solidFill>
              </a:rPr>
              <a:t>What lies between the pages of these works of art and language helps children develop in optimal ways. By empathizing with a characters’ struggles, strengthening decision making through pretend trial and error, and identifying their own inherent means of self-motivation and self-control, children are brought in close proximity to life’s everyday demands.</a:t>
            </a:r>
          </a:p>
          <a:p>
            <a:pPr algn="l"/>
            <a:endParaRPr lang="en-US" sz="4200" dirty="0" smtClean="0">
              <a:solidFill>
                <a:schemeClr val="tx1"/>
              </a:solidFill>
            </a:endParaRPr>
          </a:p>
          <a:p>
            <a:pPr algn="l"/>
            <a:r>
              <a:rPr lang="en-US" sz="4200" dirty="0" smtClean="0">
                <a:solidFill>
                  <a:schemeClr val="tx1"/>
                </a:solidFill>
              </a:rPr>
              <a:t>Some people learn more from a story than anything else. While for others a picture represents a thousand words. Putting these together into a picture book makes it a powerful means of reaching and teaching.</a:t>
            </a:r>
          </a:p>
          <a:p>
            <a:pPr algn="just"/>
            <a:endParaRPr lang="en-US" dirty="0" smtClean="0">
              <a:solidFill>
                <a:schemeClr val="tx1"/>
              </a:solidFill>
            </a:endParaRPr>
          </a:p>
          <a:p>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72200"/>
          </a:xfrm>
        </p:spPr>
        <p:txBody>
          <a:bodyPr>
            <a:normAutofit fontScale="77500" lnSpcReduction="20000"/>
          </a:bodyPr>
          <a:lstStyle/>
          <a:p>
            <a:pPr>
              <a:buNone/>
            </a:pPr>
            <a:endParaRPr lang="en-US" sz="1600" dirty="0" smtClean="0"/>
          </a:p>
          <a:p>
            <a:pPr algn="ctr">
              <a:buNone/>
            </a:pPr>
            <a:r>
              <a:rPr lang="en-US" sz="2600" dirty="0" smtClean="0"/>
              <a:t>At Bringing Books to Life we’d love to hear from you about any connections that         you make with the books, how you engage them around social emotional learning competencies and common core utility. </a:t>
            </a:r>
          </a:p>
          <a:p>
            <a:pPr>
              <a:buNone/>
            </a:pPr>
            <a:endParaRPr lang="en-US" sz="2200" dirty="0" smtClean="0"/>
          </a:p>
          <a:p>
            <a:pPr algn="ctr">
              <a:buNone/>
            </a:pPr>
            <a:r>
              <a:rPr lang="en-US" sz="2200" dirty="0" smtClean="0"/>
              <a:t>	</a:t>
            </a:r>
            <a:r>
              <a:rPr lang="en-US" sz="2600" i="1" dirty="0" smtClean="0"/>
              <a:t>For more information on the</a:t>
            </a:r>
          </a:p>
          <a:p>
            <a:pPr algn="ctr">
              <a:buNone/>
            </a:pPr>
            <a:r>
              <a:rPr lang="en-US" sz="2600" i="1" dirty="0" smtClean="0"/>
              <a:t>Nashville Public Library’s </a:t>
            </a:r>
            <a:r>
              <a:rPr lang="en-US" sz="2600" b="1" i="1" dirty="0" smtClean="0"/>
              <a:t>Bringing Books to Life!</a:t>
            </a:r>
            <a:r>
              <a:rPr lang="en-US" sz="2600" i="1" dirty="0" smtClean="0"/>
              <a:t> program</a:t>
            </a:r>
          </a:p>
          <a:p>
            <a:pPr algn="ctr">
              <a:buNone/>
            </a:pPr>
            <a:r>
              <a:rPr lang="en-US" sz="2600" i="1" dirty="0" smtClean="0"/>
              <a:t>please visit </a:t>
            </a:r>
            <a:r>
              <a:rPr lang="en-US" sz="2600" i="1" dirty="0" smtClean="0">
                <a:solidFill>
                  <a:srgbClr val="2A9A67"/>
                </a:solidFill>
                <a:hlinkClick r:id="rId2"/>
              </a:rPr>
              <a:t>nashvillepubliclibrary.org/</a:t>
            </a:r>
            <a:r>
              <a:rPr lang="en-US" sz="2600" i="1" dirty="0" err="1" smtClean="0">
                <a:solidFill>
                  <a:srgbClr val="2A9A67"/>
                </a:solidFill>
                <a:hlinkClick r:id="rId2"/>
              </a:rPr>
              <a:t>bringingbookstolife</a:t>
            </a:r>
            <a:r>
              <a:rPr lang="en-US" sz="2600" i="1" dirty="0" smtClean="0">
                <a:solidFill>
                  <a:srgbClr val="2A9A67"/>
                </a:solidFill>
                <a:hlinkClick r:id="rId2"/>
              </a:rPr>
              <a:t>/</a:t>
            </a:r>
            <a:endParaRPr lang="en-US" sz="2600" i="1" dirty="0" smtClean="0">
              <a:solidFill>
                <a:srgbClr val="2A9A67"/>
              </a:solidFill>
            </a:endParaRPr>
          </a:p>
          <a:p>
            <a:pPr algn="ctr">
              <a:buNone/>
            </a:pPr>
            <a:endParaRPr lang="en-US" sz="2200" dirty="0" smtClean="0">
              <a:solidFill>
                <a:srgbClr val="2A9A67"/>
              </a:solidFill>
            </a:endParaRPr>
          </a:p>
          <a:p>
            <a:pPr algn="ctr">
              <a:buNone/>
            </a:pPr>
            <a:r>
              <a:rPr lang="en-US" sz="2200" dirty="0" smtClean="0"/>
              <a:t>	</a:t>
            </a:r>
            <a:r>
              <a:rPr lang="en-US" sz="2600" dirty="0" smtClean="0"/>
              <a:t>This website is cherished by teachers, families, librarians and literacy enthusiasts for its book reviews, titles and lists, articles on issues relevant to early childhood development, and ideas on engaging with children’s  literature and literacy. It is full of information to making reading even more of a joy than it already is, if you can imagine that.</a:t>
            </a:r>
          </a:p>
          <a:p>
            <a:pPr>
              <a:buNone/>
            </a:pPr>
            <a:endParaRPr lang="en-US" sz="2200" dirty="0" smtClean="0"/>
          </a:p>
          <a:p>
            <a:pPr algn="ctr">
              <a:buNone/>
            </a:pPr>
            <a:r>
              <a:rPr lang="en-US" sz="2600" dirty="0" smtClean="0"/>
              <a:t>If you have a favorite site that you think would be interested in placing a link        to ours, we’d love to know about it. Just contact:</a:t>
            </a:r>
          </a:p>
          <a:p>
            <a:pPr>
              <a:buNone/>
            </a:pPr>
            <a:endParaRPr lang="en-US" sz="2200" dirty="0" smtClean="0"/>
          </a:p>
          <a:p>
            <a:pPr>
              <a:buNone/>
            </a:pPr>
            <a:endParaRPr lang="en-US" sz="2000" dirty="0" smtClean="0"/>
          </a:p>
          <a:p>
            <a:pPr>
              <a:buNone/>
            </a:pPr>
            <a:endParaRPr lang="en-US" sz="2000" dirty="0" smtClean="0"/>
          </a:p>
          <a:p>
            <a:pPr algn="ctr">
              <a:buNone/>
            </a:pPr>
            <a:r>
              <a:rPr lang="en-US" sz="2100" b="1" dirty="0" smtClean="0"/>
              <a:t>615 Church Street, </a:t>
            </a:r>
            <a:r>
              <a:rPr lang="en-US" sz="2100" b="1" dirty="0"/>
              <a:t>N</a:t>
            </a:r>
            <a:r>
              <a:rPr lang="en-US" sz="2100" b="1" dirty="0" smtClean="0"/>
              <a:t>ashville, TN 37219</a:t>
            </a:r>
          </a:p>
          <a:p>
            <a:pPr algn="ctr">
              <a:buNone/>
            </a:pPr>
            <a:r>
              <a:rPr lang="en-US" sz="2100" b="1" dirty="0" smtClean="0"/>
              <a:t>615-862-5804, x5757</a:t>
            </a:r>
          </a:p>
          <a:p>
            <a:pPr algn="ctr">
              <a:buNone/>
            </a:pPr>
            <a:r>
              <a:rPr lang="en-US" sz="2100" b="1" dirty="0" smtClean="0"/>
              <a:t>emily.green-cain@nashville.gov</a:t>
            </a:r>
          </a:p>
          <a:p>
            <a:pPr algn="ctr">
              <a:buNone/>
            </a:pPr>
            <a:endParaRPr lang="en-US" sz="1400" dirty="0"/>
          </a:p>
        </p:txBody>
      </p:sp>
      <p:pic>
        <p:nvPicPr>
          <p:cNvPr id="7" name="Picture 6" descr="bbtl-logo_long.PNG"/>
          <p:cNvPicPr>
            <a:picLocks noChangeAspect="1"/>
          </p:cNvPicPr>
          <p:nvPr/>
        </p:nvPicPr>
        <p:blipFill>
          <a:blip r:embed="rId3" cstate="print"/>
          <a:stretch>
            <a:fillRect/>
          </a:stretch>
        </p:blipFill>
        <p:spPr>
          <a:xfrm>
            <a:off x="3200400" y="5029200"/>
            <a:ext cx="2819400" cy="488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657600" cy="762000"/>
          </a:xfrm>
        </p:spPr>
        <p:txBody>
          <a:bodyPr>
            <a:normAutofit fontScale="90000"/>
          </a:bodyPr>
          <a:lstStyle/>
          <a:p>
            <a:r>
              <a:rPr lang="en-US" dirty="0" smtClean="0"/>
              <a:t/>
            </a:r>
            <a:br>
              <a:rPr lang="en-US" dirty="0" smtClean="0"/>
            </a:br>
            <a:r>
              <a:rPr lang="en-US" sz="3100" dirty="0" smtClean="0"/>
              <a:t>Who Reads Johnny?</a:t>
            </a:r>
            <a:br>
              <a:rPr lang="en-US" sz="3100" dirty="0" smtClean="0"/>
            </a:br>
            <a:r>
              <a:rPr lang="en-US" sz="3100" dirty="0" smtClean="0"/>
              <a:t>By Gerhard E. Frost</a:t>
            </a:r>
            <a:r>
              <a:rPr lang="en-US" dirty="0" smtClean="0"/>
              <a:t/>
            </a:r>
            <a:br>
              <a:rPr lang="en-US" dirty="0" smtClean="0"/>
            </a:br>
            <a:endParaRPr lang="en-US" dirty="0"/>
          </a:p>
        </p:txBody>
      </p:sp>
      <p:sp>
        <p:nvSpPr>
          <p:cNvPr id="3" name="Content Placeholder 2"/>
          <p:cNvSpPr>
            <a:spLocks noGrp="1"/>
          </p:cNvSpPr>
          <p:nvPr>
            <p:ph idx="1"/>
          </p:nvPr>
        </p:nvSpPr>
        <p:spPr>
          <a:xfrm>
            <a:off x="5105400" y="0"/>
            <a:ext cx="3505200" cy="6629400"/>
          </a:xfrm>
        </p:spPr>
        <p:txBody>
          <a:bodyPr>
            <a:normAutofit fontScale="25000" lnSpcReduction="20000"/>
          </a:bodyPr>
          <a:lstStyle/>
          <a:p>
            <a:pPr>
              <a:buNone/>
            </a:pPr>
            <a:endParaRPr lang="en-US" dirty="0" smtClean="0"/>
          </a:p>
          <a:p>
            <a:pPr>
              <a:buNone/>
            </a:pPr>
            <a:r>
              <a:rPr lang="en-US" sz="5200" dirty="0" smtClean="0"/>
              <a:t>I knew a tall man once</a:t>
            </a:r>
          </a:p>
          <a:p>
            <a:pPr>
              <a:buNone/>
            </a:pPr>
            <a:r>
              <a:rPr lang="en-US" sz="5200" dirty="0" smtClean="0"/>
              <a:t>who endeared himself to children</a:t>
            </a:r>
          </a:p>
          <a:p>
            <a:pPr>
              <a:buNone/>
            </a:pPr>
            <a:r>
              <a:rPr lang="en-US" sz="5200" dirty="0" smtClean="0"/>
              <a:t>because he took them seriously.</a:t>
            </a:r>
          </a:p>
          <a:p>
            <a:pPr>
              <a:buNone/>
            </a:pPr>
            <a:r>
              <a:rPr lang="en-US" sz="5200" dirty="0" smtClean="0"/>
              <a:t>He respected them as persons </a:t>
            </a:r>
          </a:p>
          <a:p>
            <a:pPr>
              <a:buNone/>
            </a:pPr>
            <a:r>
              <a:rPr lang="en-US" sz="5200" dirty="0" smtClean="0"/>
              <a:t>and proved it by reaching down to their level.</a:t>
            </a:r>
          </a:p>
          <a:p>
            <a:pPr>
              <a:buNone/>
            </a:pPr>
            <a:r>
              <a:rPr lang="en-US" sz="5200" dirty="0" smtClean="0"/>
              <a:t>I mean this, literally;</a:t>
            </a:r>
          </a:p>
          <a:p>
            <a:pPr>
              <a:buNone/>
            </a:pPr>
            <a:r>
              <a:rPr lang="en-US" sz="5200" dirty="0" smtClean="0"/>
              <a:t>he would stoop down, kneeling sometimes</a:t>
            </a:r>
          </a:p>
          <a:p>
            <a:pPr>
              <a:buNone/>
            </a:pPr>
            <a:r>
              <a:rPr lang="en-US" sz="5200" dirty="0" smtClean="0"/>
              <a:t>to look into their eyes </a:t>
            </a:r>
          </a:p>
          <a:p>
            <a:pPr>
              <a:buNone/>
            </a:pPr>
            <a:r>
              <a:rPr lang="en-US" sz="5200" dirty="0" smtClean="0"/>
              <a:t>and to really hear them.</a:t>
            </a:r>
          </a:p>
          <a:p>
            <a:pPr>
              <a:buNone/>
            </a:pPr>
            <a:r>
              <a:rPr lang="en-US" sz="5200" dirty="0" smtClean="0"/>
              <a:t>He played with them, </a:t>
            </a:r>
          </a:p>
          <a:p>
            <a:pPr>
              <a:buNone/>
            </a:pPr>
            <a:r>
              <a:rPr lang="en-US" sz="5200" dirty="0" smtClean="0"/>
              <a:t>but never as toys,</a:t>
            </a:r>
          </a:p>
          <a:p>
            <a:pPr>
              <a:buNone/>
            </a:pPr>
            <a:r>
              <a:rPr lang="en-US" sz="5200" dirty="0" smtClean="0"/>
              <a:t>for he knew that no person is ever a toy.</a:t>
            </a:r>
          </a:p>
          <a:p>
            <a:pPr>
              <a:buNone/>
            </a:pPr>
            <a:r>
              <a:rPr lang="en-US" sz="5200" dirty="0" smtClean="0"/>
              <a:t> </a:t>
            </a:r>
          </a:p>
          <a:p>
            <a:pPr>
              <a:buNone/>
            </a:pPr>
            <a:r>
              <a:rPr lang="en-US" sz="5200" dirty="0" smtClean="0"/>
              <a:t>In education, as in all human relationships,</a:t>
            </a:r>
          </a:p>
          <a:p>
            <a:pPr>
              <a:buNone/>
            </a:pPr>
            <a:r>
              <a:rPr lang="en-US" sz="5200" dirty="0" smtClean="0"/>
              <a:t>the question is not so much, </a:t>
            </a:r>
          </a:p>
          <a:p>
            <a:pPr>
              <a:buNone/>
            </a:pPr>
            <a:r>
              <a:rPr lang="en-US" sz="5200" dirty="0" smtClean="0"/>
              <a:t>why Johnny can’t read</a:t>
            </a:r>
          </a:p>
          <a:p>
            <a:pPr>
              <a:buNone/>
            </a:pPr>
            <a:r>
              <a:rPr lang="en-US" sz="5200" dirty="0" smtClean="0"/>
              <a:t>as, who reads Johnny?</a:t>
            </a:r>
          </a:p>
          <a:p>
            <a:pPr>
              <a:buNone/>
            </a:pPr>
            <a:r>
              <a:rPr lang="en-US" sz="5200" dirty="0" smtClean="0"/>
              <a:t> </a:t>
            </a:r>
          </a:p>
          <a:p>
            <a:pPr>
              <a:buNone/>
            </a:pPr>
            <a:r>
              <a:rPr lang="en-US" sz="5200" dirty="0" smtClean="0"/>
              <a:t>…Love’s library is people;</a:t>
            </a:r>
          </a:p>
          <a:p>
            <a:pPr>
              <a:buNone/>
            </a:pPr>
            <a:r>
              <a:rPr lang="en-US" sz="5200" dirty="0" smtClean="0"/>
              <a:t>it reads the individual</a:t>
            </a:r>
          </a:p>
          <a:p>
            <a:pPr>
              <a:buNone/>
            </a:pPr>
            <a:r>
              <a:rPr lang="en-US" sz="5200" dirty="0" smtClean="0"/>
              <a:t>and aims to see and understand</a:t>
            </a:r>
          </a:p>
          <a:p>
            <a:pPr>
              <a:buNone/>
            </a:pPr>
            <a:r>
              <a:rPr lang="en-US" sz="5200" dirty="0" smtClean="0"/>
              <a:t>each person, one by one.</a:t>
            </a:r>
          </a:p>
          <a:p>
            <a:pPr>
              <a:buNone/>
            </a:pPr>
            <a:r>
              <a:rPr lang="en-US" sz="5200" dirty="0" smtClean="0"/>
              <a:t>If we care we will be alert </a:t>
            </a:r>
          </a:p>
          <a:p>
            <a:pPr>
              <a:buNone/>
            </a:pPr>
            <a:r>
              <a:rPr lang="en-US" sz="5200" dirty="0" smtClean="0"/>
              <a:t>to mood and feelings.  </a:t>
            </a:r>
          </a:p>
          <a:p>
            <a:pPr>
              <a:buNone/>
            </a:pPr>
            <a:r>
              <a:rPr lang="en-US" sz="5200" dirty="0" smtClean="0"/>
              <a:t>We will know that our reading assignment,</a:t>
            </a:r>
          </a:p>
          <a:p>
            <a:pPr>
              <a:buNone/>
            </a:pPr>
            <a:r>
              <a:rPr lang="en-US" sz="5200" dirty="0" smtClean="0"/>
              <a:t>as teachers or parents, </a:t>
            </a:r>
          </a:p>
          <a:p>
            <a:pPr>
              <a:buNone/>
            </a:pPr>
            <a:r>
              <a:rPr lang="en-US" sz="5200" dirty="0" smtClean="0"/>
              <a:t>is that living, feeling, </a:t>
            </a:r>
          </a:p>
          <a:p>
            <a:pPr>
              <a:buNone/>
            </a:pPr>
            <a:r>
              <a:rPr lang="en-US" sz="5200" dirty="0" smtClean="0"/>
              <a:t>learning person.</a:t>
            </a:r>
          </a:p>
          <a:p>
            <a:pPr>
              <a:buNone/>
            </a:pPr>
            <a:r>
              <a:rPr lang="en-US" sz="5200" dirty="0" smtClean="0"/>
              <a:t> </a:t>
            </a:r>
          </a:p>
          <a:p>
            <a:pPr>
              <a:buNone/>
            </a:pPr>
            <a:r>
              <a:rPr lang="en-US" sz="5200" dirty="0" smtClean="0"/>
              <a:t>In more ways than one, </a:t>
            </a:r>
          </a:p>
          <a:p>
            <a:pPr>
              <a:buNone/>
            </a:pPr>
            <a:r>
              <a:rPr lang="en-US" sz="5200" dirty="0" smtClean="0"/>
              <a:t>life’s most important task</a:t>
            </a:r>
          </a:p>
          <a:p>
            <a:pPr>
              <a:buNone/>
            </a:pPr>
            <a:r>
              <a:rPr lang="en-US" sz="5200" dirty="0" smtClean="0"/>
              <a:t>is to learn to read. </a:t>
            </a:r>
          </a:p>
          <a:p>
            <a:endParaRPr lang="en-US" sz="5200" dirty="0"/>
          </a:p>
        </p:txBody>
      </p:sp>
      <p:pic>
        <p:nvPicPr>
          <p:cNvPr id="1027" name="Picture 3" descr="untitled"/>
          <p:cNvPicPr>
            <a:picLocks noChangeAspect="1" noChangeArrowheads="1"/>
          </p:cNvPicPr>
          <p:nvPr/>
        </p:nvPicPr>
        <p:blipFill>
          <a:blip r:embed="rId2" cstate="print"/>
          <a:srcRect/>
          <a:stretch>
            <a:fillRect/>
          </a:stretch>
        </p:blipFill>
        <p:spPr bwMode="auto">
          <a:xfrm>
            <a:off x="1524000" y="1828800"/>
            <a:ext cx="2286000" cy="3496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2668588" y="1681163"/>
          <a:ext cx="3830637" cy="4929187"/>
        </p:xfrm>
        <a:graphic>
          <a:graphicData uri="http://schemas.openxmlformats.org/presentationml/2006/ole">
            <p:oleObj spid="_x0000_s27650" name="Document" r:id="rId3" imgW="6313188" imgH="8094048" progId="Word.Document.8">
              <p:embed/>
            </p:oleObj>
          </a:graphicData>
        </a:graphic>
      </p:graphicFrame>
      <p:sp>
        <p:nvSpPr>
          <p:cNvPr id="3" name="TextBox 2"/>
          <p:cNvSpPr txBox="1"/>
          <p:nvPr/>
        </p:nvSpPr>
        <p:spPr>
          <a:xfrm>
            <a:off x="914400" y="304800"/>
            <a:ext cx="7315200" cy="1231106"/>
          </a:xfrm>
          <a:prstGeom prst="rect">
            <a:avLst/>
          </a:prstGeom>
          <a:noFill/>
        </p:spPr>
        <p:txBody>
          <a:bodyPr wrap="square" rtlCol="0">
            <a:spAutoFit/>
          </a:bodyPr>
          <a:lstStyle/>
          <a:p>
            <a:pPr algn="ctr"/>
            <a:r>
              <a:rPr lang="en-US" sz="2000" dirty="0" smtClean="0"/>
              <a:t>As a way of warming up your voice and your self-awareness,</a:t>
            </a:r>
          </a:p>
          <a:p>
            <a:pPr algn="ctr"/>
            <a:r>
              <a:rPr lang="en-US" sz="2000" dirty="0" smtClean="0"/>
              <a:t>try saying out loud a nursery rhyme, a book passage</a:t>
            </a:r>
          </a:p>
          <a:p>
            <a:pPr algn="ctr"/>
            <a:r>
              <a:rPr lang="en-US" sz="2000" dirty="0" smtClean="0"/>
              <a:t>or even a song lyric with one of these FEELING WORDS.</a:t>
            </a:r>
          </a:p>
          <a:p>
            <a:pPr algn="ctr"/>
            <a:r>
              <a:rPr lang="en-US" sz="1400" dirty="0" smtClean="0"/>
              <a:t>This is good to do alone, with colleagues and of course, students.</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382000" cy="1200329"/>
          </a:xfrm>
          <a:prstGeom prst="rect">
            <a:avLst/>
          </a:prstGeom>
          <a:noFill/>
        </p:spPr>
        <p:txBody>
          <a:bodyPr wrap="square" rtlCol="0">
            <a:spAutoFit/>
          </a:bodyPr>
          <a:lstStyle/>
          <a:p>
            <a:pPr algn="ctr"/>
            <a:r>
              <a:rPr lang="en-US" dirty="0" smtClean="0"/>
              <a:t>The next pages are filled with book titles that you might enjoy trying out. Most of them are written for a young child audience, though when read with feeling and an openness for discussion, older children, and even adults, also find them meaningful. The greatness of children’s picture books is how they speak to people of all ages.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3008243" y="2554356"/>
            <a:ext cx="3048001" cy="2054088"/>
          </a:xfrm>
          <a:prstGeom prst="rect">
            <a:avLst/>
          </a:prstGeom>
        </p:spPr>
      </p:pic>
      <p:sp>
        <p:nvSpPr>
          <p:cNvPr id="5" name="TextBox 4"/>
          <p:cNvSpPr txBox="1"/>
          <p:nvPr/>
        </p:nvSpPr>
        <p:spPr>
          <a:xfrm>
            <a:off x="304800" y="5257800"/>
            <a:ext cx="8382000" cy="1200329"/>
          </a:xfrm>
          <a:prstGeom prst="rect">
            <a:avLst/>
          </a:prstGeom>
          <a:noFill/>
        </p:spPr>
        <p:txBody>
          <a:bodyPr wrap="square" rtlCol="0">
            <a:spAutoFit/>
          </a:bodyPr>
          <a:lstStyle/>
          <a:p>
            <a:pPr algn="ctr"/>
            <a:r>
              <a:rPr lang="en-US" dirty="0" smtClean="0"/>
              <a:t>The list ahead is categorized by topic and naturally, like life, there is overlap. Some books listed under </a:t>
            </a:r>
            <a:r>
              <a:rPr lang="en-US" i="1" dirty="0" smtClean="0"/>
              <a:t>sadness</a:t>
            </a:r>
            <a:r>
              <a:rPr lang="en-US" dirty="0" smtClean="0"/>
              <a:t> can be used just as well to talk about </a:t>
            </a:r>
            <a:r>
              <a:rPr lang="en-US" i="1" dirty="0" smtClean="0"/>
              <a:t>worry</a:t>
            </a:r>
            <a:r>
              <a:rPr lang="en-US" dirty="0" smtClean="0"/>
              <a:t> and those under </a:t>
            </a:r>
            <a:r>
              <a:rPr lang="en-US" i="1" dirty="0" smtClean="0"/>
              <a:t>differences</a:t>
            </a:r>
            <a:r>
              <a:rPr lang="en-US" dirty="0" smtClean="0"/>
              <a:t> could just as easily come under </a:t>
            </a:r>
            <a:r>
              <a:rPr lang="en-US" i="1" dirty="0" smtClean="0"/>
              <a:t>mad</a:t>
            </a:r>
            <a:r>
              <a:rPr lang="en-US" dirty="0" smtClean="0"/>
              <a:t>. Choosing a picture book is like choosing a friend – spend time with it and see how it makes you feel.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684338" y="92075"/>
          <a:ext cx="7237412" cy="6570663"/>
        </p:xfrm>
        <a:graphic>
          <a:graphicData uri="http://schemas.openxmlformats.org/presentationml/2006/ole">
            <p:oleObj spid="_x0000_s25602" name="Document" r:id="rId3" imgW="8460755" imgH="7971678" progId="Word.Documen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671638" y="914400"/>
          <a:ext cx="5408612" cy="5054600"/>
        </p:xfrm>
        <a:graphic>
          <a:graphicData uri="http://schemas.openxmlformats.org/presentationml/2006/ole">
            <p:oleObj spid="_x0000_s26626" name="Document" r:id="rId3" imgW="6080142" imgH="5504126" progId="Word.Documen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449388" y="457200"/>
          <a:ext cx="6754812" cy="6113463"/>
        </p:xfrm>
        <a:graphic>
          <a:graphicData uri="http://schemas.openxmlformats.org/presentationml/2006/ole">
            <p:oleObj spid="_x0000_s28674" name="Document" r:id="rId3" imgW="7961111" imgH="7199309" progId="Word.Document.8">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1189</Words>
  <Application>Microsoft Office PowerPoint</Application>
  <PresentationFormat>On-screen Show (4:3)</PresentationFormat>
  <Paragraphs>156</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Document</vt:lpstr>
      <vt:lpstr>Microsoft Office Word 97 - 2003 Document</vt:lpstr>
      <vt:lpstr>Slide 1</vt:lpstr>
      <vt:lpstr>Slide 2</vt:lpstr>
      <vt:lpstr>Slide 3</vt:lpstr>
      <vt:lpstr> Who Reads Johnny? By Gerhard E. Frost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Metropolitan Government of Nashville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Community of People Readers: Meaningful Picture Books and Their Social Emotional Learning Value</dc:title>
  <dc:creator>khinote</dc:creator>
  <cp:lastModifiedBy>khinote</cp:lastModifiedBy>
  <cp:revision>94</cp:revision>
  <dcterms:created xsi:type="dcterms:W3CDTF">2013-07-20T20:54:44Z</dcterms:created>
  <dcterms:modified xsi:type="dcterms:W3CDTF">2013-08-28T21:58:26Z</dcterms:modified>
</cp:coreProperties>
</file>