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3"/>
  </p:notesMasterIdLst>
  <p:sldIdLst>
    <p:sldId id="302" r:id="rId2"/>
    <p:sldId id="256" r:id="rId3"/>
    <p:sldId id="301" r:id="rId4"/>
    <p:sldId id="263" r:id="rId5"/>
    <p:sldId id="303" r:id="rId6"/>
    <p:sldId id="310" r:id="rId7"/>
    <p:sldId id="312" r:id="rId8"/>
    <p:sldId id="266" r:id="rId9"/>
    <p:sldId id="268" r:id="rId10"/>
    <p:sldId id="305" r:id="rId11"/>
    <p:sldId id="318" r:id="rId12"/>
    <p:sldId id="270" r:id="rId13"/>
    <p:sldId id="313" r:id="rId14"/>
    <p:sldId id="314" r:id="rId15"/>
    <p:sldId id="273" r:id="rId16"/>
    <p:sldId id="282" r:id="rId17"/>
    <p:sldId id="285" r:id="rId18"/>
    <p:sldId id="306" r:id="rId19"/>
    <p:sldId id="307" r:id="rId20"/>
    <p:sldId id="308" r:id="rId21"/>
    <p:sldId id="315" r:id="rId22"/>
    <p:sldId id="316" r:id="rId23"/>
    <p:sldId id="289" r:id="rId24"/>
    <p:sldId id="293" r:id="rId25"/>
    <p:sldId id="317" r:id="rId26"/>
    <p:sldId id="297" r:id="rId27"/>
    <p:sldId id="298" r:id="rId28"/>
    <p:sldId id="299" r:id="rId29"/>
    <p:sldId id="300" r:id="rId30"/>
    <p:sldId id="309" r:id="rId31"/>
    <p:sldId id="319"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73" autoAdjust="0"/>
  </p:normalViewPr>
  <p:slideViewPr>
    <p:cSldViewPr>
      <p:cViewPr varScale="1">
        <p:scale>
          <a:sx n="126" d="100"/>
          <a:sy n="126" d="100"/>
        </p:scale>
        <p:origin x="-1194" y="-102"/>
      </p:cViewPr>
      <p:guideLst>
        <p:guide orient="horz" pos="2160"/>
        <p:guide pos="2880"/>
      </p:guideLst>
    </p:cSldViewPr>
  </p:slideViewPr>
  <p:outlineViewPr>
    <p:cViewPr>
      <p:scale>
        <a:sx n="33" d="100"/>
        <a:sy n="33" d="100"/>
      </p:scale>
      <p:origin x="48" y="684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9DEB8A-9135-4E9F-AA1A-00A0912FDF3D}" type="datetimeFigureOut">
              <a:rPr lang="en-US" smtClean="0"/>
              <a:t>7/11/2013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818A82-216D-4172-AE52-E29CA2516F25}" type="slidenum">
              <a:rPr lang="en-US" smtClean="0"/>
              <a:t>‹#›</a:t>
            </a:fld>
            <a:endParaRPr lang="en-US"/>
          </a:p>
        </p:txBody>
      </p:sp>
    </p:spTree>
    <p:extLst>
      <p:ext uri="{BB962C8B-B14F-4D97-AF65-F5344CB8AC3E}">
        <p14:creationId xmlns:p14="http://schemas.microsoft.com/office/powerpoint/2010/main" val="20615728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051F71B-BFC2-4386-99EA-29410E892EDD}"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reeform 6"/>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chemeClr val="accent1"/>
              </a:gs>
              <a:gs pos="14000">
                <a:schemeClr val="accent1">
                  <a:lumMod val="60000"/>
                  <a:lumOff val="40000"/>
                </a:schemeClr>
              </a:gs>
              <a:gs pos="83000">
                <a:schemeClr val="accent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chemeClr val="accent1">
                  <a:alpha val="0"/>
                </a:schemeClr>
              </a:gs>
              <a:gs pos="57000">
                <a:schemeClr val="accent1">
                  <a:lumMod val="40000"/>
                  <a:lumOff val="60000"/>
                </a:schemeClr>
              </a:gs>
              <a:gs pos="100000">
                <a:schemeClr val="accent1">
                  <a:alpha val="0"/>
                </a:scheme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9" name="Freeform 8"/>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b="1"/>
          </a:p>
        </p:txBody>
      </p:sp>
      <p:sp>
        <p:nvSpPr>
          <p:cNvPr id="2" name="Title 1"/>
          <p:cNvSpPr>
            <a:spLocks noGrp="1"/>
          </p:cNvSpPr>
          <p:nvPr>
            <p:ph type="ctrTitle"/>
          </p:nvPr>
        </p:nvSpPr>
        <p:spPr>
          <a:xfrm>
            <a:off x="4572000" y="1676400"/>
            <a:ext cx="3886200" cy="1524000"/>
          </a:xfrm>
        </p:spPr>
        <p:txBody>
          <a:bodyPr anchor="b" anchorCtr="0"/>
          <a:lstStyle>
            <a:lvl1pPr algn="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0" y="3203574"/>
            <a:ext cx="3886200" cy="1825625"/>
          </a:xfrm>
        </p:spPr>
        <p:txBody>
          <a:bodyPr>
            <a:normAutofit/>
          </a:bodyPr>
          <a:lstStyle>
            <a:lvl1pPr marL="0" indent="0" algn="l">
              <a:buNone/>
              <a:defRPr sz="200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4E676A6B-6266-4BC8-A3D4-F47C06B014D6}" type="datetime1">
              <a:rPr lang="en-US" smtClean="0"/>
              <a:t>7/11/2013</a:t>
            </a:fld>
            <a:endParaRPr lang="en-US"/>
          </a:p>
        </p:txBody>
      </p:sp>
      <p:sp>
        <p:nvSpPr>
          <p:cNvPr id="5" name="Footer Placeholder 4"/>
          <p:cNvSpPr>
            <a:spLocks noGrp="1"/>
          </p:cNvSpPr>
          <p:nvPr>
            <p:ph type="ftr" sz="quarter" idx="11"/>
          </p:nvPr>
        </p:nvSpPr>
        <p:spPr/>
        <p:txBody>
          <a:bodyPr/>
          <a:lstStyle/>
          <a:p>
            <a:r>
              <a:rPr lang="en-US" smtClean="0"/>
              <a:t>2013-07-11 Michael A. Wright michael@mawmedia.com</a:t>
            </a:r>
            <a:endParaRPr lang="en-US"/>
          </a:p>
        </p:txBody>
      </p:sp>
      <p:sp>
        <p:nvSpPr>
          <p:cNvPr id="6" name="Slide Number Placeholder 5"/>
          <p:cNvSpPr>
            <a:spLocks noGrp="1"/>
          </p:cNvSpPr>
          <p:nvPr>
            <p:ph type="sldNum" sz="quarter" idx="12"/>
          </p:nvPr>
        </p:nvSpPr>
        <p:spPr/>
        <p:txBody>
          <a:bodyPr>
            <a:normAutofit/>
          </a:bodyPr>
          <a:lstStyle/>
          <a:p>
            <a:fld id="{E29EB9BD-D6B5-4221-85E8-43EDB44E438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47C9C1-30AD-4EDA-ACFA-36DB24FD5959}" type="datetime1">
              <a:rPr lang="en-US" smtClean="0"/>
              <a:t>7/11/2013</a:t>
            </a:fld>
            <a:endParaRPr lang="en-US"/>
          </a:p>
        </p:txBody>
      </p:sp>
      <p:sp>
        <p:nvSpPr>
          <p:cNvPr id="5" name="Footer Placeholder 4"/>
          <p:cNvSpPr>
            <a:spLocks noGrp="1"/>
          </p:cNvSpPr>
          <p:nvPr>
            <p:ph type="ftr" sz="quarter" idx="11"/>
          </p:nvPr>
        </p:nvSpPr>
        <p:spPr/>
        <p:txBody>
          <a:bodyPr/>
          <a:lstStyle/>
          <a:p>
            <a:r>
              <a:rPr lang="en-US" smtClean="0"/>
              <a:t>2013-07-11 Michael A. Wright michael@mawmedia.com</a:t>
            </a:r>
            <a:endParaRPr lang="en-US"/>
          </a:p>
        </p:txBody>
      </p:sp>
      <p:sp>
        <p:nvSpPr>
          <p:cNvPr id="6" name="Slide Number Placeholder 5"/>
          <p:cNvSpPr>
            <a:spLocks noGrp="1"/>
          </p:cNvSpPr>
          <p:nvPr>
            <p:ph type="sldNum" sz="quarter" idx="12"/>
          </p:nvPr>
        </p:nvSpPr>
        <p:spPr/>
        <p:txBody>
          <a:bodyPr/>
          <a:lstStyle/>
          <a:p>
            <a:fld id="{E29EB9BD-D6B5-4221-85E8-43EDB44E438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B91E71-BFC1-4B3E-9C47-04203BE534A5}" type="datetime1">
              <a:rPr lang="en-US" smtClean="0"/>
              <a:t>7/11/2013</a:t>
            </a:fld>
            <a:endParaRPr lang="en-US"/>
          </a:p>
        </p:txBody>
      </p:sp>
      <p:sp>
        <p:nvSpPr>
          <p:cNvPr id="5" name="Footer Placeholder 4"/>
          <p:cNvSpPr>
            <a:spLocks noGrp="1"/>
          </p:cNvSpPr>
          <p:nvPr>
            <p:ph type="ftr" sz="quarter" idx="11"/>
          </p:nvPr>
        </p:nvSpPr>
        <p:spPr/>
        <p:txBody>
          <a:bodyPr/>
          <a:lstStyle/>
          <a:p>
            <a:r>
              <a:rPr lang="en-US" smtClean="0"/>
              <a:t>2013-07-11 Michael A. Wright michael@mawmedia.com</a:t>
            </a:r>
            <a:endParaRPr lang="en-US"/>
          </a:p>
        </p:txBody>
      </p:sp>
      <p:sp>
        <p:nvSpPr>
          <p:cNvPr id="6" name="Slide Number Placeholder 5"/>
          <p:cNvSpPr>
            <a:spLocks noGrp="1"/>
          </p:cNvSpPr>
          <p:nvPr>
            <p:ph type="sldNum" sz="quarter" idx="12"/>
          </p:nvPr>
        </p:nvSpPr>
        <p:spPr/>
        <p:txBody>
          <a:bodyPr/>
          <a:lstStyle/>
          <a:p>
            <a:fld id="{E29EB9BD-D6B5-4221-85E8-43EDB44E4386}"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63DA05-C1BF-45E0-BC73-6CEEC6FB354F}" type="datetime1">
              <a:rPr lang="en-US" smtClean="0"/>
              <a:t>7/11/2013</a:t>
            </a:fld>
            <a:endParaRPr lang="en-US"/>
          </a:p>
        </p:txBody>
      </p:sp>
      <p:sp>
        <p:nvSpPr>
          <p:cNvPr id="5" name="Footer Placeholder 4"/>
          <p:cNvSpPr>
            <a:spLocks noGrp="1"/>
          </p:cNvSpPr>
          <p:nvPr>
            <p:ph type="ftr" sz="quarter" idx="11"/>
          </p:nvPr>
        </p:nvSpPr>
        <p:spPr/>
        <p:txBody>
          <a:bodyPr/>
          <a:lstStyle/>
          <a:p>
            <a:r>
              <a:rPr lang="en-US" smtClean="0"/>
              <a:t>2013-07-11 Michael A. Wright michael@mawmedia.com</a:t>
            </a:r>
            <a:endParaRPr lang="en-US"/>
          </a:p>
        </p:txBody>
      </p:sp>
      <p:sp>
        <p:nvSpPr>
          <p:cNvPr id="6" name="Slide Number Placeholder 5"/>
          <p:cNvSpPr>
            <a:spLocks noGrp="1"/>
          </p:cNvSpPr>
          <p:nvPr>
            <p:ph type="sldNum" sz="quarter" idx="12"/>
          </p:nvPr>
        </p:nvSpPr>
        <p:spPr/>
        <p:txBody>
          <a:bodyPr/>
          <a:lstStyle/>
          <a:p>
            <a:fld id="{E29EB9BD-D6B5-4221-85E8-43EDB44E4386}" type="slidenum">
              <a:rPr lang="en-US" smtClean="0"/>
              <a:t>‹#›</a:t>
            </a:fld>
            <a:endParaRPr lang="en-US"/>
          </a:p>
        </p:txBody>
      </p:sp>
    </p:spTree>
    <p:extLst>
      <p:ext uri="{BB962C8B-B14F-4D97-AF65-F5344CB8AC3E}">
        <p14:creationId xmlns:p14="http://schemas.microsoft.com/office/powerpoint/2010/main" val="3334251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600201"/>
            <a:ext cx="77724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E70D691F-4D48-4C36-8112-81871CE0ED03}" type="datetime1">
              <a:rPr lang="en-US" smtClean="0"/>
              <a:t>7/11/2013</a:t>
            </a:fld>
            <a:endParaRPr lang="en-US"/>
          </a:p>
        </p:txBody>
      </p:sp>
      <p:sp>
        <p:nvSpPr>
          <p:cNvPr id="5" name="Footer Placeholder 4"/>
          <p:cNvSpPr>
            <a:spLocks noGrp="1"/>
          </p:cNvSpPr>
          <p:nvPr>
            <p:ph type="ftr" sz="quarter" idx="11"/>
          </p:nvPr>
        </p:nvSpPr>
        <p:spPr/>
        <p:txBody>
          <a:bodyPr/>
          <a:lstStyle/>
          <a:p>
            <a:r>
              <a:rPr lang="en-US" smtClean="0"/>
              <a:t>2013-07-11 Michael A. Wright michael@mawmedia.com</a:t>
            </a:r>
            <a:endParaRPr lang="en-US"/>
          </a:p>
        </p:txBody>
      </p:sp>
      <p:sp>
        <p:nvSpPr>
          <p:cNvPr id="6" name="Slide Number Placeholder 5"/>
          <p:cNvSpPr>
            <a:spLocks noGrp="1"/>
          </p:cNvSpPr>
          <p:nvPr>
            <p:ph type="sldNum" sz="quarter" idx="12"/>
          </p:nvPr>
        </p:nvSpPr>
        <p:spPr/>
        <p:txBody>
          <a:bodyPr/>
          <a:lstStyle/>
          <a:p>
            <a:fld id="{E29EB9BD-D6B5-4221-85E8-43EDB44E438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Freeform 6"/>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1">
                  <a:lumMod val="40000"/>
                  <a:lumOff val="60000"/>
                </a:schemeClr>
              </a:gs>
              <a:gs pos="50000">
                <a:schemeClr val="accent1"/>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rgbClr val="000000"/>
              </a:gs>
              <a:gs pos="14000">
                <a:srgbClr val="333333"/>
              </a:gs>
              <a:gs pos="83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9" name="Freeform 8"/>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rgbClr val="000000">
                  <a:alpha val="0"/>
                </a:srgbClr>
              </a:gs>
              <a:gs pos="57000">
                <a:srgbClr val="4D4D4D"/>
              </a:gs>
              <a:gs pos="100000">
                <a:srgbClr val="000000">
                  <a:alpha val="0"/>
                </a:srgb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722313" y="3633787"/>
            <a:ext cx="7772400" cy="1362075"/>
          </a:xfrm>
        </p:spPr>
        <p:txBody>
          <a:bodyPr anchor="t"/>
          <a:lstStyle>
            <a:lvl1pPr algn="l">
              <a:defRPr sz="40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722313" y="2133600"/>
            <a:ext cx="7772400" cy="1500187"/>
          </a:xfrm>
        </p:spPr>
        <p:txBody>
          <a:bodyPr anchor="b"/>
          <a:lstStyle>
            <a:lvl1pPr marL="0" indent="0">
              <a:buNone/>
              <a:defRPr sz="200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EA138DB9-824B-486C-B0F6-08A59FFB9529}" type="datetime1">
              <a:rPr lang="en-US" smtClean="0"/>
              <a:t>7/11/2013</a:t>
            </a:fld>
            <a:endParaRPr lang="en-US"/>
          </a:p>
        </p:txBody>
      </p:sp>
      <p:sp>
        <p:nvSpPr>
          <p:cNvPr id="5" name="Footer Placeholder 4"/>
          <p:cNvSpPr>
            <a:spLocks noGrp="1"/>
          </p:cNvSpPr>
          <p:nvPr>
            <p:ph type="ftr" sz="quarter" idx="11"/>
          </p:nvPr>
        </p:nvSpPr>
        <p:spPr/>
        <p:txBody>
          <a:bodyPr/>
          <a:lstStyle/>
          <a:p>
            <a:r>
              <a:rPr lang="en-US" smtClean="0"/>
              <a:t>2013-07-11 Michael A. Wright michael@mawmedia.com</a:t>
            </a:r>
            <a:endParaRPr lang="en-US"/>
          </a:p>
        </p:txBody>
      </p:sp>
      <p:sp>
        <p:nvSpPr>
          <p:cNvPr id="6" name="Slide Number Placeholder 5"/>
          <p:cNvSpPr>
            <a:spLocks noGrp="1"/>
          </p:cNvSpPr>
          <p:nvPr>
            <p:ph type="sldNum" sz="quarter" idx="12"/>
          </p:nvPr>
        </p:nvSpPr>
        <p:spPr/>
        <p:txBody>
          <a:bodyPr/>
          <a:lstStyle/>
          <a:p>
            <a:fld id="{E29EB9BD-D6B5-4221-85E8-43EDB44E438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572C372-2751-42B0-9BEE-CE8EB5414B05}" type="datetime1">
              <a:rPr lang="en-US" smtClean="0"/>
              <a:t>7/11/2013</a:t>
            </a:fld>
            <a:endParaRPr lang="en-US"/>
          </a:p>
        </p:txBody>
      </p:sp>
      <p:sp>
        <p:nvSpPr>
          <p:cNvPr id="6" name="Footer Placeholder 5"/>
          <p:cNvSpPr>
            <a:spLocks noGrp="1"/>
          </p:cNvSpPr>
          <p:nvPr>
            <p:ph type="ftr" sz="quarter" idx="11"/>
          </p:nvPr>
        </p:nvSpPr>
        <p:spPr/>
        <p:txBody>
          <a:bodyPr/>
          <a:lstStyle/>
          <a:p>
            <a:r>
              <a:rPr lang="en-US" smtClean="0"/>
              <a:t>2013-07-11 Michael A. Wright michael@mawmedia.com</a:t>
            </a:r>
            <a:endParaRPr lang="en-US"/>
          </a:p>
        </p:txBody>
      </p:sp>
      <p:sp>
        <p:nvSpPr>
          <p:cNvPr id="7" name="Slide Number Placeholder 6"/>
          <p:cNvSpPr>
            <a:spLocks noGrp="1"/>
          </p:cNvSpPr>
          <p:nvPr>
            <p:ph type="sldNum" sz="quarter" idx="12"/>
          </p:nvPr>
        </p:nvSpPr>
        <p:spPr/>
        <p:txBody>
          <a:bodyPr/>
          <a:lstStyle/>
          <a:p>
            <a:fld id="{E29EB9BD-D6B5-4221-85E8-43EDB44E4386}" type="slidenum">
              <a:rPr lang="en-US" smtClean="0"/>
              <a:t>‹#›</a:t>
            </a:fld>
            <a:endParaRPr lang="en-US"/>
          </a:p>
        </p:txBody>
      </p:sp>
      <p:sp>
        <p:nvSpPr>
          <p:cNvPr id="13" name="Content Placeholder 12"/>
          <p:cNvSpPr>
            <a:spLocks noGrp="1"/>
          </p:cNvSpPr>
          <p:nvPr>
            <p:ph sz="quarter" idx="13"/>
          </p:nvPr>
        </p:nvSpPr>
        <p:spPr>
          <a:xfrm>
            <a:off x="6858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4"/>
          <p:cNvSpPr>
            <a:spLocks noGrp="1"/>
          </p:cNvSpPr>
          <p:nvPr>
            <p:ph sz="quarter" idx="14"/>
          </p:nvPr>
        </p:nvSpPr>
        <p:spPr>
          <a:xfrm>
            <a:off x="48006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9"/>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1" name="Freeform 10"/>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3657600" cy="639762"/>
          </a:xfrm>
        </p:spPr>
        <p:txBody>
          <a:bodyPr anchor="b">
            <a:normAutofit/>
          </a:bodyPr>
          <a:lstStyle>
            <a:lvl1pPr marL="0" indent="0">
              <a:buNone/>
              <a:defRPr sz="2000" b="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535113"/>
            <a:ext cx="3657600" cy="639762"/>
          </a:xfrm>
        </p:spPr>
        <p:txBody>
          <a:bodyPr anchor="b">
            <a:normAutofit/>
          </a:bodyPr>
          <a:lstStyle>
            <a:lvl1pPr marL="0" indent="0">
              <a:buNone/>
              <a:defRPr sz="20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Freeform 11"/>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0B72666F-D687-4616-AD0B-0F9218605C1E}" type="datetime1">
              <a:rPr lang="en-US" smtClean="0"/>
              <a:t>7/11/2013</a:t>
            </a:fld>
            <a:endParaRPr lang="en-US"/>
          </a:p>
        </p:txBody>
      </p:sp>
      <p:sp>
        <p:nvSpPr>
          <p:cNvPr id="8" name="Footer Placeholder 7"/>
          <p:cNvSpPr>
            <a:spLocks noGrp="1"/>
          </p:cNvSpPr>
          <p:nvPr>
            <p:ph type="ftr" sz="quarter" idx="11"/>
          </p:nvPr>
        </p:nvSpPr>
        <p:spPr/>
        <p:txBody>
          <a:bodyPr/>
          <a:lstStyle/>
          <a:p>
            <a:r>
              <a:rPr lang="en-US" smtClean="0"/>
              <a:t>2013-07-11 Michael A. Wright michael@mawmedia.com</a:t>
            </a:r>
            <a:endParaRPr lang="en-US"/>
          </a:p>
        </p:txBody>
      </p:sp>
      <p:sp>
        <p:nvSpPr>
          <p:cNvPr id="9" name="Slide Number Placeholder 8"/>
          <p:cNvSpPr>
            <a:spLocks noGrp="1"/>
          </p:cNvSpPr>
          <p:nvPr>
            <p:ph type="sldNum" sz="quarter" idx="12"/>
          </p:nvPr>
        </p:nvSpPr>
        <p:spPr/>
        <p:txBody>
          <a:bodyPr/>
          <a:lstStyle/>
          <a:p>
            <a:fld id="{E29EB9BD-D6B5-4221-85E8-43EDB44E4386}" type="slidenum">
              <a:rPr lang="en-US" smtClean="0"/>
              <a:t>‹#›</a:t>
            </a:fld>
            <a:endParaRPr lang="en-US"/>
          </a:p>
        </p:txBody>
      </p:sp>
      <p:sp>
        <p:nvSpPr>
          <p:cNvPr id="15" name="Content Placeholder 14"/>
          <p:cNvSpPr>
            <a:spLocks noGrp="1"/>
          </p:cNvSpPr>
          <p:nvPr>
            <p:ph sz="quarter" idx="13"/>
          </p:nvPr>
        </p:nvSpPr>
        <p:spPr>
          <a:xfrm>
            <a:off x="6858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Content Placeholder 16"/>
          <p:cNvSpPr>
            <a:spLocks noGrp="1"/>
          </p:cNvSpPr>
          <p:nvPr>
            <p:ph sz="quarter" idx="14"/>
          </p:nvPr>
        </p:nvSpPr>
        <p:spPr>
          <a:xfrm>
            <a:off x="48006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5"/>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8" name="Freeform 7"/>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Date Placeholder 2"/>
          <p:cNvSpPr>
            <a:spLocks noGrp="1"/>
          </p:cNvSpPr>
          <p:nvPr>
            <p:ph type="dt" sz="half" idx="10"/>
          </p:nvPr>
        </p:nvSpPr>
        <p:spPr/>
        <p:txBody>
          <a:bodyPr/>
          <a:lstStyle/>
          <a:p>
            <a:fld id="{6138FB9D-A8B3-43DD-B71C-A571774676C6}" type="datetime1">
              <a:rPr lang="en-US" smtClean="0"/>
              <a:t>7/11/2013</a:t>
            </a:fld>
            <a:endParaRPr lang="en-US"/>
          </a:p>
        </p:txBody>
      </p:sp>
      <p:sp>
        <p:nvSpPr>
          <p:cNvPr id="4" name="Footer Placeholder 3"/>
          <p:cNvSpPr>
            <a:spLocks noGrp="1"/>
          </p:cNvSpPr>
          <p:nvPr>
            <p:ph type="ftr" sz="quarter" idx="11"/>
          </p:nvPr>
        </p:nvSpPr>
        <p:spPr/>
        <p:txBody>
          <a:bodyPr/>
          <a:lstStyle/>
          <a:p>
            <a:r>
              <a:rPr lang="en-US" smtClean="0"/>
              <a:t>2013-07-11 Michael A. Wright michael@mawmedia.com</a:t>
            </a:r>
            <a:endParaRPr lang="en-US"/>
          </a:p>
        </p:txBody>
      </p:sp>
      <p:sp>
        <p:nvSpPr>
          <p:cNvPr id="5" name="Slide Number Placeholder 4"/>
          <p:cNvSpPr>
            <a:spLocks noGrp="1"/>
          </p:cNvSpPr>
          <p:nvPr>
            <p:ph type="sldNum" sz="quarter" idx="12"/>
          </p:nvPr>
        </p:nvSpPr>
        <p:spPr/>
        <p:txBody>
          <a:bodyPr/>
          <a:lstStyle/>
          <a:p>
            <a:fld id="{E29EB9BD-D6B5-4221-85E8-43EDB44E438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reeform 4"/>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3"/>
              </a:gs>
              <a:gs pos="50000">
                <a:schemeClr val="accent3">
                  <a:lumMod val="40000"/>
                  <a:lumOff val="60000"/>
                </a:schemeClr>
              </a:gs>
              <a:gs pos="5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6" name="Freeform 5"/>
          <p:cNvSpPr/>
          <p:nvPr/>
        </p:nvSpPr>
        <p:spPr>
          <a:xfrm>
            <a:off x="0" y="5381627"/>
            <a:ext cx="3286124" cy="1207294"/>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6996854"/>
              <a:gd name="connsiteY0" fmla="*/ 0 h 1571625"/>
              <a:gd name="connsiteX1" fmla="*/ 6996854 w 6996854"/>
              <a:gd name="connsiteY1" fmla="*/ 1266825 h 1571625"/>
              <a:gd name="connsiteX2" fmla="*/ 0 w 6996854"/>
              <a:gd name="connsiteY2" fmla="*/ 1571625 h 1571625"/>
              <a:gd name="connsiteX3" fmla="*/ 0 w 6996854"/>
              <a:gd name="connsiteY3" fmla="*/ 0 h 1571625"/>
              <a:gd name="connsiteX0" fmla="*/ 0 w 7583417"/>
              <a:gd name="connsiteY0" fmla="*/ 0 h 800100"/>
              <a:gd name="connsiteX1" fmla="*/ 7583417 w 7583417"/>
              <a:gd name="connsiteY1" fmla="*/ 495300 h 800100"/>
              <a:gd name="connsiteX2" fmla="*/ 586563 w 7583417"/>
              <a:gd name="connsiteY2" fmla="*/ 800100 h 800100"/>
              <a:gd name="connsiteX3" fmla="*/ 0 w 7583417"/>
              <a:gd name="connsiteY3" fmla="*/ 0 h 800100"/>
              <a:gd name="connsiteX0" fmla="*/ 0 w 7017803"/>
              <a:gd name="connsiteY0" fmla="*/ 0 h 1200150"/>
              <a:gd name="connsiteX1" fmla="*/ 7017803 w 7017803"/>
              <a:gd name="connsiteY1" fmla="*/ 895350 h 1200150"/>
              <a:gd name="connsiteX2" fmla="*/ 20949 w 7017803"/>
              <a:gd name="connsiteY2" fmla="*/ 1200150 h 1200150"/>
              <a:gd name="connsiteX3" fmla="*/ 0 w 7017803"/>
              <a:gd name="connsiteY3" fmla="*/ 0 h 1200150"/>
              <a:gd name="connsiteX0" fmla="*/ 0 w 6410292"/>
              <a:gd name="connsiteY0" fmla="*/ 0 h 1752600"/>
              <a:gd name="connsiteX1" fmla="*/ 6410292 w 6410292"/>
              <a:gd name="connsiteY1" fmla="*/ 1752600 h 1752600"/>
              <a:gd name="connsiteX2" fmla="*/ 20949 w 6410292"/>
              <a:gd name="connsiteY2" fmla="*/ 1200150 h 1752600"/>
              <a:gd name="connsiteX3" fmla="*/ 0 w 6410292"/>
              <a:gd name="connsiteY3" fmla="*/ 0 h 1752600"/>
              <a:gd name="connsiteX0" fmla="*/ 0 w 7227290"/>
              <a:gd name="connsiteY0" fmla="*/ 0 h 1200150"/>
              <a:gd name="connsiteX1" fmla="*/ 7227290 w 7227290"/>
              <a:gd name="connsiteY1" fmla="*/ 885825 h 1200150"/>
              <a:gd name="connsiteX2" fmla="*/ 20949 w 7227290"/>
              <a:gd name="connsiteY2" fmla="*/ 1200150 h 1200150"/>
              <a:gd name="connsiteX3" fmla="*/ 0 w 7227290"/>
              <a:gd name="connsiteY3" fmla="*/ 0 h 1200150"/>
              <a:gd name="connsiteX0" fmla="*/ 0 w 7227290"/>
              <a:gd name="connsiteY0" fmla="*/ 0 h 885825"/>
              <a:gd name="connsiteX1" fmla="*/ 7227290 w 7227290"/>
              <a:gd name="connsiteY1" fmla="*/ 885825 h 885825"/>
              <a:gd name="connsiteX2" fmla="*/ 555141 w 7227290"/>
              <a:gd name="connsiteY2" fmla="*/ 862013 h 885825"/>
              <a:gd name="connsiteX3" fmla="*/ 0 w 7227290"/>
              <a:gd name="connsiteY3" fmla="*/ 0 h 885825"/>
              <a:gd name="connsiteX0" fmla="*/ 0 w 7227290"/>
              <a:gd name="connsiteY0" fmla="*/ 0 h 1207294"/>
              <a:gd name="connsiteX1" fmla="*/ 7227290 w 7227290"/>
              <a:gd name="connsiteY1" fmla="*/ 885825 h 1207294"/>
              <a:gd name="connsiteX2" fmla="*/ 0 w 7227290"/>
              <a:gd name="connsiteY2" fmla="*/ 1207294 h 1207294"/>
              <a:gd name="connsiteX3" fmla="*/ 0 w 7227290"/>
              <a:gd name="connsiteY3" fmla="*/ 0 h 1207294"/>
            </a:gdLst>
            <a:ahLst/>
            <a:cxnLst>
              <a:cxn ang="0">
                <a:pos x="connsiteX0" y="connsiteY0"/>
              </a:cxn>
              <a:cxn ang="0">
                <a:pos x="connsiteX1" y="connsiteY1"/>
              </a:cxn>
              <a:cxn ang="0">
                <a:pos x="connsiteX2" y="connsiteY2"/>
              </a:cxn>
              <a:cxn ang="0">
                <a:pos x="connsiteX3" y="connsiteY3"/>
              </a:cxn>
            </a:cxnLst>
            <a:rect l="l" t="t" r="r" b="b"/>
            <a:pathLst>
              <a:path w="7227290" h="1207294">
                <a:moveTo>
                  <a:pt x="0" y="0"/>
                </a:moveTo>
                <a:lnTo>
                  <a:pt x="7227290" y="885825"/>
                </a:lnTo>
                <a:lnTo>
                  <a:pt x="0" y="1207294"/>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96" y="5347020"/>
            <a:ext cx="3426231" cy="944725"/>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 name="connsiteX0" fmla="*/ 1 w 7605568"/>
              <a:gd name="connsiteY0" fmla="*/ 0 h 897732"/>
              <a:gd name="connsiteX1" fmla="*/ 0 w 7605568"/>
              <a:gd name="connsiteY1" fmla="*/ 75665 h 897732"/>
              <a:gd name="connsiteX2" fmla="*/ 2830674 w 7605568"/>
              <a:gd name="connsiteY2" fmla="*/ 806612 h 897732"/>
              <a:gd name="connsiteX3" fmla="*/ 7605568 w 7605568"/>
              <a:gd name="connsiteY3" fmla="*/ 897732 h 897732"/>
              <a:gd name="connsiteX4" fmla="*/ 1 w 7605568"/>
              <a:gd name="connsiteY4" fmla="*/ 0 h 897732"/>
              <a:gd name="connsiteX0" fmla="*/ 1 w 2930931"/>
              <a:gd name="connsiteY0" fmla="*/ 0 h 806612"/>
              <a:gd name="connsiteX1" fmla="*/ 0 w 2930931"/>
              <a:gd name="connsiteY1" fmla="*/ 75665 h 806612"/>
              <a:gd name="connsiteX2" fmla="*/ 2830674 w 2930931"/>
              <a:gd name="connsiteY2" fmla="*/ 806612 h 806612"/>
              <a:gd name="connsiteX3" fmla="*/ 2930931 w 2930931"/>
              <a:gd name="connsiteY3" fmla="*/ 785765 h 806612"/>
              <a:gd name="connsiteX4" fmla="*/ 1 w 2930931"/>
              <a:gd name="connsiteY4" fmla="*/ 0 h 806612"/>
              <a:gd name="connsiteX0" fmla="*/ 1 w 3204530"/>
              <a:gd name="connsiteY0" fmla="*/ 0 h 944725"/>
              <a:gd name="connsiteX1" fmla="*/ 0 w 3204530"/>
              <a:gd name="connsiteY1" fmla="*/ 75665 h 944725"/>
              <a:gd name="connsiteX2" fmla="*/ 3204530 w 3204530"/>
              <a:gd name="connsiteY2" fmla="*/ 944725 h 944725"/>
              <a:gd name="connsiteX3" fmla="*/ 2930931 w 3204530"/>
              <a:gd name="connsiteY3" fmla="*/ 785765 h 944725"/>
              <a:gd name="connsiteX4" fmla="*/ 1 w 3204530"/>
              <a:gd name="connsiteY4" fmla="*/ 0 h 944725"/>
              <a:gd name="connsiteX0" fmla="*/ 1 w 3426231"/>
              <a:gd name="connsiteY0" fmla="*/ 0 h 944725"/>
              <a:gd name="connsiteX1" fmla="*/ 0 w 3426231"/>
              <a:gd name="connsiteY1" fmla="*/ 75665 h 944725"/>
              <a:gd name="connsiteX2" fmla="*/ 3204530 w 3426231"/>
              <a:gd name="connsiteY2" fmla="*/ 944725 h 944725"/>
              <a:gd name="connsiteX3" fmla="*/ 3426231 w 3426231"/>
              <a:gd name="connsiteY3" fmla="*/ 923877 h 944725"/>
              <a:gd name="connsiteX4" fmla="*/ 1 w 3426231"/>
              <a:gd name="connsiteY4" fmla="*/ 0 h 944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26231" h="944725">
                <a:moveTo>
                  <a:pt x="1" y="0"/>
                </a:moveTo>
                <a:cubicBezTo>
                  <a:pt x="1" y="25222"/>
                  <a:pt x="0" y="50443"/>
                  <a:pt x="0" y="75665"/>
                </a:cubicBezTo>
                <a:lnTo>
                  <a:pt x="3204530" y="944725"/>
                </a:lnTo>
                <a:lnTo>
                  <a:pt x="3426231" y="923877"/>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C65FAE0F-CD34-465F-BE84-05028F831E85}" type="datetime1">
              <a:rPr lang="en-US" smtClean="0"/>
              <a:t>7/11/2013</a:t>
            </a:fld>
            <a:endParaRPr lang="en-US"/>
          </a:p>
        </p:txBody>
      </p:sp>
      <p:sp>
        <p:nvSpPr>
          <p:cNvPr id="3" name="Footer Placeholder 2"/>
          <p:cNvSpPr>
            <a:spLocks noGrp="1"/>
          </p:cNvSpPr>
          <p:nvPr>
            <p:ph type="ftr" sz="quarter" idx="11"/>
          </p:nvPr>
        </p:nvSpPr>
        <p:spPr/>
        <p:txBody>
          <a:bodyPr/>
          <a:lstStyle/>
          <a:p>
            <a:r>
              <a:rPr lang="en-US" smtClean="0"/>
              <a:t>2013-07-11 Michael A. Wright michael@mawmedia.com</a:t>
            </a:r>
            <a:endParaRPr lang="en-US"/>
          </a:p>
        </p:txBody>
      </p:sp>
      <p:sp>
        <p:nvSpPr>
          <p:cNvPr id="4" name="Slide Number Placeholder 3"/>
          <p:cNvSpPr>
            <a:spLocks noGrp="1"/>
          </p:cNvSpPr>
          <p:nvPr>
            <p:ph type="sldNum" sz="quarter" idx="12"/>
          </p:nvPr>
        </p:nvSpPr>
        <p:spPr/>
        <p:txBody>
          <a:bodyPr/>
          <a:lstStyle/>
          <a:p>
            <a:fld id="{E29EB9BD-D6B5-4221-85E8-43EDB44E438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7"/>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0" name="Freeform 9"/>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1C42B6F-A2A3-4739-BA5F-D4A3C30FA3DF}" type="datetime1">
              <a:rPr lang="en-US" smtClean="0"/>
              <a:t>7/11/2013</a:t>
            </a:fld>
            <a:endParaRPr lang="en-US"/>
          </a:p>
        </p:txBody>
      </p:sp>
      <p:sp>
        <p:nvSpPr>
          <p:cNvPr id="6" name="Footer Placeholder 5"/>
          <p:cNvSpPr>
            <a:spLocks noGrp="1"/>
          </p:cNvSpPr>
          <p:nvPr>
            <p:ph type="ftr" sz="quarter" idx="11"/>
          </p:nvPr>
        </p:nvSpPr>
        <p:spPr/>
        <p:txBody>
          <a:bodyPr/>
          <a:lstStyle/>
          <a:p>
            <a:r>
              <a:rPr lang="en-US" smtClean="0"/>
              <a:t>2013-07-11 Michael A. Wright michael@mawmedia.com</a:t>
            </a:r>
            <a:endParaRPr lang="en-US"/>
          </a:p>
        </p:txBody>
      </p:sp>
      <p:sp>
        <p:nvSpPr>
          <p:cNvPr id="7" name="Slide Number Placeholder 6"/>
          <p:cNvSpPr>
            <a:spLocks noGrp="1"/>
          </p:cNvSpPr>
          <p:nvPr>
            <p:ph type="sldNum" sz="quarter" idx="12"/>
          </p:nvPr>
        </p:nvSpPr>
        <p:spPr/>
        <p:txBody>
          <a:bodyPr/>
          <a:lstStyle/>
          <a:p>
            <a:fld id="{E29EB9BD-D6B5-4221-85E8-43EDB44E4386}" type="slidenum">
              <a:rPr lang="en-US" smtClean="0"/>
              <a:t>‹#›</a:t>
            </a:fld>
            <a:endParaRPr lang="en-US"/>
          </a:p>
        </p:txBody>
      </p:sp>
      <p:sp>
        <p:nvSpPr>
          <p:cNvPr id="13" name="Content Placeholder 12"/>
          <p:cNvSpPr>
            <a:spLocks noGrp="1"/>
          </p:cNvSpPr>
          <p:nvPr>
            <p:ph sz="quarter" idx="13"/>
          </p:nvPr>
        </p:nvSpPr>
        <p:spPr>
          <a:xfrm>
            <a:off x="4572000" y="609600"/>
            <a:ext cx="38862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4" name="Text Placeholder 13"/>
          <p:cNvSpPr>
            <a:spLocks noGrp="1"/>
          </p:cNvSpPr>
          <p:nvPr>
            <p:ph type="body" sz="quarter" idx="14"/>
          </p:nvPr>
        </p:nvSpPr>
        <p:spPr>
          <a:xfrm>
            <a:off x="676274" y="1527048"/>
            <a:ext cx="3383280" cy="329184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3" name="Picture Placeholder 2"/>
          <p:cNvSpPr>
            <a:spLocks noGrp="1"/>
          </p:cNvSpPr>
          <p:nvPr>
            <p:ph type="pic" idx="1"/>
          </p:nvPr>
        </p:nvSpPr>
        <p:spPr>
          <a:xfrm>
            <a:off x="4572000" y="609600"/>
            <a:ext cx="3886200" cy="4190999"/>
          </a:xfrm>
          <a:ln w="79375">
            <a:solidFill>
              <a:schemeClr val="tx1"/>
            </a:solidFill>
            <a:miter lim="800000"/>
          </a:ln>
          <a:effectLst>
            <a:outerShdw blurRad="50800" dist="38100" dir="5400000" algn="ctr" rotWithShape="0">
              <a:srgbClr val="000000">
                <a:alpha val="42000"/>
              </a:srgbClr>
            </a:outerShdw>
          </a:effectLst>
        </p:spPr>
        <p:txBody>
          <a:bodyPr>
            <a:normAutofit/>
          </a:bodyPr>
          <a:lstStyle>
            <a:lvl1pPr marL="0" indent="0" algn="ctr">
              <a:buNone/>
              <a:defRPr sz="25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8BC94258-347D-4BD9-AE10-00E026CBFCA4}" type="datetime1">
              <a:rPr lang="en-US" smtClean="0"/>
              <a:t>7/11/2013</a:t>
            </a:fld>
            <a:endParaRPr lang="en-US"/>
          </a:p>
        </p:txBody>
      </p:sp>
      <p:sp>
        <p:nvSpPr>
          <p:cNvPr id="6" name="Footer Placeholder 5"/>
          <p:cNvSpPr>
            <a:spLocks noGrp="1"/>
          </p:cNvSpPr>
          <p:nvPr>
            <p:ph type="ftr" sz="quarter" idx="11"/>
          </p:nvPr>
        </p:nvSpPr>
        <p:spPr/>
        <p:txBody>
          <a:bodyPr/>
          <a:lstStyle/>
          <a:p>
            <a:r>
              <a:rPr lang="en-US" smtClean="0"/>
              <a:t>2013-07-11 Michael A. Wright michael@mawmedia.com</a:t>
            </a:r>
            <a:endParaRPr lang="en-US"/>
          </a:p>
        </p:txBody>
      </p:sp>
      <p:sp>
        <p:nvSpPr>
          <p:cNvPr id="7" name="Slide Number Placeholder 6"/>
          <p:cNvSpPr>
            <a:spLocks noGrp="1"/>
          </p:cNvSpPr>
          <p:nvPr>
            <p:ph type="sldNum" sz="quarter" idx="12"/>
          </p:nvPr>
        </p:nvSpPr>
        <p:spPr/>
        <p:txBody>
          <a:bodyPr/>
          <a:lstStyle/>
          <a:p>
            <a:fld id="{E29EB9BD-D6B5-4221-85E8-43EDB44E4386}" type="slidenum">
              <a:rPr lang="en-US" smtClean="0"/>
              <a:t>‹#›</a:t>
            </a:fld>
            <a:endParaRPr lang="en-US"/>
          </a:p>
        </p:txBody>
      </p:sp>
      <p:sp>
        <p:nvSpPr>
          <p:cNvPr id="14"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5" name="Text Placeholder 14"/>
          <p:cNvSpPr>
            <a:spLocks noGrp="1"/>
          </p:cNvSpPr>
          <p:nvPr>
            <p:ph type="body" sz="quarter" idx="14"/>
          </p:nvPr>
        </p:nvSpPr>
        <p:spPr>
          <a:xfrm>
            <a:off x="676656" y="1524000"/>
            <a:ext cx="3381375" cy="329565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blipFill dpi="0" rotWithShape="1">
            <a:blip r:embed="rId14">
              <a:alphaModFix amt="15000"/>
            </a:blip>
            <a:srcRect/>
            <a:tile tx="0" ty="0" sx="76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85800" y="274638"/>
            <a:ext cx="7772400" cy="1143000"/>
          </a:xfrm>
          <a:prstGeom prst="rect">
            <a:avLst/>
          </a:prstGeom>
        </p:spPr>
        <p:txBody>
          <a:bodyPr vert="horz" lIns="0" tIns="45720" rIns="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1600200"/>
            <a:ext cx="7772400" cy="4525963"/>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00800" y="6416675"/>
            <a:ext cx="1981200" cy="365125"/>
          </a:xfrm>
          <a:prstGeom prst="rect">
            <a:avLst/>
          </a:prstGeom>
        </p:spPr>
        <p:txBody>
          <a:bodyPr vert="horz" lIns="0" tIns="45720" rIns="0" bIns="0" rtlCol="0" anchor="b" anchorCtr="0"/>
          <a:lstStyle>
            <a:lvl1pPr algn="r">
              <a:defRPr lang="en-US" sz="900" kern="1200" cap="all" spc="110" baseline="0" smtClean="0">
                <a:solidFill>
                  <a:srgbClr val="4D4D4D"/>
                </a:solidFill>
                <a:latin typeface="+mn-lt"/>
                <a:ea typeface="+mn-ea"/>
                <a:cs typeface="+mn-cs"/>
              </a:defRPr>
            </a:lvl1pPr>
          </a:lstStyle>
          <a:p>
            <a:fld id="{47EC2E0D-03A6-4D4B-BDB4-FFA87DABB000}" type="datetime1">
              <a:rPr lang="en-US" smtClean="0"/>
              <a:t>7/11/2013</a:t>
            </a:fld>
            <a:endParaRPr lang="en-US"/>
          </a:p>
        </p:txBody>
      </p:sp>
      <p:sp>
        <p:nvSpPr>
          <p:cNvPr id="5" name="Footer Placeholder 4"/>
          <p:cNvSpPr>
            <a:spLocks noGrp="1"/>
          </p:cNvSpPr>
          <p:nvPr>
            <p:ph type="ftr" sz="quarter" idx="3"/>
          </p:nvPr>
        </p:nvSpPr>
        <p:spPr>
          <a:xfrm>
            <a:off x="228600" y="6416675"/>
            <a:ext cx="2895600" cy="365125"/>
          </a:xfrm>
          <a:prstGeom prst="rect">
            <a:avLst/>
          </a:prstGeom>
        </p:spPr>
        <p:txBody>
          <a:bodyPr vert="horz" lIns="0" tIns="45720" rIns="0" bIns="0" rtlCol="0" anchor="b" anchorCtr="0"/>
          <a:lstStyle>
            <a:lvl1pPr algn="l">
              <a:defRPr sz="900" cap="all" spc="110" baseline="0">
                <a:solidFill>
                  <a:srgbClr val="4D4D4D"/>
                </a:solidFill>
              </a:defRPr>
            </a:lvl1pPr>
          </a:lstStyle>
          <a:p>
            <a:r>
              <a:rPr lang="en-US" smtClean="0"/>
              <a:t>2013-07-11 Michael A. Wright michael@mawmedia.com</a:t>
            </a:r>
            <a:endParaRPr lang="en-US"/>
          </a:p>
        </p:txBody>
      </p:sp>
      <p:sp>
        <p:nvSpPr>
          <p:cNvPr id="6" name="Slide Number Placeholder 5"/>
          <p:cNvSpPr>
            <a:spLocks noGrp="1"/>
          </p:cNvSpPr>
          <p:nvPr>
            <p:ph type="sldNum" sz="quarter" idx="4"/>
          </p:nvPr>
        </p:nvSpPr>
        <p:spPr>
          <a:xfrm>
            <a:off x="8458200" y="6416675"/>
            <a:ext cx="457200" cy="365125"/>
          </a:xfrm>
          <a:prstGeom prst="rect">
            <a:avLst/>
          </a:prstGeom>
        </p:spPr>
        <p:txBody>
          <a:bodyPr vert="horz" lIns="0" tIns="45720" rIns="0" bIns="0" rtlCol="0" anchor="b" anchorCtr="0"/>
          <a:lstStyle>
            <a:lvl1pPr algn="r">
              <a:defRPr sz="1100" b="1" baseline="0">
                <a:solidFill>
                  <a:srgbClr val="4D4D4D"/>
                </a:solidFill>
              </a:defRPr>
            </a:lvl1pPr>
          </a:lstStyle>
          <a:p>
            <a:fld id="{E29EB9BD-D6B5-4221-85E8-43EDB44E4386}"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sldNum="0" hdr="0" dt="0"/>
  <p:txStyles>
    <p:titleStyle>
      <a:lvl1pPr algn="l" defTabSz="914400" rtl="0" eaLnBrk="1" latinLnBrk="0" hangingPunct="1">
        <a:spcBef>
          <a:spcPct val="0"/>
        </a:spcBef>
        <a:buNone/>
        <a:defRPr sz="3600" kern="1200" cap="all"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lnSpc>
          <a:spcPct val="100000"/>
        </a:lnSpc>
        <a:spcBef>
          <a:spcPts val="700"/>
        </a:spcBef>
        <a:buClr>
          <a:schemeClr val="accent1"/>
        </a:buClr>
        <a:buSzPct val="85000"/>
        <a:buFont typeface="Wingdings 3" pitchFamily="18" charset="2"/>
        <a:buChar char=""/>
        <a:defRPr sz="2000" kern="1200" baseline="0">
          <a:solidFill>
            <a:schemeClr val="tx1"/>
          </a:solidFill>
          <a:latin typeface="+mn-lt"/>
          <a:ea typeface="+mn-ea"/>
          <a:cs typeface="+mn-cs"/>
        </a:defRPr>
      </a:lvl1pPr>
      <a:lvl2pPr marL="742950" indent="-274320" algn="l" defTabSz="914400" rtl="0" eaLnBrk="1" latinLnBrk="0" hangingPunct="1">
        <a:lnSpc>
          <a:spcPct val="100000"/>
        </a:lnSpc>
        <a:spcBef>
          <a:spcPts val="700"/>
        </a:spcBef>
        <a:buClr>
          <a:schemeClr val="accent1"/>
        </a:buClr>
        <a:buSzPct val="85000"/>
        <a:buFont typeface="Wingdings 3" pitchFamily="18" charset="2"/>
        <a:buChar char=""/>
        <a:defRPr sz="1600" kern="1200" baseline="0">
          <a:solidFill>
            <a:schemeClr val="tx1"/>
          </a:solidFill>
          <a:latin typeface="+mn-lt"/>
          <a:ea typeface="+mn-ea"/>
          <a:cs typeface="+mn-cs"/>
        </a:defRPr>
      </a:lvl2pPr>
      <a:lvl3pPr marL="1143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3pPr>
      <a:lvl4pPr marL="1600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4pPr>
      <a:lvl5pPr marL="20574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5pPr>
      <a:lvl6pPr marL="25146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6pPr>
      <a:lvl7pPr marL="29718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7pPr>
      <a:lvl8pPr marL="3429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8pPr>
      <a:lvl9pPr marL="3886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dirty="0" smtClean="0"/>
              <a:t>Improving student decision making</a:t>
            </a:r>
            <a:endParaRPr lang="en-US" dirty="0"/>
          </a:p>
        </p:txBody>
      </p:sp>
      <p:sp>
        <p:nvSpPr>
          <p:cNvPr id="5" name="Subtitle 4"/>
          <p:cNvSpPr>
            <a:spLocks noGrp="1"/>
          </p:cNvSpPr>
          <p:nvPr>
            <p:ph type="subTitle" idx="1"/>
          </p:nvPr>
        </p:nvSpPr>
        <p:spPr/>
        <p:txBody>
          <a:bodyPr/>
          <a:lstStyle/>
          <a:p>
            <a:r>
              <a:rPr lang="en-US" b="1" smtClean="0"/>
              <a:t>SEL </a:t>
            </a:r>
            <a:r>
              <a:rPr lang="en-US" b="1" dirty="0" smtClean="0"/>
              <a:t>2013 by Michael A. Wright</a:t>
            </a:r>
            <a:endParaRPr lang="en-US" b="1" dirty="0"/>
          </a:p>
        </p:txBody>
      </p:sp>
      <p:sp>
        <p:nvSpPr>
          <p:cNvPr id="6" name="Footer Placeholder 5"/>
          <p:cNvSpPr>
            <a:spLocks noGrp="1"/>
          </p:cNvSpPr>
          <p:nvPr>
            <p:ph type="ftr" sz="quarter" idx="11"/>
          </p:nvPr>
        </p:nvSpPr>
        <p:spPr/>
        <p:txBody>
          <a:bodyPr/>
          <a:lstStyle/>
          <a:p>
            <a:r>
              <a:rPr lang="en-US" smtClean="0"/>
              <a:t>2013-07-11 Michael A. Wright michael@mawmedia.com</a:t>
            </a:r>
            <a:endParaRPr lang="en-US"/>
          </a:p>
        </p:txBody>
      </p:sp>
    </p:spTree>
    <p:extLst>
      <p:ext uri="{BB962C8B-B14F-4D97-AF65-F5344CB8AC3E}">
        <p14:creationId xmlns:p14="http://schemas.microsoft.com/office/powerpoint/2010/main" val="9223886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919" y="1600200"/>
            <a:ext cx="10515600" cy="3943350"/>
          </a:xfrm>
          <a:prstGeom prst="rect">
            <a:avLst/>
          </a:prstGeom>
        </p:spPr>
      </p:pic>
      <p:sp>
        <p:nvSpPr>
          <p:cNvPr id="3" name="Title 2"/>
          <p:cNvSpPr>
            <a:spLocks noGrp="1"/>
          </p:cNvSpPr>
          <p:nvPr>
            <p:ph type="title"/>
          </p:nvPr>
        </p:nvSpPr>
        <p:spPr/>
        <p:txBody>
          <a:bodyPr/>
          <a:lstStyle/>
          <a:p>
            <a:r>
              <a:rPr lang="en-US" dirty="0" smtClean="0"/>
              <a:t>Current model of education</a:t>
            </a:r>
            <a:endParaRPr lang="en-US" dirty="0"/>
          </a:p>
        </p:txBody>
      </p:sp>
      <p:sp>
        <p:nvSpPr>
          <p:cNvPr id="4" name="Footer Placeholder 3"/>
          <p:cNvSpPr>
            <a:spLocks noGrp="1"/>
          </p:cNvSpPr>
          <p:nvPr>
            <p:ph type="ftr" sz="quarter" idx="11"/>
          </p:nvPr>
        </p:nvSpPr>
        <p:spPr/>
        <p:txBody>
          <a:bodyPr/>
          <a:lstStyle/>
          <a:p>
            <a:r>
              <a:rPr lang="en-US" smtClean="0"/>
              <a:t>2013-07-11 Michael A. Wright michael@mawmedia.com</a:t>
            </a:r>
            <a:endParaRPr lang="en-US"/>
          </a:p>
        </p:txBody>
      </p:sp>
    </p:spTree>
    <p:extLst>
      <p:ext uri="{BB962C8B-B14F-4D97-AF65-F5344CB8AC3E}">
        <p14:creationId xmlns:p14="http://schemas.microsoft.com/office/powerpoint/2010/main" val="23708048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t>2013-07-11 Michael A. Wright michael@mawmedia.com</a:t>
            </a:r>
            <a:endParaRPr lang="en-US"/>
          </a:p>
        </p:txBody>
      </p:sp>
      <p:grpSp>
        <p:nvGrpSpPr>
          <p:cNvPr id="5" name="Group 4"/>
          <p:cNvGrpSpPr/>
          <p:nvPr/>
        </p:nvGrpSpPr>
        <p:grpSpPr>
          <a:xfrm>
            <a:off x="228600" y="1729235"/>
            <a:ext cx="8763000" cy="4560115"/>
            <a:chOff x="228600" y="1916885"/>
            <a:chExt cx="8763000" cy="4560115"/>
          </a:xfrm>
        </p:grpSpPr>
        <p:sp>
          <p:nvSpPr>
            <p:cNvPr id="6" name="Rectangle 5"/>
            <p:cNvSpPr/>
            <p:nvPr/>
          </p:nvSpPr>
          <p:spPr>
            <a:xfrm>
              <a:off x="228600" y="1981200"/>
              <a:ext cx="8763000" cy="4495800"/>
            </a:xfrm>
            <a:prstGeom prst="rect">
              <a:avLst/>
            </a:prstGeom>
            <a:scene3d>
              <a:camera prst="orthographicFront"/>
              <a:lightRig rig="threePt" dir="t"/>
            </a:scene3d>
            <a:sp3d>
              <a:bevelT w="152400" h="50800" prst="softRound"/>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7" name="TextBox 6"/>
            <p:cNvSpPr txBox="1"/>
            <p:nvPr/>
          </p:nvSpPr>
          <p:spPr>
            <a:xfrm>
              <a:off x="5905374" y="1916885"/>
              <a:ext cx="2781426" cy="646331"/>
            </a:xfrm>
            <a:prstGeom prst="rect">
              <a:avLst/>
            </a:prstGeom>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dirty="0" smtClean="0">
                  <a:solidFill>
                    <a:schemeClr val="tx1">
                      <a:lumMod val="95000"/>
                      <a:lumOff val="5000"/>
                    </a:schemeClr>
                  </a:solidFill>
                </a:rPr>
                <a:t>Community as the Education System</a:t>
              </a:r>
              <a:endParaRPr lang="en-US" dirty="0">
                <a:solidFill>
                  <a:schemeClr val="tx1">
                    <a:lumMod val="95000"/>
                    <a:lumOff val="5000"/>
                  </a:schemeClr>
                </a:solidFill>
              </a:endParaRPr>
            </a:p>
          </p:txBody>
        </p:sp>
      </p:grpSp>
      <p:sp>
        <p:nvSpPr>
          <p:cNvPr id="24" name="Rectangle 23"/>
          <p:cNvSpPr/>
          <p:nvPr/>
        </p:nvSpPr>
        <p:spPr>
          <a:xfrm>
            <a:off x="427306" y="2375567"/>
            <a:ext cx="8335694" cy="3187178"/>
          </a:xfrm>
          <a:prstGeom prst="rect">
            <a:avLst/>
          </a:prstGeom>
          <a:ln>
            <a:solidFill>
              <a:srgbClr val="C00000"/>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9" name="Rectangle 8"/>
          <p:cNvSpPr/>
          <p:nvPr/>
        </p:nvSpPr>
        <p:spPr>
          <a:xfrm>
            <a:off x="2133600" y="2678668"/>
            <a:ext cx="4953000" cy="2590800"/>
          </a:xfrm>
          <a:prstGeom prst="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73615" y="3304682"/>
            <a:ext cx="1338773" cy="133877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Isosceles Triangle 9"/>
          <p:cNvSpPr/>
          <p:nvPr/>
        </p:nvSpPr>
        <p:spPr>
          <a:xfrm rot="16200000">
            <a:off x="7243183" y="3406747"/>
            <a:ext cx="1447800" cy="113463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7"/>
          <p:cNvCxnSpPr>
            <a:stCxn id="8" idx="6"/>
            <a:endCxn id="9" idx="1"/>
          </p:cNvCxnSpPr>
          <p:nvPr/>
        </p:nvCxnSpPr>
        <p:spPr>
          <a:xfrm flipV="1">
            <a:off x="1812388" y="3974068"/>
            <a:ext cx="321212" cy="1"/>
          </a:xfrm>
          <a:prstGeom prst="bentConnector3">
            <a:avLst>
              <a:gd name="adj1" fmla="val 50000"/>
            </a:avLst>
          </a:prstGeom>
          <a:ln w="38100">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0"/>
          <p:cNvCxnSpPr>
            <a:stCxn id="9" idx="3"/>
            <a:endCxn id="10" idx="0"/>
          </p:cNvCxnSpPr>
          <p:nvPr/>
        </p:nvCxnSpPr>
        <p:spPr>
          <a:xfrm flipV="1">
            <a:off x="7086600" y="3974067"/>
            <a:ext cx="313164" cy="1"/>
          </a:xfrm>
          <a:prstGeom prst="bentConnector3">
            <a:avLst>
              <a:gd name="adj1" fmla="val 50000"/>
            </a:avLst>
          </a:prstGeom>
          <a:ln w="38100">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4"/>
          <p:cNvCxnSpPr>
            <a:stCxn id="10" idx="1"/>
            <a:endCxn id="9" idx="2"/>
          </p:cNvCxnSpPr>
          <p:nvPr/>
        </p:nvCxnSpPr>
        <p:spPr>
          <a:xfrm rot="5400000">
            <a:off x="5821867" y="3124250"/>
            <a:ext cx="933451" cy="3356984"/>
          </a:xfrm>
          <a:prstGeom prst="bentConnector3">
            <a:avLst>
              <a:gd name="adj1" fmla="val 124490"/>
            </a:avLst>
          </a:prstGeom>
          <a:ln w="38100">
            <a:headEnd type="none"/>
            <a:tailEnd type="triangle"/>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317870" y="5616865"/>
            <a:ext cx="6649697" cy="646331"/>
          </a:xfrm>
          <a:prstGeom prst="rect">
            <a:avLst/>
          </a:prstGeom>
          <a:noFill/>
        </p:spPr>
        <p:txBody>
          <a:bodyPr wrap="square" rtlCol="0">
            <a:spAutoFit/>
          </a:bodyPr>
          <a:lstStyle/>
          <a:p>
            <a:pPr algn="ctr"/>
            <a:r>
              <a:rPr lang="en-US" dirty="0" smtClean="0">
                <a:solidFill>
                  <a:schemeClr val="bg1"/>
                </a:solidFill>
              </a:rPr>
              <a:t>Student Outcome Data supports formative adjustments due to more system-embedded feedback.</a:t>
            </a:r>
            <a:endParaRPr lang="en-US" dirty="0">
              <a:solidFill>
                <a:schemeClr val="bg1"/>
              </a:solidFill>
            </a:endParaRPr>
          </a:p>
        </p:txBody>
      </p:sp>
      <p:sp>
        <p:nvSpPr>
          <p:cNvPr id="15" name="TextBox 14"/>
          <p:cNvSpPr txBox="1"/>
          <p:nvPr/>
        </p:nvSpPr>
        <p:spPr>
          <a:xfrm>
            <a:off x="720449" y="3749860"/>
            <a:ext cx="845103" cy="369332"/>
          </a:xfrm>
          <a:prstGeom prst="rect">
            <a:avLst/>
          </a:prstGeom>
          <a:noFill/>
        </p:spPr>
        <p:txBody>
          <a:bodyPr wrap="none" rtlCol="0">
            <a:spAutoFit/>
          </a:bodyPr>
          <a:lstStyle/>
          <a:p>
            <a:r>
              <a:rPr lang="en-US" dirty="0" smtClean="0"/>
              <a:t>Inputs</a:t>
            </a:r>
          </a:p>
        </p:txBody>
      </p:sp>
      <p:sp>
        <p:nvSpPr>
          <p:cNvPr id="16" name="TextBox 15"/>
          <p:cNvSpPr txBox="1"/>
          <p:nvPr/>
        </p:nvSpPr>
        <p:spPr>
          <a:xfrm>
            <a:off x="3561961" y="2362200"/>
            <a:ext cx="2305439" cy="369332"/>
          </a:xfrm>
          <a:prstGeom prst="rect">
            <a:avLst/>
          </a:prstGeom>
          <a:noFill/>
        </p:spPr>
        <p:txBody>
          <a:bodyPr wrap="none" rtlCol="0">
            <a:spAutoFit/>
          </a:bodyPr>
          <a:lstStyle/>
          <a:p>
            <a:r>
              <a:rPr lang="en-US" dirty="0" smtClean="0"/>
              <a:t>Knowledge System</a:t>
            </a:r>
            <a:endParaRPr lang="en-US" dirty="0"/>
          </a:p>
        </p:txBody>
      </p:sp>
      <p:sp>
        <p:nvSpPr>
          <p:cNvPr id="17" name="TextBox 16"/>
          <p:cNvSpPr txBox="1"/>
          <p:nvPr/>
        </p:nvSpPr>
        <p:spPr>
          <a:xfrm>
            <a:off x="7527338" y="3789403"/>
            <a:ext cx="1071127" cy="369332"/>
          </a:xfrm>
          <a:prstGeom prst="rect">
            <a:avLst/>
          </a:prstGeom>
          <a:noFill/>
        </p:spPr>
        <p:txBody>
          <a:bodyPr wrap="none" rtlCol="0">
            <a:spAutoFit/>
          </a:bodyPr>
          <a:lstStyle/>
          <a:p>
            <a:r>
              <a:rPr lang="en-US" dirty="0" smtClean="0"/>
              <a:t>Outputs</a:t>
            </a:r>
            <a:endParaRPr lang="en-US" dirty="0"/>
          </a:p>
        </p:txBody>
      </p:sp>
      <p:grpSp>
        <p:nvGrpSpPr>
          <p:cNvPr id="28" name="Group 27"/>
          <p:cNvGrpSpPr/>
          <p:nvPr/>
        </p:nvGrpSpPr>
        <p:grpSpPr>
          <a:xfrm>
            <a:off x="2205475" y="2747900"/>
            <a:ext cx="1631525" cy="741093"/>
            <a:chOff x="2286000" y="2779604"/>
            <a:chExt cx="1147324" cy="1556412"/>
          </a:xfrm>
        </p:grpSpPr>
        <p:sp>
          <p:nvSpPr>
            <p:cNvPr id="26" name="Rectangle 25"/>
            <p:cNvSpPr/>
            <p:nvPr/>
          </p:nvSpPr>
          <p:spPr>
            <a:xfrm>
              <a:off x="2286000" y="2779604"/>
              <a:ext cx="1147324" cy="1556412"/>
            </a:xfrm>
            <a:prstGeom prst="rect">
              <a:avLst/>
            </a:prstGeom>
            <a:scene3d>
              <a:camera prst="orthographicFront"/>
              <a:lightRig rig="threePt" dir="t"/>
            </a:scene3d>
            <a:sp3d>
              <a:bevelT w="165100" prst="coolSlan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a:p>
          </p:txBody>
        </p:sp>
        <p:sp>
          <p:nvSpPr>
            <p:cNvPr id="27" name="TextBox 26"/>
            <p:cNvSpPr txBox="1"/>
            <p:nvPr/>
          </p:nvSpPr>
          <p:spPr>
            <a:xfrm>
              <a:off x="2351047" y="3191949"/>
              <a:ext cx="999379" cy="731721"/>
            </a:xfrm>
            <a:prstGeom prst="rect">
              <a:avLst/>
            </a:prstGeom>
            <a:noFill/>
            <a:scene3d>
              <a:camera prst="orthographicFront"/>
              <a:lightRig rig="threePt" dir="t"/>
            </a:scene3d>
            <a:sp3d>
              <a:bevelT w="165100" prst="coolSlant"/>
            </a:sp3d>
          </p:spPr>
          <p:txBody>
            <a:bodyPr wrap="square" rtlCol="0">
              <a:spAutoFit/>
            </a:bodyPr>
            <a:lstStyle/>
            <a:p>
              <a:r>
                <a:rPr lang="en-US" sz="1600" dirty="0" smtClean="0">
                  <a:solidFill>
                    <a:schemeClr val="bg1"/>
                  </a:solidFill>
                </a:rPr>
                <a:t>Intervention</a:t>
              </a:r>
              <a:endParaRPr lang="en-US" sz="1600" dirty="0">
                <a:solidFill>
                  <a:schemeClr val="bg1"/>
                </a:solidFill>
              </a:endParaRPr>
            </a:p>
          </p:txBody>
        </p:sp>
      </p:grpSp>
      <p:sp>
        <p:nvSpPr>
          <p:cNvPr id="30" name="Rectangle 29"/>
          <p:cNvSpPr/>
          <p:nvPr/>
        </p:nvSpPr>
        <p:spPr>
          <a:xfrm>
            <a:off x="2754179" y="3601492"/>
            <a:ext cx="1631525" cy="741093"/>
          </a:xfrm>
          <a:prstGeom prst="rect">
            <a:avLst/>
          </a:prstGeom>
          <a:scene3d>
            <a:camera prst="orthographicFront"/>
            <a:lightRig rig="threePt" dir="t"/>
          </a:scene3d>
          <a:sp3d>
            <a:bevelT w="165100" prst="coolSlan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a:p>
        </p:txBody>
      </p:sp>
      <p:grpSp>
        <p:nvGrpSpPr>
          <p:cNvPr id="32" name="Group 31"/>
          <p:cNvGrpSpPr/>
          <p:nvPr/>
        </p:nvGrpSpPr>
        <p:grpSpPr>
          <a:xfrm>
            <a:off x="4191001" y="2743200"/>
            <a:ext cx="1631526" cy="741093"/>
            <a:chOff x="2286000" y="2779604"/>
            <a:chExt cx="1147324" cy="1556412"/>
          </a:xfrm>
        </p:grpSpPr>
        <p:sp>
          <p:nvSpPr>
            <p:cNvPr id="33" name="Rectangle 32"/>
            <p:cNvSpPr/>
            <p:nvPr/>
          </p:nvSpPr>
          <p:spPr>
            <a:xfrm>
              <a:off x="2286000" y="2779604"/>
              <a:ext cx="1147324" cy="1556412"/>
            </a:xfrm>
            <a:prstGeom prst="rect">
              <a:avLst/>
            </a:prstGeom>
            <a:scene3d>
              <a:camera prst="orthographicFront"/>
              <a:lightRig rig="threePt" dir="t"/>
            </a:scene3d>
            <a:sp3d>
              <a:bevelT w="165100" prst="coolSlan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a:p>
          </p:txBody>
        </p:sp>
        <p:sp>
          <p:nvSpPr>
            <p:cNvPr id="34" name="TextBox 33"/>
            <p:cNvSpPr txBox="1"/>
            <p:nvPr/>
          </p:nvSpPr>
          <p:spPr>
            <a:xfrm>
              <a:off x="2538752" y="3191949"/>
              <a:ext cx="698877" cy="731721"/>
            </a:xfrm>
            <a:prstGeom prst="rect">
              <a:avLst/>
            </a:prstGeom>
            <a:noFill/>
            <a:scene3d>
              <a:camera prst="orthographicFront"/>
              <a:lightRig rig="threePt" dir="t"/>
            </a:scene3d>
            <a:sp3d>
              <a:bevelT w="165100" prst="coolSlant"/>
            </a:sp3d>
          </p:spPr>
          <p:txBody>
            <a:bodyPr wrap="none" rtlCol="0">
              <a:spAutoFit/>
            </a:bodyPr>
            <a:lstStyle/>
            <a:p>
              <a:r>
                <a:rPr lang="en-US" sz="1600" dirty="0" smtClean="0">
                  <a:solidFill>
                    <a:schemeClr val="bg1"/>
                  </a:solidFill>
                </a:rPr>
                <a:t>Support</a:t>
              </a:r>
              <a:endParaRPr lang="en-US" sz="1600" dirty="0">
                <a:solidFill>
                  <a:schemeClr val="bg1"/>
                </a:solidFill>
              </a:endParaRPr>
            </a:p>
          </p:txBody>
        </p:sp>
      </p:grpSp>
      <p:sp>
        <p:nvSpPr>
          <p:cNvPr id="36" name="Rectangle 35"/>
          <p:cNvSpPr/>
          <p:nvPr/>
        </p:nvSpPr>
        <p:spPr>
          <a:xfrm>
            <a:off x="4671315" y="3602307"/>
            <a:ext cx="1631525" cy="741093"/>
          </a:xfrm>
          <a:prstGeom prst="rect">
            <a:avLst/>
          </a:prstGeom>
          <a:scene3d>
            <a:camera prst="orthographicFront"/>
            <a:lightRig rig="threePt" dir="t"/>
          </a:scene3d>
          <a:sp3d>
            <a:bevelT w="165100" prst="coolSlan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a:p>
        </p:txBody>
      </p:sp>
      <p:sp>
        <p:nvSpPr>
          <p:cNvPr id="39" name="Title 3"/>
          <p:cNvSpPr txBox="1">
            <a:spLocks/>
          </p:cNvSpPr>
          <p:nvPr/>
        </p:nvSpPr>
        <p:spPr>
          <a:xfrm>
            <a:off x="368865" y="228600"/>
            <a:ext cx="8229600" cy="1252728"/>
          </a:xfrm>
          <a:prstGeom prst="rect">
            <a:avLst/>
          </a:prstGeom>
        </p:spPr>
        <p:txBody>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dirty="0">
              <a:solidFill>
                <a:schemeClr val="tx2"/>
              </a:solidFill>
            </a:endParaRPr>
          </a:p>
        </p:txBody>
      </p:sp>
      <p:sp>
        <p:nvSpPr>
          <p:cNvPr id="40" name="TextBox 39"/>
          <p:cNvSpPr txBox="1"/>
          <p:nvPr/>
        </p:nvSpPr>
        <p:spPr>
          <a:xfrm>
            <a:off x="2791612" y="3776247"/>
            <a:ext cx="1560902" cy="338554"/>
          </a:xfrm>
          <a:prstGeom prst="rect">
            <a:avLst/>
          </a:prstGeom>
          <a:noFill/>
          <a:scene3d>
            <a:camera prst="orthographicFront"/>
            <a:lightRig rig="threePt" dir="t"/>
          </a:scene3d>
          <a:sp3d>
            <a:bevelT w="165100" prst="coolSlant"/>
          </a:sp3d>
        </p:spPr>
        <p:txBody>
          <a:bodyPr wrap="square" rtlCol="0">
            <a:spAutoFit/>
          </a:bodyPr>
          <a:lstStyle/>
          <a:p>
            <a:r>
              <a:rPr lang="en-US" sz="1600" dirty="0" smtClean="0">
                <a:solidFill>
                  <a:schemeClr val="bg1"/>
                </a:solidFill>
              </a:rPr>
              <a:t>Engagement</a:t>
            </a:r>
            <a:endParaRPr lang="en-US" sz="1600" dirty="0">
              <a:solidFill>
                <a:schemeClr val="bg1"/>
              </a:solidFill>
            </a:endParaRPr>
          </a:p>
        </p:txBody>
      </p:sp>
      <p:sp>
        <p:nvSpPr>
          <p:cNvPr id="41" name="TextBox 40"/>
          <p:cNvSpPr txBox="1"/>
          <p:nvPr/>
        </p:nvSpPr>
        <p:spPr>
          <a:xfrm>
            <a:off x="4881475" y="3776247"/>
            <a:ext cx="1259972" cy="338554"/>
          </a:xfrm>
          <a:prstGeom prst="rect">
            <a:avLst/>
          </a:prstGeom>
          <a:noFill/>
          <a:scene3d>
            <a:camera prst="orthographicFront"/>
            <a:lightRig rig="threePt" dir="t"/>
          </a:scene3d>
          <a:sp3d>
            <a:bevelT w="165100" prst="coolSlant"/>
          </a:sp3d>
        </p:spPr>
        <p:txBody>
          <a:bodyPr wrap="square" rtlCol="0">
            <a:spAutoFit/>
          </a:bodyPr>
          <a:lstStyle/>
          <a:p>
            <a:r>
              <a:rPr lang="en-US" sz="1600" dirty="0" smtClean="0">
                <a:solidFill>
                  <a:schemeClr val="bg1"/>
                </a:solidFill>
              </a:rPr>
              <a:t>Feedback</a:t>
            </a:r>
            <a:endParaRPr lang="en-US" sz="1600" dirty="0">
              <a:solidFill>
                <a:schemeClr val="bg1"/>
              </a:solidFill>
            </a:endParaRPr>
          </a:p>
        </p:txBody>
      </p:sp>
      <p:sp>
        <p:nvSpPr>
          <p:cNvPr id="42" name="TextBox 41"/>
          <p:cNvSpPr txBox="1"/>
          <p:nvPr/>
        </p:nvSpPr>
        <p:spPr>
          <a:xfrm>
            <a:off x="5449547" y="5219371"/>
            <a:ext cx="1696298" cy="369332"/>
          </a:xfrm>
          <a:prstGeom prst="rect">
            <a:avLst/>
          </a:prstGeom>
          <a:noFill/>
        </p:spPr>
        <p:txBody>
          <a:bodyPr wrap="none" rtlCol="0">
            <a:spAutoFit/>
          </a:bodyPr>
          <a:lstStyle/>
          <a:p>
            <a:r>
              <a:rPr lang="en-US" dirty="0" smtClean="0"/>
              <a:t>Improvement</a:t>
            </a:r>
            <a:endParaRPr lang="en-US" dirty="0"/>
          </a:p>
        </p:txBody>
      </p:sp>
      <p:sp>
        <p:nvSpPr>
          <p:cNvPr id="43" name="Rectangle 42"/>
          <p:cNvSpPr/>
          <p:nvPr/>
        </p:nvSpPr>
        <p:spPr>
          <a:xfrm>
            <a:off x="3397675" y="4419600"/>
            <a:ext cx="1631525" cy="741093"/>
          </a:xfrm>
          <a:prstGeom prst="rect">
            <a:avLst/>
          </a:prstGeom>
          <a:scene3d>
            <a:camera prst="orthographicFront"/>
            <a:lightRig rig="threePt" dir="t"/>
          </a:scene3d>
          <a:sp3d>
            <a:bevelT w="165100" prst="coolSlan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a:p>
        </p:txBody>
      </p:sp>
      <p:sp>
        <p:nvSpPr>
          <p:cNvPr id="44" name="TextBox 43"/>
          <p:cNvSpPr txBox="1"/>
          <p:nvPr/>
        </p:nvSpPr>
        <p:spPr>
          <a:xfrm>
            <a:off x="3523557" y="4614446"/>
            <a:ext cx="1374899" cy="338554"/>
          </a:xfrm>
          <a:prstGeom prst="rect">
            <a:avLst/>
          </a:prstGeom>
          <a:noFill/>
          <a:scene3d>
            <a:camera prst="orthographicFront"/>
            <a:lightRig rig="threePt" dir="t"/>
          </a:scene3d>
          <a:sp3d>
            <a:bevelT w="165100" prst="coolSlant"/>
          </a:sp3d>
        </p:spPr>
        <p:txBody>
          <a:bodyPr wrap="square" rtlCol="0">
            <a:spAutoFit/>
          </a:bodyPr>
          <a:lstStyle/>
          <a:p>
            <a:r>
              <a:rPr lang="en-US" sz="1600" dirty="0" smtClean="0">
                <a:solidFill>
                  <a:schemeClr val="bg1"/>
                </a:solidFill>
              </a:rPr>
              <a:t>Adjustment</a:t>
            </a:r>
            <a:endParaRPr lang="en-US" sz="1600" dirty="0">
              <a:solidFill>
                <a:schemeClr val="bg1"/>
              </a:solidFill>
            </a:endParaRPr>
          </a:p>
        </p:txBody>
      </p:sp>
      <p:sp>
        <p:nvSpPr>
          <p:cNvPr id="45" name="Rectangle 44"/>
          <p:cNvSpPr/>
          <p:nvPr/>
        </p:nvSpPr>
        <p:spPr>
          <a:xfrm>
            <a:off x="5343597" y="4419600"/>
            <a:ext cx="1631525" cy="741093"/>
          </a:xfrm>
          <a:prstGeom prst="rect">
            <a:avLst/>
          </a:prstGeom>
          <a:scene3d>
            <a:camera prst="orthographicFront"/>
            <a:lightRig rig="threePt" dir="t"/>
          </a:scene3d>
          <a:sp3d>
            <a:bevelT w="165100" prst="coolSlan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a:p>
        </p:txBody>
      </p:sp>
      <p:sp>
        <p:nvSpPr>
          <p:cNvPr id="46" name="TextBox 45"/>
          <p:cNvSpPr txBox="1"/>
          <p:nvPr/>
        </p:nvSpPr>
        <p:spPr>
          <a:xfrm>
            <a:off x="5711701" y="4614446"/>
            <a:ext cx="1374899" cy="338554"/>
          </a:xfrm>
          <a:prstGeom prst="rect">
            <a:avLst/>
          </a:prstGeom>
          <a:noFill/>
          <a:scene3d>
            <a:camera prst="orthographicFront"/>
            <a:lightRig rig="threePt" dir="t"/>
          </a:scene3d>
          <a:sp3d>
            <a:bevelT w="165100" prst="coolSlant"/>
          </a:sp3d>
        </p:spPr>
        <p:txBody>
          <a:bodyPr wrap="square" rtlCol="0">
            <a:spAutoFit/>
          </a:bodyPr>
          <a:lstStyle/>
          <a:p>
            <a:r>
              <a:rPr lang="en-US" sz="1600" dirty="0" smtClean="0">
                <a:solidFill>
                  <a:schemeClr val="bg1"/>
                </a:solidFill>
              </a:rPr>
              <a:t>Sharing</a:t>
            </a:r>
            <a:endParaRPr lang="en-US" sz="1600" dirty="0">
              <a:solidFill>
                <a:schemeClr val="bg1"/>
              </a:solidFill>
            </a:endParaRPr>
          </a:p>
        </p:txBody>
      </p:sp>
      <p:sp>
        <p:nvSpPr>
          <p:cNvPr id="2" name="Title 1"/>
          <p:cNvSpPr>
            <a:spLocks noGrp="1"/>
          </p:cNvSpPr>
          <p:nvPr>
            <p:ph type="title" idx="4294967295"/>
          </p:nvPr>
        </p:nvSpPr>
        <p:spPr/>
        <p:txBody>
          <a:bodyPr>
            <a:normAutofit fontScale="90000"/>
          </a:bodyPr>
          <a:lstStyle/>
          <a:p>
            <a:r>
              <a:rPr lang="en-US" dirty="0">
                <a:solidFill>
                  <a:schemeClr val="tx2"/>
                </a:solidFill>
              </a:rPr>
              <a:t>Sociocybernetic Control Model of Education (SCME</a:t>
            </a:r>
            <a:r>
              <a:rPr lang="en-US" dirty="0" smtClean="0">
                <a:solidFill>
                  <a:schemeClr val="tx2"/>
                </a:solidFill>
              </a:rPr>
              <a:t>)</a:t>
            </a:r>
            <a:endParaRPr lang="en-US" dirty="0"/>
          </a:p>
        </p:txBody>
      </p:sp>
      <p:sp>
        <p:nvSpPr>
          <p:cNvPr id="35" name="TextBox 34"/>
          <p:cNvSpPr txBox="1"/>
          <p:nvPr/>
        </p:nvSpPr>
        <p:spPr>
          <a:xfrm>
            <a:off x="538667" y="4612730"/>
            <a:ext cx="1560902" cy="338554"/>
          </a:xfrm>
          <a:prstGeom prst="rect">
            <a:avLst/>
          </a:prstGeom>
          <a:noFill/>
          <a:scene3d>
            <a:camera prst="orthographicFront"/>
            <a:lightRig rig="threePt" dir="t"/>
          </a:scene3d>
          <a:sp3d>
            <a:bevelT w="165100" prst="coolSlant"/>
          </a:sp3d>
        </p:spPr>
        <p:txBody>
          <a:bodyPr wrap="square" rtlCol="0">
            <a:spAutoFit/>
          </a:bodyPr>
          <a:lstStyle/>
          <a:p>
            <a:r>
              <a:rPr lang="en-US" sz="1600" dirty="0" smtClean="0">
                <a:solidFill>
                  <a:schemeClr val="bg1"/>
                </a:solidFill>
              </a:rPr>
              <a:t>Assessment</a:t>
            </a:r>
            <a:endParaRPr lang="en-US" sz="1600" dirty="0">
              <a:solidFill>
                <a:schemeClr val="bg1"/>
              </a:solidFill>
            </a:endParaRPr>
          </a:p>
        </p:txBody>
      </p:sp>
      <p:sp>
        <p:nvSpPr>
          <p:cNvPr id="37" name="TextBox 36"/>
          <p:cNvSpPr txBox="1"/>
          <p:nvPr/>
        </p:nvSpPr>
        <p:spPr>
          <a:xfrm rot="16200000">
            <a:off x="7156761" y="4718361"/>
            <a:ext cx="1560902" cy="584775"/>
          </a:xfrm>
          <a:prstGeom prst="rect">
            <a:avLst/>
          </a:prstGeom>
          <a:noFill/>
          <a:scene3d>
            <a:camera prst="orthographicFront"/>
            <a:lightRig rig="threePt" dir="t"/>
          </a:scene3d>
          <a:sp3d>
            <a:bevelT w="165100" prst="coolSlant"/>
          </a:sp3d>
        </p:spPr>
        <p:txBody>
          <a:bodyPr wrap="square" rtlCol="0">
            <a:spAutoFit/>
          </a:bodyPr>
          <a:lstStyle/>
          <a:p>
            <a:pPr algn="ctr"/>
            <a:r>
              <a:rPr lang="en-US" sz="1600" dirty="0" smtClean="0">
                <a:solidFill>
                  <a:schemeClr val="bg1"/>
                </a:solidFill>
              </a:rPr>
              <a:t>Data</a:t>
            </a:r>
          </a:p>
          <a:p>
            <a:pPr algn="ctr"/>
            <a:r>
              <a:rPr lang="en-US" sz="1600" dirty="0" smtClean="0">
                <a:solidFill>
                  <a:schemeClr val="bg1"/>
                </a:solidFill>
              </a:rPr>
              <a:t>Capture</a:t>
            </a:r>
            <a:endParaRPr lang="en-US" sz="1600" dirty="0">
              <a:solidFill>
                <a:schemeClr val="bg1"/>
              </a:solidFill>
            </a:endParaRPr>
          </a:p>
        </p:txBody>
      </p:sp>
    </p:spTree>
    <p:extLst>
      <p:ext uri="{BB962C8B-B14F-4D97-AF65-F5344CB8AC3E}">
        <p14:creationId xmlns:p14="http://schemas.microsoft.com/office/powerpoint/2010/main" val="40851812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baseline="0" dirty="0" smtClean="0">
                <a:latin typeface="Times New Roman"/>
              </a:rPr>
              <a:t>The Point: </a:t>
            </a:r>
          </a:p>
        </p:txBody>
      </p:sp>
      <p:sp>
        <p:nvSpPr>
          <p:cNvPr id="3" name="Text Placeholder 2"/>
          <p:cNvSpPr>
            <a:spLocks noGrp="1"/>
          </p:cNvSpPr>
          <p:nvPr>
            <p:ph type="body" idx="1"/>
          </p:nvPr>
        </p:nvSpPr>
        <p:spPr/>
        <p:txBody>
          <a:bodyPr>
            <a:normAutofit/>
          </a:bodyPr>
          <a:lstStyle/>
          <a:p>
            <a:pPr marR="0" lvl="0" rtl="0"/>
            <a:r>
              <a:rPr lang="en-US" sz="4400" b="0" i="0" u="none" strike="noStrike" baseline="0" dirty="0" smtClean="0">
                <a:latin typeface="Times New Roman"/>
              </a:rPr>
              <a:t>Strict behavioral modification will not yield the desired results.</a:t>
            </a:r>
          </a:p>
          <a:p>
            <a:pPr marR="0" lvl="0" rtl="0"/>
            <a:r>
              <a:rPr lang="en-US" sz="4400" b="0" i="0" u="none" strike="noStrike" baseline="0" dirty="0" smtClean="0">
                <a:latin typeface="Times New Roman"/>
              </a:rPr>
              <a:t>The answer is a </a:t>
            </a:r>
            <a:r>
              <a:rPr lang="en-US" sz="4400" b="1" i="0" u="none" strike="noStrike" baseline="0" dirty="0" smtClean="0">
                <a:solidFill>
                  <a:schemeClr val="accent1"/>
                </a:solidFill>
                <a:latin typeface="Times New Roman"/>
              </a:rPr>
              <a:t>sustainability perspective, operational awareness</a:t>
            </a:r>
            <a:r>
              <a:rPr lang="en-US" sz="4400" b="0" i="0" u="none" strike="noStrike" baseline="0" dirty="0" smtClean="0">
                <a:latin typeface="Times New Roman"/>
              </a:rPr>
              <a:t>, and </a:t>
            </a:r>
            <a:r>
              <a:rPr lang="en-US" sz="4400" b="1" i="0" u="none" strike="noStrike" baseline="0" dirty="0" smtClean="0">
                <a:solidFill>
                  <a:schemeClr val="accent1"/>
                </a:solidFill>
                <a:latin typeface="Times New Roman"/>
              </a:rPr>
              <a:t>use of ecological practice</a:t>
            </a:r>
            <a:r>
              <a:rPr lang="en-US" sz="4400" b="0" i="0" u="none" strike="noStrike" baseline="0" dirty="0" smtClean="0">
                <a:solidFill>
                  <a:schemeClr val="accent1"/>
                </a:solidFill>
                <a:latin typeface="Times New Roman"/>
              </a:rPr>
              <a:t>.</a:t>
            </a:r>
            <a:endParaRPr lang="en-US" sz="4400" dirty="0">
              <a:solidFill>
                <a:schemeClr val="accent1"/>
              </a:solidFill>
            </a:endParaRPr>
          </a:p>
        </p:txBody>
      </p:sp>
      <p:sp>
        <p:nvSpPr>
          <p:cNvPr id="4" name="Footer Placeholder 3"/>
          <p:cNvSpPr>
            <a:spLocks noGrp="1"/>
          </p:cNvSpPr>
          <p:nvPr>
            <p:ph type="ftr" sz="quarter" idx="11"/>
          </p:nvPr>
        </p:nvSpPr>
        <p:spPr/>
        <p:txBody>
          <a:bodyPr/>
          <a:lstStyle/>
          <a:p>
            <a:r>
              <a:rPr lang="en-US" smtClean="0"/>
              <a:t>2013-07-11 Michael A. Wright michael@mawmedia.com</a:t>
            </a:r>
            <a:endParaRPr lang="en-US"/>
          </a:p>
        </p:txBody>
      </p:sp>
    </p:spTree>
    <p:extLst>
      <p:ext uri="{BB962C8B-B14F-4D97-AF65-F5344CB8AC3E}">
        <p14:creationId xmlns:p14="http://schemas.microsoft.com/office/powerpoint/2010/main" val="16600355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Question 2</a:t>
            </a:r>
            <a:endParaRPr lang="en-US" dirty="0"/>
          </a:p>
        </p:txBody>
      </p:sp>
      <p:sp>
        <p:nvSpPr>
          <p:cNvPr id="7" name="Text Placeholder 6"/>
          <p:cNvSpPr>
            <a:spLocks noGrp="1"/>
          </p:cNvSpPr>
          <p:nvPr>
            <p:ph type="body" idx="1"/>
          </p:nvPr>
        </p:nvSpPr>
        <p:spPr/>
        <p:txBody>
          <a:bodyPr>
            <a:normAutofit fontScale="92500" lnSpcReduction="20000"/>
          </a:bodyPr>
          <a:lstStyle/>
          <a:p>
            <a:r>
              <a:rPr lang="en-US" sz="2800" dirty="0" smtClean="0"/>
              <a:t>Have you considered that families choose ignorance, are not educated in the PROCESS, and engage differently than schools communicate?</a:t>
            </a:r>
            <a:endParaRPr lang="en-US" sz="2800" dirty="0"/>
          </a:p>
        </p:txBody>
      </p:sp>
      <p:sp>
        <p:nvSpPr>
          <p:cNvPr id="3" name="Footer Placeholder 2"/>
          <p:cNvSpPr>
            <a:spLocks noGrp="1"/>
          </p:cNvSpPr>
          <p:nvPr>
            <p:ph type="ftr" sz="quarter" idx="11"/>
          </p:nvPr>
        </p:nvSpPr>
        <p:spPr/>
        <p:txBody>
          <a:bodyPr/>
          <a:lstStyle/>
          <a:p>
            <a:r>
              <a:rPr lang="en-US" smtClean="0"/>
              <a:t>2013-07-11 Michael A. Wright michael@mawmedia.com</a:t>
            </a:r>
            <a:endParaRPr lang="en-US"/>
          </a:p>
        </p:txBody>
      </p:sp>
    </p:spTree>
    <p:extLst>
      <p:ext uri="{BB962C8B-B14F-4D97-AF65-F5344CB8AC3E}">
        <p14:creationId xmlns:p14="http://schemas.microsoft.com/office/powerpoint/2010/main" val="13383019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Reflection 2</a:t>
            </a:r>
            <a:endParaRPr lang="en-US" dirty="0"/>
          </a:p>
        </p:txBody>
      </p:sp>
      <p:sp>
        <p:nvSpPr>
          <p:cNvPr id="3" name="Text Placeholder 2"/>
          <p:cNvSpPr>
            <a:spLocks noGrp="1"/>
          </p:cNvSpPr>
          <p:nvPr>
            <p:ph type="body" idx="1"/>
          </p:nvPr>
        </p:nvSpPr>
        <p:spPr/>
        <p:txBody>
          <a:bodyPr>
            <a:noAutofit/>
          </a:bodyPr>
          <a:lstStyle/>
          <a:p>
            <a:r>
              <a:rPr lang="en-US" sz="3600" dirty="0" smtClean="0"/>
              <a:t>Is there any value in shifting the “blame” to families?</a:t>
            </a:r>
            <a:endParaRPr lang="en-US" sz="3600" dirty="0"/>
          </a:p>
        </p:txBody>
      </p:sp>
      <p:sp>
        <p:nvSpPr>
          <p:cNvPr id="4" name="Footer Placeholder 3"/>
          <p:cNvSpPr>
            <a:spLocks noGrp="1"/>
          </p:cNvSpPr>
          <p:nvPr>
            <p:ph type="ftr" sz="quarter" idx="11"/>
          </p:nvPr>
        </p:nvSpPr>
        <p:spPr/>
        <p:txBody>
          <a:bodyPr/>
          <a:lstStyle/>
          <a:p>
            <a:r>
              <a:rPr lang="en-US" smtClean="0"/>
              <a:t>2013-07-11 Michael A. Wright michael@mawmedia.com</a:t>
            </a:r>
            <a:endParaRPr lang="en-US"/>
          </a:p>
        </p:txBody>
      </p:sp>
      <p:sp>
        <p:nvSpPr>
          <p:cNvPr id="5" name="TextBox 4"/>
          <p:cNvSpPr txBox="1"/>
          <p:nvPr/>
        </p:nvSpPr>
        <p:spPr>
          <a:xfrm>
            <a:off x="5264098" y="3124200"/>
            <a:ext cx="2895599" cy="2246769"/>
          </a:xfrm>
          <a:prstGeom prst="rect">
            <a:avLst/>
          </a:prstGeom>
          <a:scene3d>
            <a:camera prst="orthographicFront"/>
            <a:lightRig rig="threePt" dir="t"/>
          </a:scene3d>
          <a:sp3d>
            <a:bevelT w="114300" prst="hardEdge"/>
          </a:sp3d>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800" dirty="0" smtClean="0">
                <a:solidFill>
                  <a:schemeClr val="accent1"/>
                </a:solidFill>
              </a:rPr>
              <a:t>We focus on family systems as the point of intervention and models.</a:t>
            </a:r>
            <a:endParaRPr lang="en-US" sz="2800" dirty="0">
              <a:solidFill>
                <a:schemeClr val="accent1"/>
              </a:solidFill>
            </a:endParaRPr>
          </a:p>
        </p:txBody>
      </p:sp>
    </p:spTree>
    <p:extLst>
      <p:ext uri="{BB962C8B-B14F-4D97-AF65-F5344CB8AC3E}">
        <p14:creationId xmlns:p14="http://schemas.microsoft.com/office/powerpoint/2010/main" val="2507156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baseline="0" dirty="0" smtClean="0">
                <a:latin typeface="Times New Roman"/>
              </a:rPr>
              <a:t>The Framework IS SOCIAL</a:t>
            </a:r>
          </a:p>
        </p:txBody>
      </p:sp>
      <p:sp>
        <p:nvSpPr>
          <p:cNvPr id="3" name="Text Placeholder 2"/>
          <p:cNvSpPr>
            <a:spLocks noGrp="1"/>
          </p:cNvSpPr>
          <p:nvPr>
            <p:ph type="body" idx="1"/>
          </p:nvPr>
        </p:nvSpPr>
        <p:spPr/>
        <p:txBody>
          <a:bodyPr>
            <a:normAutofit/>
          </a:bodyPr>
          <a:lstStyle/>
          <a:p>
            <a:pPr marR="0" lvl="0" rtl="0"/>
            <a:r>
              <a:rPr lang="en-US" sz="3600" b="0" i="0" u="none" strike="noStrike" baseline="0" dirty="0" err="1" smtClean="0">
                <a:latin typeface="Times New Roman"/>
              </a:rPr>
              <a:t>Vygotsky</a:t>
            </a:r>
            <a:endParaRPr lang="en-US" sz="3600" b="0" i="0" u="none" strike="noStrike" baseline="0" dirty="0" smtClean="0">
              <a:latin typeface="Times New Roman"/>
            </a:endParaRPr>
          </a:p>
          <a:p>
            <a:pPr marR="0" lvl="1" rtl="0"/>
            <a:r>
              <a:rPr lang="en-US" sz="2800" b="0" i="0" u="none" strike="noStrike" baseline="0" dirty="0" smtClean="0">
                <a:latin typeface="Times New Roman"/>
              </a:rPr>
              <a:t>Social interaction is key to performance. </a:t>
            </a:r>
          </a:p>
          <a:p>
            <a:pPr marR="0" lvl="0" rtl="0"/>
            <a:r>
              <a:rPr lang="en-US" sz="3600" b="0" i="0" u="none" strike="noStrike" baseline="0" dirty="0" smtClean="0">
                <a:latin typeface="Times New Roman"/>
              </a:rPr>
              <a:t>Bandura (2001) Self-Efficacy</a:t>
            </a:r>
          </a:p>
          <a:p>
            <a:pPr marR="0" lvl="1" rtl="0"/>
            <a:r>
              <a:rPr lang="en-US" sz="2800" b="0" i="0" u="none" strike="noStrike" baseline="0" dirty="0" smtClean="0">
                <a:latin typeface="Times New Roman"/>
              </a:rPr>
              <a:t>Self-Management</a:t>
            </a:r>
          </a:p>
          <a:p>
            <a:pPr marR="0" lvl="2" rtl="0"/>
            <a:r>
              <a:rPr lang="en-US" sz="2400" b="0" i="0" u="none" strike="noStrike" baseline="0" dirty="0" smtClean="0">
                <a:latin typeface="Times New Roman"/>
              </a:rPr>
              <a:t>Forethought</a:t>
            </a:r>
          </a:p>
          <a:p>
            <a:pPr marR="0" lvl="2" rtl="0"/>
            <a:r>
              <a:rPr lang="en-US" sz="2400" b="0" i="0" u="none" strike="noStrike" baseline="0" dirty="0" smtClean="0">
                <a:latin typeface="Times New Roman"/>
              </a:rPr>
              <a:t>Intentionality</a:t>
            </a:r>
          </a:p>
          <a:p>
            <a:pPr marR="0" lvl="0" rtl="0"/>
            <a:r>
              <a:rPr lang="en-US" sz="3600" b="0" i="0" u="none" strike="noStrike" baseline="0" dirty="0" smtClean="0">
                <a:latin typeface="Times New Roman"/>
              </a:rPr>
              <a:t>Self-Awareness (Self-Reflectiveness)</a:t>
            </a:r>
          </a:p>
          <a:p>
            <a:pPr marR="0" lvl="0" rtl="0"/>
            <a:r>
              <a:rPr lang="en-US" sz="3600" b="0" i="0" u="none" strike="noStrike" baseline="0" dirty="0" smtClean="0">
                <a:latin typeface="Times New Roman"/>
              </a:rPr>
              <a:t>Self-Correction (Self-Reactiveness)</a:t>
            </a:r>
            <a:endParaRPr lang="en-US" sz="3600" dirty="0"/>
          </a:p>
        </p:txBody>
      </p:sp>
      <p:sp>
        <p:nvSpPr>
          <p:cNvPr id="4" name="Footer Placeholder 3"/>
          <p:cNvSpPr>
            <a:spLocks noGrp="1"/>
          </p:cNvSpPr>
          <p:nvPr>
            <p:ph type="ftr" sz="quarter" idx="11"/>
          </p:nvPr>
        </p:nvSpPr>
        <p:spPr/>
        <p:txBody>
          <a:bodyPr/>
          <a:lstStyle/>
          <a:p>
            <a:r>
              <a:rPr lang="en-US" smtClean="0"/>
              <a:t>2013-07-11 Michael A. Wright michael@mawmedia.com</a:t>
            </a:r>
            <a:endParaRPr lang="en-US"/>
          </a:p>
        </p:txBody>
      </p:sp>
    </p:spTree>
    <p:extLst>
      <p:ext uri="{BB962C8B-B14F-4D97-AF65-F5344CB8AC3E}">
        <p14:creationId xmlns:p14="http://schemas.microsoft.com/office/powerpoint/2010/main" val="11362786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0" i="0" u="none" strike="noStrike" baseline="0" smtClean="0">
                <a:latin typeface="Times New Roman"/>
              </a:rPr>
              <a:t>Moving from Education to Choice</a:t>
            </a:r>
          </a:p>
        </p:txBody>
      </p:sp>
      <p:sp>
        <p:nvSpPr>
          <p:cNvPr id="3" name="Text Placeholder 2"/>
          <p:cNvSpPr>
            <a:spLocks noGrp="1"/>
          </p:cNvSpPr>
          <p:nvPr>
            <p:ph type="body" idx="1"/>
          </p:nvPr>
        </p:nvSpPr>
        <p:spPr/>
        <p:txBody>
          <a:bodyPr>
            <a:normAutofit/>
          </a:bodyPr>
          <a:lstStyle/>
          <a:p>
            <a:pPr marR="0" lvl="0" rtl="0"/>
            <a:r>
              <a:rPr lang="en-US" sz="4400" b="0" i="0" u="none" strike="noStrike" baseline="0" dirty="0" smtClean="0">
                <a:latin typeface="Times New Roman"/>
              </a:rPr>
              <a:t>Perspective: From “Right” to “Sustainable”</a:t>
            </a:r>
          </a:p>
          <a:p>
            <a:pPr marR="0" lvl="0" rtl="0"/>
            <a:r>
              <a:rPr lang="en-US" sz="4400" b="0" i="0" u="none" strike="noStrike" baseline="0" dirty="0" smtClean="0">
                <a:latin typeface="Times New Roman"/>
              </a:rPr>
              <a:t>Individual Assessment: Readiness &amp; Barriers (CONTROLLABLES)</a:t>
            </a:r>
            <a:endParaRPr lang="en-US" sz="4400" dirty="0"/>
          </a:p>
        </p:txBody>
      </p:sp>
      <p:sp>
        <p:nvSpPr>
          <p:cNvPr id="4" name="Footer Placeholder 3"/>
          <p:cNvSpPr>
            <a:spLocks noGrp="1"/>
          </p:cNvSpPr>
          <p:nvPr>
            <p:ph type="ftr" sz="quarter" idx="11"/>
          </p:nvPr>
        </p:nvSpPr>
        <p:spPr/>
        <p:txBody>
          <a:bodyPr/>
          <a:lstStyle/>
          <a:p>
            <a:r>
              <a:rPr lang="en-US" smtClean="0"/>
              <a:t>2013-07-11 Michael A. Wright michael@mawmedia.com</a:t>
            </a:r>
            <a:endParaRPr lang="en-US"/>
          </a:p>
        </p:txBody>
      </p:sp>
    </p:spTree>
    <p:extLst>
      <p:ext uri="{BB962C8B-B14F-4D97-AF65-F5344CB8AC3E}">
        <p14:creationId xmlns:p14="http://schemas.microsoft.com/office/powerpoint/2010/main" val="3349880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baseline="0" smtClean="0">
                <a:latin typeface="Times New Roman"/>
              </a:rPr>
              <a:t>Barriers</a:t>
            </a:r>
          </a:p>
        </p:txBody>
      </p:sp>
      <p:sp>
        <p:nvSpPr>
          <p:cNvPr id="3" name="Text Placeholder 2"/>
          <p:cNvSpPr>
            <a:spLocks noGrp="1"/>
          </p:cNvSpPr>
          <p:nvPr>
            <p:ph type="body" idx="1"/>
          </p:nvPr>
        </p:nvSpPr>
        <p:spPr/>
        <p:txBody>
          <a:bodyPr>
            <a:normAutofit/>
          </a:bodyPr>
          <a:lstStyle/>
          <a:p>
            <a:pPr marR="0" lvl="0" rtl="0"/>
            <a:r>
              <a:rPr lang="en-US" sz="3600" b="0" i="0" u="none" strike="noStrike" baseline="0" dirty="0" smtClean="0">
                <a:latin typeface="Times New Roman"/>
              </a:rPr>
              <a:t>Barriers: Your target system has built in resistance as a function</a:t>
            </a:r>
            <a:r>
              <a:rPr lang="en-US" sz="3600" b="0" i="0" u="none" strike="noStrike" dirty="0" smtClean="0">
                <a:latin typeface="Times New Roman"/>
              </a:rPr>
              <a:t> of individual uniqueness and institutional needs.</a:t>
            </a:r>
            <a:endParaRPr lang="en-US" sz="3600" b="0" i="0" u="none" strike="noStrike" baseline="0" dirty="0" smtClean="0">
              <a:latin typeface="Times New Roman"/>
            </a:endParaRPr>
          </a:p>
          <a:p>
            <a:pPr marR="0" lvl="0" rtl="0"/>
            <a:r>
              <a:rPr lang="en-US" sz="4400" b="0" i="0" u="none" strike="noStrike" baseline="0" dirty="0" smtClean="0">
                <a:latin typeface="Times New Roman"/>
              </a:rPr>
              <a:t>Trauma</a:t>
            </a:r>
          </a:p>
          <a:p>
            <a:pPr marR="0" lvl="0" rtl="0"/>
            <a:r>
              <a:rPr lang="en-US" sz="4400" b="0" i="0" u="none" strike="noStrike" baseline="0" dirty="0" smtClean="0">
                <a:latin typeface="Times New Roman"/>
              </a:rPr>
              <a:t>Attribution</a:t>
            </a:r>
          </a:p>
          <a:p>
            <a:pPr marR="0" lvl="0" rtl="0"/>
            <a:r>
              <a:rPr lang="en-US" sz="4400" b="0" i="0" u="none" strike="noStrike" baseline="0" dirty="0" smtClean="0">
                <a:latin typeface="Times New Roman"/>
              </a:rPr>
              <a:t>Resilience</a:t>
            </a:r>
            <a:endParaRPr lang="en-US" sz="3600" dirty="0"/>
          </a:p>
        </p:txBody>
      </p:sp>
      <p:sp>
        <p:nvSpPr>
          <p:cNvPr id="4" name="Footer Placeholder 3"/>
          <p:cNvSpPr>
            <a:spLocks noGrp="1"/>
          </p:cNvSpPr>
          <p:nvPr>
            <p:ph type="ftr" sz="quarter" idx="11"/>
          </p:nvPr>
        </p:nvSpPr>
        <p:spPr/>
        <p:txBody>
          <a:bodyPr/>
          <a:lstStyle/>
          <a:p>
            <a:r>
              <a:rPr lang="en-US" smtClean="0"/>
              <a:t>2013-07-11 Michael A. Wright michael@mawmedia.com</a:t>
            </a:r>
            <a:endParaRPr lang="en-US"/>
          </a:p>
        </p:txBody>
      </p:sp>
    </p:spTree>
    <p:extLst>
      <p:ext uri="{BB962C8B-B14F-4D97-AF65-F5344CB8AC3E}">
        <p14:creationId xmlns:p14="http://schemas.microsoft.com/office/powerpoint/2010/main" val="9416755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Trauma is not just limited to catastrophic events or large scale tragedy. Trauma includes </a:t>
            </a:r>
            <a:r>
              <a:rPr lang="en-US" b="1" dirty="0" smtClean="0"/>
              <a:t>perceived losses, longing, or wishes unfulfilled</a:t>
            </a:r>
            <a:r>
              <a:rPr lang="en-US" dirty="0" smtClean="0"/>
              <a:t>. This definition does expand the population of those who can identify as having experienced trauma. The point of this definition is to validate the fact that perceived losses, longing, or wishes unfulfilled do impact choice behavior.</a:t>
            </a:r>
          </a:p>
          <a:p>
            <a:r>
              <a:rPr lang="en-US" dirty="0" smtClean="0"/>
              <a:t>The measure of trauma/experience is </a:t>
            </a:r>
            <a:r>
              <a:rPr lang="en-US" b="1" dirty="0" smtClean="0"/>
              <a:t>the</a:t>
            </a:r>
            <a:r>
              <a:rPr lang="en-US" dirty="0" smtClean="0"/>
              <a:t> </a:t>
            </a:r>
            <a:r>
              <a:rPr lang="en-US" b="1" dirty="0" smtClean="0"/>
              <a:t>number of identifiable traumatic experiences, perceived losses, unfulfilled wishes and current or ongoing stressors related to culture</a:t>
            </a:r>
            <a:r>
              <a:rPr lang="en-US" dirty="0" smtClean="0"/>
              <a:t>. </a:t>
            </a:r>
            <a:endParaRPr lang="en-US" dirty="0"/>
          </a:p>
          <a:p>
            <a:r>
              <a:rPr lang="en-US" dirty="0" smtClean="0"/>
              <a:t>&lt;3 Mild	3-5 Moderate	6-9 Intense	&gt;9 Severe</a:t>
            </a:r>
          </a:p>
          <a:p>
            <a:endParaRPr lang="en-US" dirty="0"/>
          </a:p>
        </p:txBody>
      </p:sp>
      <p:sp>
        <p:nvSpPr>
          <p:cNvPr id="3" name="Footer Placeholder 2"/>
          <p:cNvSpPr>
            <a:spLocks noGrp="1"/>
          </p:cNvSpPr>
          <p:nvPr>
            <p:ph type="ftr" sz="quarter" idx="11"/>
          </p:nvPr>
        </p:nvSpPr>
        <p:spPr/>
        <p:txBody>
          <a:bodyPr/>
          <a:lstStyle/>
          <a:p>
            <a:r>
              <a:rPr lang="en-US" smtClean="0"/>
              <a:t>2013-07-11 Michael A. Wright michael@mawmedia.com</a:t>
            </a:r>
            <a:endParaRPr lang="en-US" dirty="0"/>
          </a:p>
        </p:txBody>
      </p:sp>
      <p:sp>
        <p:nvSpPr>
          <p:cNvPr id="4" name="Title 3"/>
          <p:cNvSpPr>
            <a:spLocks noGrp="1"/>
          </p:cNvSpPr>
          <p:nvPr>
            <p:ph type="title"/>
          </p:nvPr>
        </p:nvSpPr>
        <p:spPr/>
        <p:txBody>
          <a:bodyPr/>
          <a:lstStyle/>
          <a:p>
            <a:pPr lvl="0"/>
            <a:r>
              <a:rPr lang="en-US" dirty="0" smtClean="0"/>
              <a:t>Trauma &amp; Experience</a:t>
            </a:r>
            <a:endParaRPr lang="en-US" dirty="0"/>
          </a:p>
        </p:txBody>
      </p:sp>
    </p:spTree>
    <p:extLst>
      <p:ext uri="{BB962C8B-B14F-4D97-AF65-F5344CB8AC3E}">
        <p14:creationId xmlns:p14="http://schemas.microsoft.com/office/powerpoint/2010/main" val="21398396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Expectation/Attribution, as a paired construct, is the operationalization of social role influenced by locus of control. That is, expectation/attribution is the extent to which an individual </a:t>
            </a:r>
            <a:r>
              <a:rPr lang="en-US" b="1" dirty="0" smtClean="0"/>
              <a:t>perceives that outcomes are due to her consonant identity.</a:t>
            </a:r>
            <a:r>
              <a:rPr lang="en-US" dirty="0" smtClean="0"/>
              <a:t> Consonance, as the opposite of dissonance, refers to a state of congruence between beliefs about oneself and behaviors practiced by the individual. </a:t>
            </a:r>
          </a:p>
          <a:p>
            <a:r>
              <a:rPr lang="en-US" dirty="0" smtClean="0"/>
              <a:t>As a reaction to trauma, sustainable expectation/attribution </a:t>
            </a:r>
            <a:r>
              <a:rPr lang="en-US" b="1" dirty="0" smtClean="0"/>
              <a:t>manifests in behaviors motivated by vulnerability, internal locus, and responsibility for outcomes.</a:t>
            </a:r>
            <a:r>
              <a:rPr lang="en-US" dirty="0" smtClean="0"/>
              <a:t> </a:t>
            </a:r>
            <a:endParaRPr lang="en-US" dirty="0"/>
          </a:p>
        </p:txBody>
      </p:sp>
      <p:sp>
        <p:nvSpPr>
          <p:cNvPr id="3" name="Footer Placeholder 2"/>
          <p:cNvSpPr>
            <a:spLocks noGrp="1"/>
          </p:cNvSpPr>
          <p:nvPr>
            <p:ph type="ftr" sz="quarter" idx="11"/>
          </p:nvPr>
        </p:nvSpPr>
        <p:spPr/>
        <p:txBody>
          <a:bodyPr/>
          <a:lstStyle/>
          <a:p>
            <a:r>
              <a:rPr lang="en-US" smtClean="0"/>
              <a:t>2013-07-11 Michael A. Wright michael@mawmedia.com</a:t>
            </a:r>
            <a:endParaRPr lang="en-US"/>
          </a:p>
        </p:txBody>
      </p:sp>
      <p:sp>
        <p:nvSpPr>
          <p:cNvPr id="4" name="Title 3"/>
          <p:cNvSpPr>
            <a:spLocks noGrp="1"/>
          </p:cNvSpPr>
          <p:nvPr>
            <p:ph type="title"/>
          </p:nvPr>
        </p:nvSpPr>
        <p:spPr/>
        <p:txBody>
          <a:bodyPr/>
          <a:lstStyle/>
          <a:p>
            <a:pPr lvl="0"/>
            <a:r>
              <a:rPr lang="en-US" dirty="0" smtClean="0"/>
              <a:t>Expectation &amp; Attribution</a:t>
            </a:r>
            <a:endParaRPr lang="en-US" dirty="0"/>
          </a:p>
        </p:txBody>
      </p:sp>
    </p:spTree>
    <p:extLst>
      <p:ext uri="{BB962C8B-B14F-4D97-AF65-F5344CB8AC3E}">
        <p14:creationId xmlns:p14="http://schemas.microsoft.com/office/powerpoint/2010/main" val="18950884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R="0" rtl="0"/>
            <a:r>
              <a:rPr lang="en-US" b="0" i="0" u="none" strike="noStrike" baseline="0" dirty="0" smtClean="0">
                <a:latin typeface="Times New Roman"/>
              </a:rPr>
              <a:t>Attendance: Who’s Present? </a:t>
            </a:r>
          </a:p>
        </p:txBody>
      </p:sp>
      <p:sp>
        <p:nvSpPr>
          <p:cNvPr id="3" name="Text Placeholder 2"/>
          <p:cNvSpPr>
            <a:spLocks noGrp="1"/>
          </p:cNvSpPr>
          <p:nvPr>
            <p:ph type="body" idx="1"/>
          </p:nvPr>
        </p:nvSpPr>
        <p:spPr/>
        <p:txBody>
          <a:bodyPr>
            <a:noAutofit/>
          </a:bodyPr>
          <a:lstStyle/>
          <a:p>
            <a:pPr marR="0" lvl="0" rtl="0"/>
            <a:r>
              <a:rPr lang="en-US" sz="4000" b="0" i="0" u="none" strike="noStrike" baseline="0" dirty="0" smtClean="0">
                <a:latin typeface="Times New Roman"/>
              </a:rPr>
              <a:t>Teachers</a:t>
            </a:r>
          </a:p>
          <a:p>
            <a:pPr marR="0" lvl="0" rtl="0"/>
            <a:r>
              <a:rPr lang="en-US" sz="4000" b="0" i="0" u="none" strike="noStrike" baseline="0" dirty="0" smtClean="0">
                <a:latin typeface="Times New Roman"/>
              </a:rPr>
              <a:t>Classroom Support Staff</a:t>
            </a:r>
          </a:p>
          <a:p>
            <a:pPr marR="0" lvl="0" rtl="0"/>
            <a:r>
              <a:rPr lang="en-US" sz="4000" b="0" i="0" u="none" strike="noStrike" baseline="0" dirty="0" smtClean="0">
                <a:latin typeface="Times New Roman"/>
              </a:rPr>
              <a:t>Curriculum Developers</a:t>
            </a:r>
          </a:p>
          <a:p>
            <a:pPr marR="0" lvl="0" rtl="0"/>
            <a:r>
              <a:rPr lang="en-US" sz="4000" b="0" i="0" u="none" strike="noStrike" baseline="0" dirty="0" smtClean="0">
                <a:latin typeface="Times New Roman"/>
              </a:rPr>
              <a:t>Counselors (Holistic Support Staff)</a:t>
            </a:r>
          </a:p>
          <a:p>
            <a:pPr marR="0" lvl="0" rtl="0"/>
            <a:r>
              <a:rPr lang="en-US" sz="4000" b="0" i="0" u="none" strike="noStrike" baseline="0" dirty="0" smtClean="0">
                <a:latin typeface="Times New Roman"/>
              </a:rPr>
              <a:t>Administrators</a:t>
            </a:r>
          </a:p>
          <a:p>
            <a:pPr marR="0" lvl="0" rtl="0"/>
            <a:r>
              <a:rPr lang="en-US" sz="4000" b="0" i="0" u="none" strike="noStrike" baseline="0" dirty="0" smtClean="0">
                <a:latin typeface="Times New Roman"/>
              </a:rPr>
              <a:t>ME</a:t>
            </a:r>
          </a:p>
        </p:txBody>
      </p:sp>
      <p:sp>
        <p:nvSpPr>
          <p:cNvPr id="4" name="Footer Placeholder 3"/>
          <p:cNvSpPr>
            <a:spLocks noGrp="1"/>
          </p:cNvSpPr>
          <p:nvPr>
            <p:ph type="ftr" sz="quarter" idx="11"/>
          </p:nvPr>
        </p:nvSpPr>
        <p:spPr/>
        <p:txBody>
          <a:bodyPr/>
          <a:lstStyle/>
          <a:p>
            <a:r>
              <a:rPr lang="en-US" smtClean="0"/>
              <a:t>2013-07-11 Michael A. Wright michael@mawmedia.com</a:t>
            </a:r>
            <a:endParaRPr lang="en-US"/>
          </a:p>
        </p:txBody>
      </p:sp>
    </p:spTree>
    <p:extLst>
      <p:ext uri="{BB962C8B-B14F-4D97-AF65-F5344CB8AC3E}">
        <p14:creationId xmlns:p14="http://schemas.microsoft.com/office/powerpoint/2010/main" val="42656524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Risk/resilience, as a paired construct, is the extent to which an individual </a:t>
            </a:r>
            <a:r>
              <a:rPr lang="en-US" b="1" dirty="0" smtClean="0"/>
              <a:t>perceives that he will rebound if a risk turns out to be disappointing</a:t>
            </a:r>
            <a:r>
              <a:rPr lang="en-US" dirty="0" smtClean="0"/>
              <a:t>. In this paired definition, the focus is not resilience alone--only the ability to overcome trauma. Risk/Resilience is the ability of the individual to risk in the next choice encountered even though he has been disappointed. </a:t>
            </a:r>
          </a:p>
          <a:p>
            <a:r>
              <a:rPr lang="en-US" dirty="0" smtClean="0"/>
              <a:t>The measure of risk/resilience is </a:t>
            </a:r>
            <a:r>
              <a:rPr lang="en-US" b="1" dirty="0" smtClean="0"/>
              <a:t>the amount of certainty the individual has of recovery no matter the outcome of the risk.</a:t>
            </a:r>
            <a:r>
              <a:rPr lang="en-US" dirty="0" smtClean="0"/>
              <a:t> </a:t>
            </a:r>
            <a:endParaRPr lang="en-US" dirty="0"/>
          </a:p>
        </p:txBody>
      </p:sp>
      <p:sp>
        <p:nvSpPr>
          <p:cNvPr id="3" name="Footer Placeholder 2"/>
          <p:cNvSpPr>
            <a:spLocks noGrp="1"/>
          </p:cNvSpPr>
          <p:nvPr>
            <p:ph type="ftr" sz="quarter" idx="11"/>
          </p:nvPr>
        </p:nvSpPr>
        <p:spPr/>
        <p:txBody>
          <a:bodyPr/>
          <a:lstStyle/>
          <a:p>
            <a:r>
              <a:rPr lang="en-US" smtClean="0"/>
              <a:t>2013-07-11 Michael A. Wright michael@mawmedia.com</a:t>
            </a:r>
            <a:endParaRPr lang="en-US"/>
          </a:p>
        </p:txBody>
      </p:sp>
      <p:sp>
        <p:nvSpPr>
          <p:cNvPr id="4" name="Title 3"/>
          <p:cNvSpPr>
            <a:spLocks noGrp="1"/>
          </p:cNvSpPr>
          <p:nvPr>
            <p:ph type="title"/>
          </p:nvPr>
        </p:nvSpPr>
        <p:spPr/>
        <p:txBody>
          <a:bodyPr/>
          <a:lstStyle/>
          <a:p>
            <a:pPr lvl="0"/>
            <a:r>
              <a:rPr lang="en-US" dirty="0" smtClean="0"/>
              <a:t>Risk &amp; Resilience</a:t>
            </a:r>
            <a:endParaRPr lang="en-US" dirty="0"/>
          </a:p>
        </p:txBody>
      </p:sp>
    </p:spTree>
    <p:extLst>
      <p:ext uri="{BB962C8B-B14F-4D97-AF65-F5344CB8AC3E}">
        <p14:creationId xmlns:p14="http://schemas.microsoft.com/office/powerpoint/2010/main" val="39369755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Question 3</a:t>
            </a:r>
            <a:endParaRPr lang="en-US" dirty="0"/>
          </a:p>
        </p:txBody>
      </p:sp>
      <p:sp>
        <p:nvSpPr>
          <p:cNvPr id="7" name="Text Placeholder 6"/>
          <p:cNvSpPr>
            <a:spLocks noGrp="1"/>
          </p:cNvSpPr>
          <p:nvPr>
            <p:ph type="body" idx="1"/>
          </p:nvPr>
        </p:nvSpPr>
        <p:spPr/>
        <p:txBody>
          <a:bodyPr>
            <a:normAutofit/>
          </a:bodyPr>
          <a:lstStyle/>
          <a:p>
            <a:r>
              <a:rPr lang="en-US" sz="2800" dirty="0" smtClean="0"/>
              <a:t>What are the goals the family has represented in the student attending school?</a:t>
            </a:r>
            <a:endParaRPr lang="en-US" sz="2800" dirty="0"/>
          </a:p>
        </p:txBody>
      </p:sp>
      <p:sp>
        <p:nvSpPr>
          <p:cNvPr id="3" name="Footer Placeholder 2"/>
          <p:cNvSpPr>
            <a:spLocks noGrp="1"/>
          </p:cNvSpPr>
          <p:nvPr>
            <p:ph type="ftr" sz="quarter" idx="11"/>
          </p:nvPr>
        </p:nvSpPr>
        <p:spPr/>
        <p:txBody>
          <a:bodyPr/>
          <a:lstStyle/>
          <a:p>
            <a:r>
              <a:rPr lang="en-US" smtClean="0"/>
              <a:t>2013-07-11 Michael A. Wright michael@mawmedia.com</a:t>
            </a:r>
            <a:endParaRPr lang="en-US"/>
          </a:p>
        </p:txBody>
      </p:sp>
    </p:spTree>
    <p:extLst>
      <p:ext uri="{BB962C8B-B14F-4D97-AF65-F5344CB8AC3E}">
        <p14:creationId xmlns:p14="http://schemas.microsoft.com/office/powerpoint/2010/main" val="13383019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Reflection 3</a:t>
            </a:r>
            <a:endParaRPr lang="en-US" dirty="0"/>
          </a:p>
        </p:txBody>
      </p:sp>
      <p:sp>
        <p:nvSpPr>
          <p:cNvPr id="3" name="Text Placeholder 2"/>
          <p:cNvSpPr>
            <a:spLocks noGrp="1"/>
          </p:cNvSpPr>
          <p:nvPr>
            <p:ph type="body" idx="1"/>
          </p:nvPr>
        </p:nvSpPr>
        <p:spPr/>
        <p:txBody>
          <a:bodyPr>
            <a:noAutofit/>
          </a:bodyPr>
          <a:lstStyle/>
          <a:p>
            <a:r>
              <a:rPr lang="en-US" sz="3600" dirty="0" smtClean="0"/>
              <a:t>What behaviors are consistent with those goals?</a:t>
            </a:r>
            <a:endParaRPr lang="en-US" sz="3600" dirty="0"/>
          </a:p>
        </p:txBody>
      </p:sp>
      <p:sp>
        <p:nvSpPr>
          <p:cNvPr id="4" name="Footer Placeholder 3"/>
          <p:cNvSpPr>
            <a:spLocks noGrp="1"/>
          </p:cNvSpPr>
          <p:nvPr>
            <p:ph type="ftr" sz="quarter" idx="11"/>
          </p:nvPr>
        </p:nvSpPr>
        <p:spPr/>
        <p:txBody>
          <a:bodyPr/>
          <a:lstStyle/>
          <a:p>
            <a:r>
              <a:rPr lang="en-US" smtClean="0"/>
              <a:t>2013-07-11 Michael A. Wright michael@mawmedia.com</a:t>
            </a:r>
            <a:endParaRPr lang="en-US"/>
          </a:p>
        </p:txBody>
      </p:sp>
      <p:sp>
        <p:nvSpPr>
          <p:cNvPr id="5" name="TextBox 4"/>
          <p:cNvSpPr txBox="1"/>
          <p:nvPr/>
        </p:nvSpPr>
        <p:spPr>
          <a:xfrm>
            <a:off x="5264098" y="3124200"/>
            <a:ext cx="2895599" cy="2677656"/>
          </a:xfrm>
          <a:prstGeom prst="rect">
            <a:avLst/>
          </a:prstGeom>
          <a:scene3d>
            <a:camera prst="orthographicFront"/>
            <a:lightRig rig="threePt" dir="t"/>
          </a:scene3d>
          <a:sp3d>
            <a:bevelT w="114300" prst="hardEdge"/>
          </a:sp3d>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800" dirty="0" smtClean="0">
                <a:solidFill>
                  <a:schemeClr val="accent1"/>
                </a:solidFill>
              </a:rPr>
              <a:t>Change behavior by influencing what messages are given from the system.</a:t>
            </a:r>
            <a:endParaRPr lang="en-US" sz="2800" dirty="0">
              <a:solidFill>
                <a:schemeClr val="accent1"/>
              </a:solidFill>
            </a:endParaRPr>
          </a:p>
        </p:txBody>
      </p:sp>
    </p:spTree>
    <p:extLst>
      <p:ext uri="{BB962C8B-B14F-4D97-AF65-F5344CB8AC3E}">
        <p14:creationId xmlns:p14="http://schemas.microsoft.com/office/powerpoint/2010/main" val="2507156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0" i="0" u="none" strike="noStrike" baseline="0" smtClean="0">
                <a:latin typeface="Times New Roman"/>
              </a:rPr>
              <a:t>Moving from Person to Perception</a:t>
            </a:r>
          </a:p>
        </p:txBody>
      </p:sp>
      <p:sp>
        <p:nvSpPr>
          <p:cNvPr id="3" name="Text Placeholder 2"/>
          <p:cNvSpPr>
            <a:spLocks noGrp="1"/>
          </p:cNvSpPr>
          <p:nvPr>
            <p:ph type="body" idx="1"/>
          </p:nvPr>
        </p:nvSpPr>
        <p:spPr/>
        <p:txBody>
          <a:bodyPr>
            <a:noAutofit/>
          </a:bodyPr>
          <a:lstStyle/>
          <a:p>
            <a:pPr marR="0" lvl="0" rtl="0"/>
            <a:r>
              <a:rPr lang="en-US" sz="4000" b="0" i="0" u="none" strike="noStrike" baseline="0" dirty="0" smtClean="0">
                <a:latin typeface="Times New Roman"/>
              </a:rPr>
              <a:t>Perspective: From “Chronological” to “Operational”</a:t>
            </a:r>
          </a:p>
          <a:p>
            <a:pPr marR="0" lvl="0" rtl="0"/>
            <a:r>
              <a:rPr lang="en-US" sz="4000" b="0" i="0" u="none" strike="noStrike" baseline="0" dirty="0" smtClean="0">
                <a:latin typeface="Times New Roman"/>
              </a:rPr>
              <a:t>Institutional support of outcomes</a:t>
            </a:r>
          </a:p>
          <a:p>
            <a:pPr marR="0" lvl="0" rtl="0"/>
            <a:r>
              <a:rPr lang="en-US" sz="4000" b="0" i="0" u="none" strike="noStrike" baseline="0" dirty="0" smtClean="0">
                <a:latin typeface="Times New Roman"/>
              </a:rPr>
              <a:t>Constructing an intervention (UNCONTROLLABLES)</a:t>
            </a:r>
            <a:endParaRPr lang="en-US" sz="4000" dirty="0"/>
          </a:p>
        </p:txBody>
      </p:sp>
      <p:sp>
        <p:nvSpPr>
          <p:cNvPr id="4" name="Footer Placeholder 3"/>
          <p:cNvSpPr>
            <a:spLocks noGrp="1"/>
          </p:cNvSpPr>
          <p:nvPr>
            <p:ph type="ftr" sz="quarter" idx="11"/>
          </p:nvPr>
        </p:nvSpPr>
        <p:spPr/>
        <p:txBody>
          <a:bodyPr/>
          <a:lstStyle/>
          <a:p>
            <a:r>
              <a:rPr lang="en-US" smtClean="0"/>
              <a:t>2013-07-11 Michael A. Wright michael@mawmedia.com</a:t>
            </a:r>
            <a:endParaRPr lang="en-US"/>
          </a:p>
        </p:txBody>
      </p:sp>
    </p:spTree>
    <p:extLst>
      <p:ext uri="{BB962C8B-B14F-4D97-AF65-F5344CB8AC3E}">
        <p14:creationId xmlns:p14="http://schemas.microsoft.com/office/powerpoint/2010/main" val="1396510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0" i="0" u="none" strike="noStrike" baseline="0" dirty="0" smtClean="0">
                <a:latin typeface="Times New Roman"/>
              </a:rPr>
              <a:t>Moving from Educational to Ecological</a:t>
            </a:r>
          </a:p>
        </p:txBody>
      </p:sp>
      <p:sp>
        <p:nvSpPr>
          <p:cNvPr id="3" name="Text Placeholder 2"/>
          <p:cNvSpPr>
            <a:spLocks noGrp="1"/>
          </p:cNvSpPr>
          <p:nvPr>
            <p:ph type="body" idx="1"/>
          </p:nvPr>
        </p:nvSpPr>
        <p:spPr/>
        <p:txBody>
          <a:bodyPr>
            <a:normAutofit/>
          </a:bodyPr>
          <a:lstStyle/>
          <a:p>
            <a:pPr marR="0" lvl="0" rtl="0"/>
            <a:r>
              <a:rPr lang="en-US" sz="3600" b="0" i="0" u="none" strike="noStrike" baseline="0" dirty="0" smtClean="0">
                <a:latin typeface="Times New Roman"/>
              </a:rPr>
              <a:t>Perspective: From “Knowledge Delivery” to “Knowledge System”</a:t>
            </a:r>
          </a:p>
          <a:p>
            <a:pPr marR="0" lvl="0" rtl="0"/>
            <a:r>
              <a:rPr lang="en-US" sz="3600" b="0" i="0" u="none" strike="noStrike" baseline="0" dirty="0" smtClean="0">
                <a:latin typeface="Times New Roman"/>
              </a:rPr>
              <a:t>Utility of ecological practice (economics--behavioral, technology, politics, sociology).</a:t>
            </a:r>
          </a:p>
          <a:p>
            <a:pPr marR="0" lvl="0" rtl="0"/>
            <a:r>
              <a:rPr lang="en-US" sz="3600" b="0" i="0" u="none" strike="noStrike" baseline="0" dirty="0" smtClean="0">
                <a:latin typeface="Times New Roman"/>
              </a:rPr>
              <a:t>Holistic understanding of behavior change (EXECUTION)</a:t>
            </a:r>
            <a:endParaRPr lang="en-US" sz="3600" dirty="0"/>
          </a:p>
        </p:txBody>
      </p:sp>
      <p:sp>
        <p:nvSpPr>
          <p:cNvPr id="4" name="Footer Placeholder 3"/>
          <p:cNvSpPr>
            <a:spLocks noGrp="1"/>
          </p:cNvSpPr>
          <p:nvPr>
            <p:ph type="ftr" sz="quarter" idx="11"/>
          </p:nvPr>
        </p:nvSpPr>
        <p:spPr/>
        <p:txBody>
          <a:bodyPr/>
          <a:lstStyle/>
          <a:p>
            <a:r>
              <a:rPr lang="en-US" smtClean="0"/>
              <a:t>2013-07-11 Michael A. Wright michael@mawmedia.com</a:t>
            </a:r>
            <a:endParaRPr lang="en-US"/>
          </a:p>
        </p:txBody>
      </p:sp>
    </p:spTree>
    <p:extLst>
      <p:ext uri="{BB962C8B-B14F-4D97-AF65-F5344CB8AC3E}">
        <p14:creationId xmlns:p14="http://schemas.microsoft.com/office/powerpoint/2010/main" val="23748077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t>2013-07-11 Michael A. Wright michael@mawmedia.com</a:t>
            </a:r>
            <a:endParaRPr lang="en-US"/>
          </a:p>
        </p:txBody>
      </p:sp>
      <p:grpSp>
        <p:nvGrpSpPr>
          <p:cNvPr id="5" name="Group 4"/>
          <p:cNvGrpSpPr/>
          <p:nvPr/>
        </p:nvGrpSpPr>
        <p:grpSpPr>
          <a:xfrm>
            <a:off x="228600" y="1729235"/>
            <a:ext cx="8763000" cy="4560115"/>
            <a:chOff x="228600" y="1916885"/>
            <a:chExt cx="8763000" cy="4560115"/>
          </a:xfrm>
        </p:grpSpPr>
        <p:sp>
          <p:nvSpPr>
            <p:cNvPr id="6" name="Rectangle 5"/>
            <p:cNvSpPr/>
            <p:nvPr/>
          </p:nvSpPr>
          <p:spPr>
            <a:xfrm>
              <a:off x="228600" y="1981200"/>
              <a:ext cx="8763000" cy="4495800"/>
            </a:xfrm>
            <a:prstGeom prst="rect">
              <a:avLst/>
            </a:prstGeom>
            <a:scene3d>
              <a:camera prst="orthographicFront"/>
              <a:lightRig rig="threePt" dir="t"/>
            </a:scene3d>
            <a:sp3d>
              <a:bevelT w="152400" h="50800" prst="softRound"/>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7" name="TextBox 6"/>
            <p:cNvSpPr txBox="1"/>
            <p:nvPr/>
          </p:nvSpPr>
          <p:spPr>
            <a:xfrm>
              <a:off x="5905374" y="1916885"/>
              <a:ext cx="2781426" cy="646331"/>
            </a:xfrm>
            <a:prstGeom prst="rect">
              <a:avLst/>
            </a:prstGeom>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dirty="0" smtClean="0">
                  <a:solidFill>
                    <a:schemeClr val="tx1">
                      <a:lumMod val="95000"/>
                      <a:lumOff val="5000"/>
                    </a:schemeClr>
                  </a:solidFill>
                </a:rPr>
                <a:t>Community as the Education System</a:t>
              </a:r>
              <a:endParaRPr lang="en-US" dirty="0">
                <a:solidFill>
                  <a:schemeClr val="tx1">
                    <a:lumMod val="95000"/>
                    <a:lumOff val="5000"/>
                  </a:schemeClr>
                </a:solidFill>
              </a:endParaRPr>
            </a:p>
          </p:txBody>
        </p:sp>
      </p:grpSp>
      <p:sp>
        <p:nvSpPr>
          <p:cNvPr id="24" name="Rectangle 23"/>
          <p:cNvSpPr/>
          <p:nvPr/>
        </p:nvSpPr>
        <p:spPr>
          <a:xfrm>
            <a:off x="427306" y="2375567"/>
            <a:ext cx="8335694" cy="3187178"/>
          </a:xfrm>
          <a:prstGeom prst="rect">
            <a:avLst/>
          </a:prstGeom>
          <a:ln>
            <a:solidFill>
              <a:srgbClr val="C00000"/>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9" name="Rectangle 8"/>
          <p:cNvSpPr/>
          <p:nvPr/>
        </p:nvSpPr>
        <p:spPr>
          <a:xfrm>
            <a:off x="2133600" y="2678668"/>
            <a:ext cx="4953000" cy="2590800"/>
          </a:xfrm>
          <a:prstGeom prst="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73615" y="3304682"/>
            <a:ext cx="1338773" cy="133877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Isosceles Triangle 9"/>
          <p:cNvSpPr/>
          <p:nvPr/>
        </p:nvSpPr>
        <p:spPr>
          <a:xfrm rot="16200000">
            <a:off x="7243183" y="3406747"/>
            <a:ext cx="1447800" cy="113463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7"/>
          <p:cNvCxnSpPr>
            <a:stCxn id="8" idx="6"/>
            <a:endCxn id="9" idx="1"/>
          </p:cNvCxnSpPr>
          <p:nvPr/>
        </p:nvCxnSpPr>
        <p:spPr>
          <a:xfrm flipV="1">
            <a:off x="1812388" y="3974068"/>
            <a:ext cx="321212" cy="1"/>
          </a:xfrm>
          <a:prstGeom prst="bentConnector3">
            <a:avLst>
              <a:gd name="adj1" fmla="val 50000"/>
            </a:avLst>
          </a:prstGeom>
          <a:ln w="38100">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0"/>
          <p:cNvCxnSpPr>
            <a:stCxn id="9" idx="3"/>
            <a:endCxn id="10" idx="0"/>
          </p:cNvCxnSpPr>
          <p:nvPr/>
        </p:nvCxnSpPr>
        <p:spPr>
          <a:xfrm flipV="1">
            <a:off x="7086600" y="3974067"/>
            <a:ext cx="313164" cy="1"/>
          </a:xfrm>
          <a:prstGeom prst="bentConnector3">
            <a:avLst>
              <a:gd name="adj1" fmla="val 50000"/>
            </a:avLst>
          </a:prstGeom>
          <a:ln w="38100">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4"/>
          <p:cNvCxnSpPr>
            <a:stCxn id="10" idx="1"/>
            <a:endCxn id="9" idx="2"/>
          </p:cNvCxnSpPr>
          <p:nvPr/>
        </p:nvCxnSpPr>
        <p:spPr>
          <a:xfrm rot="5400000">
            <a:off x="5821867" y="3124250"/>
            <a:ext cx="933451" cy="3356984"/>
          </a:xfrm>
          <a:prstGeom prst="bentConnector3">
            <a:avLst>
              <a:gd name="adj1" fmla="val 124490"/>
            </a:avLst>
          </a:prstGeom>
          <a:ln w="38100">
            <a:headEnd type="none"/>
            <a:tailEnd type="triangle"/>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317870" y="5616865"/>
            <a:ext cx="6649697" cy="646331"/>
          </a:xfrm>
          <a:prstGeom prst="rect">
            <a:avLst/>
          </a:prstGeom>
          <a:noFill/>
        </p:spPr>
        <p:txBody>
          <a:bodyPr wrap="square" rtlCol="0">
            <a:spAutoFit/>
          </a:bodyPr>
          <a:lstStyle/>
          <a:p>
            <a:pPr algn="ctr"/>
            <a:r>
              <a:rPr lang="en-US" dirty="0" smtClean="0">
                <a:solidFill>
                  <a:schemeClr val="bg1"/>
                </a:solidFill>
              </a:rPr>
              <a:t>Student Outcome Data supports formative adjustments due to more system-embedded feedback.</a:t>
            </a:r>
            <a:endParaRPr lang="en-US" dirty="0">
              <a:solidFill>
                <a:schemeClr val="bg1"/>
              </a:solidFill>
            </a:endParaRPr>
          </a:p>
        </p:txBody>
      </p:sp>
      <p:sp>
        <p:nvSpPr>
          <p:cNvPr id="15" name="TextBox 14"/>
          <p:cNvSpPr txBox="1"/>
          <p:nvPr/>
        </p:nvSpPr>
        <p:spPr>
          <a:xfrm>
            <a:off x="720449" y="3749860"/>
            <a:ext cx="845103" cy="369332"/>
          </a:xfrm>
          <a:prstGeom prst="rect">
            <a:avLst/>
          </a:prstGeom>
          <a:noFill/>
        </p:spPr>
        <p:txBody>
          <a:bodyPr wrap="none" rtlCol="0">
            <a:spAutoFit/>
          </a:bodyPr>
          <a:lstStyle/>
          <a:p>
            <a:r>
              <a:rPr lang="en-US" dirty="0" smtClean="0"/>
              <a:t>Inputs</a:t>
            </a:r>
          </a:p>
        </p:txBody>
      </p:sp>
      <p:sp>
        <p:nvSpPr>
          <p:cNvPr id="16" name="TextBox 15"/>
          <p:cNvSpPr txBox="1"/>
          <p:nvPr/>
        </p:nvSpPr>
        <p:spPr>
          <a:xfrm>
            <a:off x="3561961" y="2362200"/>
            <a:ext cx="2305439" cy="369332"/>
          </a:xfrm>
          <a:prstGeom prst="rect">
            <a:avLst/>
          </a:prstGeom>
          <a:noFill/>
        </p:spPr>
        <p:txBody>
          <a:bodyPr wrap="none" rtlCol="0">
            <a:spAutoFit/>
          </a:bodyPr>
          <a:lstStyle/>
          <a:p>
            <a:r>
              <a:rPr lang="en-US" dirty="0" smtClean="0"/>
              <a:t>Knowledge System</a:t>
            </a:r>
            <a:endParaRPr lang="en-US" dirty="0"/>
          </a:p>
        </p:txBody>
      </p:sp>
      <p:sp>
        <p:nvSpPr>
          <p:cNvPr id="17" name="TextBox 16"/>
          <p:cNvSpPr txBox="1"/>
          <p:nvPr/>
        </p:nvSpPr>
        <p:spPr>
          <a:xfrm>
            <a:off x="7527338" y="3789403"/>
            <a:ext cx="1071127" cy="369332"/>
          </a:xfrm>
          <a:prstGeom prst="rect">
            <a:avLst/>
          </a:prstGeom>
          <a:noFill/>
        </p:spPr>
        <p:txBody>
          <a:bodyPr wrap="none" rtlCol="0">
            <a:spAutoFit/>
          </a:bodyPr>
          <a:lstStyle/>
          <a:p>
            <a:r>
              <a:rPr lang="en-US" dirty="0" smtClean="0"/>
              <a:t>Outputs</a:t>
            </a:r>
            <a:endParaRPr lang="en-US" dirty="0"/>
          </a:p>
        </p:txBody>
      </p:sp>
      <p:grpSp>
        <p:nvGrpSpPr>
          <p:cNvPr id="28" name="Group 27"/>
          <p:cNvGrpSpPr/>
          <p:nvPr/>
        </p:nvGrpSpPr>
        <p:grpSpPr>
          <a:xfrm>
            <a:off x="2205475" y="2747900"/>
            <a:ext cx="1631525" cy="741093"/>
            <a:chOff x="2286000" y="2779604"/>
            <a:chExt cx="1147324" cy="1556412"/>
          </a:xfrm>
        </p:grpSpPr>
        <p:sp>
          <p:nvSpPr>
            <p:cNvPr id="26" name="Rectangle 25"/>
            <p:cNvSpPr/>
            <p:nvPr/>
          </p:nvSpPr>
          <p:spPr>
            <a:xfrm>
              <a:off x="2286000" y="2779604"/>
              <a:ext cx="1147324" cy="1556412"/>
            </a:xfrm>
            <a:prstGeom prst="rect">
              <a:avLst/>
            </a:prstGeom>
            <a:scene3d>
              <a:camera prst="orthographicFront"/>
              <a:lightRig rig="threePt" dir="t"/>
            </a:scene3d>
            <a:sp3d>
              <a:bevelT w="165100" prst="coolSlan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a:p>
          </p:txBody>
        </p:sp>
        <p:sp>
          <p:nvSpPr>
            <p:cNvPr id="27" name="TextBox 26"/>
            <p:cNvSpPr txBox="1"/>
            <p:nvPr/>
          </p:nvSpPr>
          <p:spPr>
            <a:xfrm>
              <a:off x="2351047" y="3191949"/>
              <a:ext cx="999379" cy="731721"/>
            </a:xfrm>
            <a:prstGeom prst="rect">
              <a:avLst/>
            </a:prstGeom>
            <a:noFill/>
            <a:scene3d>
              <a:camera prst="orthographicFront"/>
              <a:lightRig rig="threePt" dir="t"/>
            </a:scene3d>
            <a:sp3d>
              <a:bevelT w="165100" prst="coolSlant"/>
            </a:sp3d>
          </p:spPr>
          <p:txBody>
            <a:bodyPr wrap="square" rtlCol="0">
              <a:spAutoFit/>
            </a:bodyPr>
            <a:lstStyle/>
            <a:p>
              <a:r>
                <a:rPr lang="en-US" sz="1600" dirty="0" smtClean="0">
                  <a:solidFill>
                    <a:schemeClr val="bg1"/>
                  </a:solidFill>
                </a:rPr>
                <a:t>Intervention</a:t>
              </a:r>
              <a:endParaRPr lang="en-US" sz="1600" dirty="0">
                <a:solidFill>
                  <a:schemeClr val="bg1"/>
                </a:solidFill>
              </a:endParaRPr>
            </a:p>
          </p:txBody>
        </p:sp>
      </p:grpSp>
      <p:sp>
        <p:nvSpPr>
          <p:cNvPr id="30" name="Rectangle 29"/>
          <p:cNvSpPr/>
          <p:nvPr/>
        </p:nvSpPr>
        <p:spPr>
          <a:xfrm>
            <a:off x="2754179" y="3601492"/>
            <a:ext cx="1631525" cy="741093"/>
          </a:xfrm>
          <a:prstGeom prst="rect">
            <a:avLst/>
          </a:prstGeom>
          <a:scene3d>
            <a:camera prst="orthographicFront"/>
            <a:lightRig rig="threePt" dir="t"/>
          </a:scene3d>
          <a:sp3d>
            <a:bevelT w="165100" prst="coolSlan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a:p>
        </p:txBody>
      </p:sp>
      <p:grpSp>
        <p:nvGrpSpPr>
          <p:cNvPr id="32" name="Group 31"/>
          <p:cNvGrpSpPr/>
          <p:nvPr/>
        </p:nvGrpSpPr>
        <p:grpSpPr>
          <a:xfrm>
            <a:off x="4191001" y="2743200"/>
            <a:ext cx="1631526" cy="741093"/>
            <a:chOff x="2286000" y="2779604"/>
            <a:chExt cx="1147324" cy="1556412"/>
          </a:xfrm>
        </p:grpSpPr>
        <p:sp>
          <p:nvSpPr>
            <p:cNvPr id="33" name="Rectangle 32"/>
            <p:cNvSpPr/>
            <p:nvPr/>
          </p:nvSpPr>
          <p:spPr>
            <a:xfrm>
              <a:off x="2286000" y="2779604"/>
              <a:ext cx="1147324" cy="1556412"/>
            </a:xfrm>
            <a:prstGeom prst="rect">
              <a:avLst/>
            </a:prstGeom>
            <a:scene3d>
              <a:camera prst="orthographicFront"/>
              <a:lightRig rig="threePt" dir="t"/>
            </a:scene3d>
            <a:sp3d>
              <a:bevelT w="165100" prst="coolSlan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a:p>
          </p:txBody>
        </p:sp>
        <p:sp>
          <p:nvSpPr>
            <p:cNvPr id="34" name="TextBox 33"/>
            <p:cNvSpPr txBox="1"/>
            <p:nvPr/>
          </p:nvSpPr>
          <p:spPr>
            <a:xfrm>
              <a:off x="2538752" y="3191949"/>
              <a:ext cx="698877" cy="731721"/>
            </a:xfrm>
            <a:prstGeom prst="rect">
              <a:avLst/>
            </a:prstGeom>
            <a:noFill/>
            <a:scene3d>
              <a:camera prst="orthographicFront"/>
              <a:lightRig rig="threePt" dir="t"/>
            </a:scene3d>
            <a:sp3d>
              <a:bevelT w="165100" prst="coolSlant"/>
            </a:sp3d>
          </p:spPr>
          <p:txBody>
            <a:bodyPr wrap="none" rtlCol="0">
              <a:spAutoFit/>
            </a:bodyPr>
            <a:lstStyle/>
            <a:p>
              <a:r>
                <a:rPr lang="en-US" sz="1600" dirty="0" smtClean="0">
                  <a:solidFill>
                    <a:schemeClr val="bg1"/>
                  </a:solidFill>
                </a:rPr>
                <a:t>Support</a:t>
              </a:r>
              <a:endParaRPr lang="en-US" sz="1600" dirty="0">
                <a:solidFill>
                  <a:schemeClr val="bg1"/>
                </a:solidFill>
              </a:endParaRPr>
            </a:p>
          </p:txBody>
        </p:sp>
      </p:grpSp>
      <p:sp>
        <p:nvSpPr>
          <p:cNvPr id="36" name="Rectangle 35"/>
          <p:cNvSpPr/>
          <p:nvPr/>
        </p:nvSpPr>
        <p:spPr>
          <a:xfrm>
            <a:off x="4671315" y="3602307"/>
            <a:ext cx="1631525" cy="741093"/>
          </a:xfrm>
          <a:prstGeom prst="rect">
            <a:avLst/>
          </a:prstGeom>
          <a:scene3d>
            <a:camera prst="orthographicFront"/>
            <a:lightRig rig="threePt" dir="t"/>
          </a:scene3d>
          <a:sp3d>
            <a:bevelT w="165100" prst="coolSlan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a:p>
        </p:txBody>
      </p:sp>
      <p:sp>
        <p:nvSpPr>
          <p:cNvPr id="39" name="Title 3"/>
          <p:cNvSpPr txBox="1">
            <a:spLocks/>
          </p:cNvSpPr>
          <p:nvPr/>
        </p:nvSpPr>
        <p:spPr>
          <a:xfrm>
            <a:off x="368865" y="228600"/>
            <a:ext cx="8229600" cy="1252728"/>
          </a:xfrm>
          <a:prstGeom prst="rect">
            <a:avLst/>
          </a:prstGeom>
        </p:spPr>
        <p:txBody>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dirty="0">
              <a:solidFill>
                <a:schemeClr val="tx2"/>
              </a:solidFill>
            </a:endParaRPr>
          </a:p>
        </p:txBody>
      </p:sp>
      <p:sp>
        <p:nvSpPr>
          <p:cNvPr id="40" name="TextBox 39"/>
          <p:cNvSpPr txBox="1"/>
          <p:nvPr/>
        </p:nvSpPr>
        <p:spPr>
          <a:xfrm>
            <a:off x="2791612" y="3776247"/>
            <a:ext cx="1560902" cy="338554"/>
          </a:xfrm>
          <a:prstGeom prst="rect">
            <a:avLst/>
          </a:prstGeom>
          <a:noFill/>
          <a:scene3d>
            <a:camera prst="orthographicFront"/>
            <a:lightRig rig="threePt" dir="t"/>
          </a:scene3d>
          <a:sp3d>
            <a:bevelT w="165100" prst="coolSlant"/>
          </a:sp3d>
        </p:spPr>
        <p:txBody>
          <a:bodyPr wrap="square" rtlCol="0">
            <a:spAutoFit/>
          </a:bodyPr>
          <a:lstStyle/>
          <a:p>
            <a:r>
              <a:rPr lang="en-US" sz="1600" dirty="0" smtClean="0">
                <a:solidFill>
                  <a:schemeClr val="bg1"/>
                </a:solidFill>
              </a:rPr>
              <a:t>Engagement</a:t>
            </a:r>
            <a:endParaRPr lang="en-US" sz="1600" dirty="0">
              <a:solidFill>
                <a:schemeClr val="bg1"/>
              </a:solidFill>
            </a:endParaRPr>
          </a:p>
        </p:txBody>
      </p:sp>
      <p:sp>
        <p:nvSpPr>
          <p:cNvPr id="41" name="TextBox 40"/>
          <p:cNvSpPr txBox="1"/>
          <p:nvPr/>
        </p:nvSpPr>
        <p:spPr>
          <a:xfrm>
            <a:off x="4881475" y="3776247"/>
            <a:ext cx="1259972" cy="338554"/>
          </a:xfrm>
          <a:prstGeom prst="rect">
            <a:avLst/>
          </a:prstGeom>
          <a:noFill/>
          <a:scene3d>
            <a:camera prst="orthographicFront"/>
            <a:lightRig rig="threePt" dir="t"/>
          </a:scene3d>
          <a:sp3d>
            <a:bevelT w="165100" prst="coolSlant"/>
          </a:sp3d>
        </p:spPr>
        <p:txBody>
          <a:bodyPr wrap="square" rtlCol="0">
            <a:spAutoFit/>
          </a:bodyPr>
          <a:lstStyle/>
          <a:p>
            <a:r>
              <a:rPr lang="en-US" sz="1600" dirty="0" smtClean="0">
                <a:solidFill>
                  <a:schemeClr val="bg1"/>
                </a:solidFill>
              </a:rPr>
              <a:t>Feedback</a:t>
            </a:r>
            <a:endParaRPr lang="en-US" sz="1600" dirty="0">
              <a:solidFill>
                <a:schemeClr val="bg1"/>
              </a:solidFill>
            </a:endParaRPr>
          </a:p>
        </p:txBody>
      </p:sp>
      <p:sp>
        <p:nvSpPr>
          <p:cNvPr id="42" name="TextBox 41"/>
          <p:cNvSpPr txBox="1"/>
          <p:nvPr/>
        </p:nvSpPr>
        <p:spPr>
          <a:xfrm>
            <a:off x="5449547" y="5219371"/>
            <a:ext cx="1696298" cy="369332"/>
          </a:xfrm>
          <a:prstGeom prst="rect">
            <a:avLst/>
          </a:prstGeom>
          <a:noFill/>
        </p:spPr>
        <p:txBody>
          <a:bodyPr wrap="none" rtlCol="0">
            <a:spAutoFit/>
          </a:bodyPr>
          <a:lstStyle/>
          <a:p>
            <a:r>
              <a:rPr lang="en-US" dirty="0" smtClean="0"/>
              <a:t>Improvement</a:t>
            </a:r>
            <a:endParaRPr lang="en-US" dirty="0"/>
          </a:p>
        </p:txBody>
      </p:sp>
      <p:sp>
        <p:nvSpPr>
          <p:cNvPr id="43" name="Rectangle 42"/>
          <p:cNvSpPr/>
          <p:nvPr/>
        </p:nvSpPr>
        <p:spPr>
          <a:xfrm>
            <a:off x="3397675" y="4419600"/>
            <a:ext cx="1631525" cy="741093"/>
          </a:xfrm>
          <a:prstGeom prst="rect">
            <a:avLst/>
          </a:prstGeom>
          <a:scene3d>
            <a:camera prst="orthographicFront"/>
            <a:lightRig rig="threePt" dir="t"/>
          </a:scene3d>
          <a:sp3d>
            <a:bevelT w="165100" prst="coolSlan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a:p>
        </p:txBody>
      </p:sp>
      <p:sp>
        <p:nvSpPr>
          <p:cNvPr id="44" name="TextBox 43"/>
          <p:cNvSpPr txBox="1"/>
          <p:nvPr/>
        </p:nvSpPr>
        <p:spPr>
          <a:xfrm>
            <a:off x="3523557" y="4614446"/>
            <a:ext cx="1374899" cy="338554"/>
          </a:xfrm>
          <a:prstGeom prst="rect">
            <a:avLst/>
          </a:prstGeom>
          <a:noFill/>
          <a:scene3d>
            <a:camera prst="orthographicFront"/>
            <a:lightRig rig="threePt" dir="t"/>
          </a:scene3d>
          <a:sp3d>
            <a:bevelT w="165100" prst="coolSlant"/>
          </a:sp3d>
        </p:spPr>
        <p:txBody>
          <a:bodyPr wrap="square" rtlCol="0">
            <a:spAutoFit/>
          </a:bodyPr>
          <a:lstStyle/>
          <a:p>
            <a:r>
              <a:rPr lang="en-US" sz="1600" dirty="0" smtClean="0">
                <a:solidFill>
                  <a:schemeClr val="bg1"/>
                </a:solidFill>
              </a:rPr>
              <a:t>Adjustment</a:t>
            </a:r>
            <a:endParaRPr lang="en-US" sz="1600" dirty="0">
              <a:solidFill>
                <a:schemeClr val="bg1"/>
              </a:solidFill>
            </a:endParaRPr>
          </a:p>
        </p:txBody>
      </p:sp>
      <p:sp>
        <p:nvSpPr>
          <p:cNvPr id="45" name="Rectangle 44"/>
          <p:cNvSpPr/>
          <p:nvPr/>
        </p:nvSpPr>
        <p:spPr>
          <a:xfrm>
            <a:off x="5343597" y="4419600"/>
            <a:ext cx="1631525" cy="741093"/>
          </a:xfrm>
          <a:prstGeom prst="rect">
            <a:avLst/>
          </a:prstGeom>
          <a:scene3d>
            <a:camera prst="orthographicFront"/>
            <a:lightRig rig="threePt" dir="t"/>
          </a:scene3d>
          <a:sp3d>
            <a:bevelT w="165100" prst="coolSlan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a:p>
        </p:txBody>
      </p:sp>
      <p:sp>
        <p:nvSpPr>
          <p:cNvPr id="46" name="TextBox 45"/>
          <p:cNvSpPr txBox="1"/>
          <p:nvPr/>
        </p:nvSpPr>
        <p:spPr>
          <a:xfrm>
            <a:off x="5711701" y="4614446"/>
            <a:ext cx="1374899" cy="338554"/>
          </a:xfrm>
          <a:prstGeom prst="rect">
            <a:avLst/>
          </a:prstGeom>
          <a:noFill/>
          <a:scene3d>
            <a:camera prst="orthographicFront"/>
            <a:lightRig rig="threePt" dir="t"/>
          </a:scene3d>
          <a:sp3d>
            <a:bevelT w="165100" prst="coolSlant"/>
          </a:sp3d>
        </p:spPr>
        <p:txBody>
          <a:bodyPr wrap="square" rtlCol="0">
            <a:spAutoFit/>
          </a:bodyPr>
          <a:lstStyle/>
          <a:p>
            <a:r>
              <a:rPr lang="en-US" sz="1600" dirty="0" smtClean="0">
                <a:solidFill>
                  <a:schemeClr val="bg1"/>
                </a:solidFill>
              </a:rPr>
              <a:t>Sharing</a:t>
            </a:r>
            <a:endParaRPr lang="en-US" sz="1600" dirty="0">
              <a:solidFill>
                <a:schemeClr val="bg1"/>
              </a:solidFill>
            </a:endParaRPr>
          </a:p>
        </p:txBody>
      </p:sp>
      <p:sp>
        <p:nvSpPr>
          <p:cNvPr id="2" name="Title 1"/>
          <p:cNvSpPr>
            <a:spLocks noGrp="1"/>
          </p:cNvSpPr>
          <p:nvPr>
            <p:ph type="title" idx="4294967295"/>
          </p:nvPr>
        </p:nvSpPr>
        <p:spPr/>
        <p:txBody>
          <a:bodyPr>
            <a:normAutofit fontScale="90000"/>
          </a:bodyPr>
          <a:lstStyle/>
          <a:p>
            <a:r>
              <a:rPr lang="en-US" dirty="0">
                <a:solidFill>
                  <a:schemeClr val="tx2"/>
                </a:solidFill>
              </a:rPr>
              <a:t>Sociocybernetic Control Model of Education (SCME</a:t>
            </a:r>
            <a:r>
              <a:rPr lang="en-US" dirty="0" smtClean="0">
                <a:solidFill>
                  <a:schemeClr val="tx2"/>
                </a:solidFill>
              </a:rPr>
              <a:t>)</a:t>
            </a:r>
            <a:endParaRPr lang="en-US" dirty="0"/>
          </a:p>
        </p:txBody>
      </p:sp>
      <p:sp>
        <p:nvSpPr>
          <p:cNvPr id="35" name="TextBox 34"/>
          <p:cNvSpPr txBox="1"/>
          <p:nvPr/>
        </p:nvSpPr>
        <p:spPr>
          <a:xfrm>
            <a:off x="538667" y="4612730"/>
            <a:ext cx="1560902" cy="338554"/>
          </a:xfrm>
          <a:prstGeom prst="rect">
            <a:avLst/>
          </a:prstGeom>
          <a:noFill/>
          <a:scene3d>
            <a:camera prst="orthographicFront"/>
            <a:lightRig rig="threePt" dir="t"/>
          </a:scene3d>
          <a:sp3d>
            <a:bevelT w="165100" prst="coolSlant"/>
          </a:sp3d>
        </p:spPr>
        <p:txBody>
          <a:bodyPr wrap="square" rtlCol="0">
            <a:spAutoFit/>
          </a:bodyPr>
          <a:lstStyle/>
          <a:p>
            <a:r>
              <a:rPr lang="en-US" sz="1600" dirty="0" smtClean="0">
                <a:solidFill>
                  <a:schemeClr val="bg1"/>
                </a:solidFill>
              </a:rPr>
              <a:t>Assessment</a:t>
            </a:r>
            <a:endParaRPr lang="en-US" sz="1600" dirty="0">
              <a:solidFill>
                <a:schemeClr val="bg1"/>
              </a:solidFill>
            </a:endParaRPr>
          </a:p>
        </p:txBody>
      </p:sp>
      <p:sp>
        <p:nvSpPr>
          <p:cNvPr id="37" name="TextBox 36"/>
          <p:cNvSpPr txBox="1"/>
          <p:nvPr/>
        </p:nvSpPr>
        <p:spPr>
          <a:xfrm rot="16200000">
            <a:off x="7156761" y="4718361"/>
            <a:ext cx="1560902" cy="584775"/>
          </a:xfrm>
          <a:prstGeom prst="rect">
            <a:avLst/>
          </a:prstGeom>
          <a:noFill/>
          <a:scene3d>
            <a:camera prst="orthographicFront"/>
            <a:lightRig rig="threePt" dir="t"/>
          </a:scene3d>
          <a:sp3d>
            <a:bevelT w="165100" prst="coolSlant"/>
          </a:sp3d>
        </p:spPr>
        <p:txBody>
          <a:bodyPr wrap="square" rtlCol="0">
            <a:spAutoFit/>
          </a:bodyPr>
          <a:lstStyle/>
          <a:p>
            <a:pPr algn="ctr"/>
            <a:r>
              <a:rPr lang="en-US" sz="1600" dirty="0" smtClean="0">
                <a:solidFill>
                  <a:schemeClr val="bg1"/>
                </a:solidFill>
              </a:rPr>
              <a:t>Data</a:t>
            </a:r>
          </a:p>
          <a:p>
            <a:pPr algn="ctr"/>
            <a:r>
              <a:rPr lang="en-US" sz="1600" dirty="0" smtClean="0">
                <a:solidFill>
                  <a:schemeClr val="bg1"/>
                </a:solidFill>
              </a:rPr>
              <a:t>Capture</a:t>
            </a:r>
            <a:endParaRPr lang="en-US" sz="1600" dirty="0">
              <a:solidFill>
                <a:schemeClr val="bg1"/>
              </a:solidFill>
            </a:endParaRPr>
          </a:p>
        </p:txBody>
      </p:sp>
    </p:spTree>
    <p:extLst>
      <p:ext uri="{BB962C8B-B14F-4D97-AF65-F5344CB8AC3E}">
        <p14:creationId xmlns:p14="http://schemas.microsoft.com/office/powerpoint/2010/main" val="18786190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baseline="0" dirty="0" smtClean="0">
                <a:latin typeface="Times New Roman"/>
              </a:rPr>
              <a:t>Recap</a:t>
            </a:r>
          </a:p>
        </p:txBody>
      </p:sp>
      <p:sp>
        <p:nvSpPr>
          <p:cNvPr id="5" name="Text Placeholder 4"/>
          <p:cNvSpPr>
            <a:spLocks noGrp="1"/>
          </p:cNvSpPr>
          <p:nvPr>
            <p:ph type="body" idx="1"/>
          </p:nvPr>
        </p:nvSpPr>
        <p:spPr/>
        <p:txBody>
          <a:bodyPr>
            <a:noAutofit/>
          </a:bodyPr>
          <a:lstStyle/>
          <a:p>
            <a:r>
              <a:rPr lang="en-US" sz="3200" dirty="0" smtClean="0">
                <a:solidFill>
                  <a:schemeClr val="accent1"/>
                </a:solidFill>
                <a:latin typeface="Times New Roman"/>
              </a:rPr>
              <a:t>Sustainability Perspective, Operational Awareness</a:t>
            </a:r>
            <a:r>
              <a:rPr lang="en-US" sz="3200" dirty="0" smtClean="0">
                <a:latin typeface="Times New Roman"/>
              </a:rPr>
              <a:t>, and Use Of </a:t>
            </a:r>
            <a:r>
              <a:rPr lang="en-US" sz="3200" dirty="0" smtClean="0">
                <a:solidFill>
                  <a:schemeClr val="accent1"/>
                </a:solidFill>
                <a:latin typeface="Times New Roman"/>
              </a:rPr>
              <a:t>Ecological Practice</a:t>
            </a:r>
            <a:endParaRPr lang="en-US" sz="3200" dirty="0"/>
          </a:p>
        </p:txBody>
      </p:sp>
      <p:sp>
        <p:nvSpPr>
          <p:cNvPr id="4" name="Footer Placeholder 3"/>
          <p:cNvSpPr>
            <a:spLocks noGrp="1"/>
          </p:cNvSpPr>
          <p:nvPr>
            <p:ph type="ftr" sz="quarter" idx="11"/>
          </p:nvPr>
        </p:nvSpPr>
        <p:spPr/>
        <p:txBody>
          <a:bodyPr/>
          <a:lstStyle/>
          <a:p>
            <a:r>
              <a:rPr lang="en-US" smtClean="0"/>
              <a:t>2013-07-11 Michael A. Wright michael@mawmedia.com</a:t>
            </a:r>
            <a:endParaRPr lang="en-US"/>
          </a:p>
        </p:txBody>
      </p:sp>
    </p:spTree>
    <p:extLst>
      <p:ext uri="{BB962C8B-B14F-4D97-AF65-F5344CB8AC3E}">
        <p14:creationId xmlns:p14="http://schemas.microsoft.com/office/powerpoint/2010/main" val="32422337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R="0" rtl="0"/>
            <a:r>
              <a:rPr lang="en-US" b="0" i="0" u="none" strike="noStrike" baseline="0" dirty="0" smtClean="0">
                <a:latin typeface="Times New Roman"/>
              </a:rPr>
              <a:t>Sustainability Perspective: </a:t>
            </a:r>
          </a:p>
        </p:txBody>
      </p:sp>
      <p:sp>
        <p:nvSpPr>
          <p:cNvPr id="3" name="Text Placeholder 2"/>
          <p:cNvSpPr>
            <a:spLocks noGrp="1"/>
          </p:cNvSpPr>
          <p:nvPr>
            <p:ph type="body" idx="1"/>
          </p:nvPr>
        </p:nvSpPr>
        <p:spPr/>
        <p:txBody>
          <a:bodyPr>
            <a:noAutofit/>
          </a:bodyPr>
          <a:lstStyle/>
          <a:p>
            <a:pPr lvl="0"/>
            <a:r>
              <a:rPr lang="en-US" sz="3200" b="0" i="0" u="none" strike="noStrike" baseline="0" dirty="0" smtClean="0">
                <a:latin typeface="Times New Roman"/>
              </a:rPr>
              <a:t>Recognize the unique challenge of individualizing education to each student. </a:t>
            </a:r>
          </a:p>
          <a:p>
            <a:pPr lvl="0"/>
            <a:r>
              <a:rPr lang="en-US" sz="3200" b="0" i="0" u="none" strike="noStrike" baseline="0" dirty="0" smtClean="0">
                <a:latin typeface="Times New Roman"/>
              </a:rPr>
              <a:t>The answer is found in standardizing choice architecture. </a:t>
            </a:r>
          </a:p>
          <a:p>
            <a:pPr lvl="0"/>
            <a:r>
              <a:rPr lang="en-US" sz="3200" b="0" i="0" u="none" strike="noStrike" baseline="0" dirty="0" smtClean="0">
                <a:latin typeface="Times New Roman"/>
              </a:rPr>
              <a:t>Provide students with the tools of Self-Efficacy, and switch the burden onto them. </a:t>
            </a:r>
          </a:p>
          <a:p>
            <a:pPr lvl="0"/>
            <a:r>
              <a:rPr lang="en-US" sz="3200" b="1" i="0" u="none" strike="noStrike" baseline="0" dirty="0" smtClean="0">
                <a:solidFill>
                  <a:schemeClr val="accent1"/>
                </a:solidFill>
                <a:latin typeface="Times New Roman"/>
              </a:rPr>
              <a:t>From education to choice.</a:t>
            </a:r>
            <a:endParaRPr lang="en-US" sz="3200" dirty="0">
              <a:solidFill>
                <a:schemeClr val="accent1"/>
              </a:solidFill>
            </a:endParaRPr>
          </a:p>
        </p:txBody>
      </p:sp>
      <p:sp>
        <p:nvSpPr>
          <p:cNvPr id="4" name="Footer Placeholder 3"/>
          <p:cNvSpPr>
            <a:spLocks noGrp="1"/>
          </p:cNvSpPr>
          <p:nvPr>
            <p:ph type="ftr" sz="quarter" idx="11"/>
          </p:nvPr>
        </p:nvSpPr>
        <p:spPr/>
        <p:txBody>
          <a:bodyPr/>
          <a:lstStyle/>
          <a:p>
            <a:r>
              <a:rPr lang="en-US" smtClean="0"/>
              <a:t>2013-07-11 Michael A. Wright michael@mawmedia.com</a:t>
            </a:r>
            <a:endParaRPr lang="en-US"/>
          </a:p>
        </p:txBody>
      </p:sp>
    </p:spTree>
    <p:extLst>
      <p:ext uri="{BB962C8B-B14F-4D97-AF65-F5344CB8AC3E}">
        <p14:creationId xmlns:p14="http://schemas.microsoft.com/office/powerpoint/2010/main" val="5193042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R="0" rtl="0"/>
            <a:r>
              <a:rPr lang="en-US" b="0" i="0" u="none" strike="noStrike" baseline="0" dirty="0" smtClean="0">
                <a:latin typeface="Times New Roman"/>
              </a:rPr>
              <a:t>Operational Awareness: </a:t>
            </a:r>
          </a:p>
        </p:txBody>
      </p:sp>
      <p:sp>
        <p:nvSpPr>
          <p:cNvPr id="3" name="Text Placeholder 2"/>
          <p:cNvSpPr>
            <a:spLocks noGrp="1"/>
          </p:cNvSpPr>
          <p:nvPr>
            <p:ph type="body" idx="1"/>
          </p:nvPr>
        </p:nvSpPr>
        <p:spPr/>
        <p:txBody>
          <a:bodyPr>
            <a:noAutofit/>
          </a:bodyPr>
          <a:lstStyle/>
          <a:p>
            <a:pPr lvl="0"/>
            <a:r>
              <a:rPr lang="en-US" sz="2800" b="0" i="0" u="none" strike="noStrike" baseline="0" dirty="0" smtClean="0">
                <a:latin typeface="Times New Roman"/>
              </a:rPr>
              <a:t>Envision the educational system as a network including all community supports and culture. </a:t>
            </a:r>
          </a:p>
          <a:p>
            <a:pPr lvl="0"/>
            <a:r>
              <a:rPr lang="en-US" sz="2800" b="0" i="0" u="none" strike="noStrike" baseline="0" dirty="0" smtClean="0">
                <a:latin typeface="Times New Roman"/>
              </a:rPr>
              <a:t>Intervene by anticipating the challenges and creating supportive policies and procedures to address them. </a:t>
            </a:r>
          </a:p>
          <a:p>
            <a:pPr lvl="0"/>
            <a:r>
              <a:rPr lang="en-US" sz="2800" b="0" i="0" u="none" strike="noStrike" baseline="0" dirty="0" smtClean="0">
                <a:latin typeface="Times New Roman"/>
              </a:rPr>
              <a:t>Perceive the process as one of engagement, support, feedback, adjustment, repeat. </a:t>
            </a:r>
          </a:p>
          <a:p>
            <a:pPr lvl="0"/>
            <a:r>
              <a:rPr lang="en-US" sz="2800" b="1" i="0" u="none" strike="noStrike" baseline="0" dirty="0" smtClean="0">
                <a:solidFill>
                  <a:schemeClr val="accent1"/>
                </a:solidFill>
                <a:latin typeface="Times New Roman"/>
              </a:rPr>
              <a:t>From chronological to operational</a:t>
            </a:r>
            <a:r>
              <a:rPr lang="en-US" sz="2800" b="0" i="0" u="none" strike="noStrike" baseline="0" dirty="0" smtClean="0">
                <a:solidFill>
                  <a:schemeClr val="accent1"/>
                </a:solidFill>
                <a:latin typeface="Times New Roman"/>
              </a:rPr>
              <a:t>.</a:t>
            </a:r>
            <a:endParaRPr lang="en-US" sz="2800" dirty="0">
              <a:solidFill>
                <a:schemeClr val="accent1"/>
              </a:solidFill>
            </a:endParaRPr>
          </a:p>
        </p:txBody>
      </p:sp>
      <p:sp>
        <p:nvSpPr>
          <p:cNvPr id="4" name="Footer Placeholder 3"/>
          <p:cNvSpPr>
            <a:spLocks noGrp="1"/>
          </p:cNvSpPr>
          <p:nvPr>
            <p:ph type="ftr" sz="quarter" idx="11"/>
          </p:nvPr>
        </p:nvSpPr>
        <p:spPr/>
        <p:txBody>
          <a:bodyPr/>
          <a:lstStyle/>
          <a:p>
            <a:r>
              <a:rPr lang="en-US" smtClean="0"/>
              <a:t>2013-07-11 Michael A. Wright michael@mawmedia.com</a:t>
            </a:r>
            <a:endParaRPr lang="en-US"/>
          </a:p>
        </p:txBody>
      </p:sp>
    </p:spTree>
    <p:extLst>
      <p:ext uri="{BB962C8B-B14F-4D97-AF65-F5344CB8AC3E}">
        <p14:creationId xmlns:p14="http://schemas.microsoft.com/office/powerpoint/2010/main" val="206274921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R="0" rtl="0"/>
            <a:r>
              <a:rPr lang="en-US" b="0" i="0" u="none" strike="noStrike" baseline="0" dirty="0" smtClean="0">
                <a:latin typeface="Times New Roman"/>
              </a:rPr>
              <a:t>Ecological Practice: </a:t>
            </a:r>
          </a:p>
        </p:txBody>
      </p:sp>
      <p:sp>
        <p:nvSpPr>
          <p:cNvPr id="3" name="Text Placeholder 2"/>
          <p:cNvSpPr>
            <a:spLocks noGrp="1"/>
          </p:cNvSpPr>
          <p:nvPr>
            <p:ph type="body" idx="1"/>
          </p:nvPr>
        </p:nvSpPr>
        <p:spPr/>
        <p:txBody>
          <a:bodyPr>
            <a:noAutofit/>
          </a:bodyPr>
          <a:lstStyle/>
          <a:p>
            <a:pPr lvl="0"/>
            <a:r>
              <a:rPr lang="en-US" sz="2400" b="0" i="0" u="none" strike="noStrike" baseline="0" dirty="0" smtClean="0">
                <a:latin typeface="Times New Roman"/>
              </a:rPr>
              <a:t>Utilize the tools that are available both physical and intellectual and philosophical. </a:t>
            </a:r>
          </a:p>
          <a:p>
            <a:pPr lvl="0"/>
            <a:r>
              <a:rPr lang="en-US" sz="2400" b="1" i="0" u="none" strike="noStrike" baseline="0" dirty="0" smtClean="0">
                <a:solidFill>
                  <a:schemeClr val="accent1"/>
                </a:solidFill>
                <a:latin typeface="Times New Roman"/>
              </a:rPr>
              <a:t>Behavior</a:t>
            </a:r>
            <a:r>
              <a:rPr lang="en-US" sz="2400" b="0" i="0" u="none" strike="noStrike" baseline="0" dirty="0" smtClean="0">
                <a:latin typeface="Times New Roman"/>
              </a:rPr>
              <a:t> is Motivation, Ability, and Trigger. </a:t>
            </a:r>
          </a:p>
          <a:p>
            <a:pPr lvl="0"/>
            <a:r>
              <a:rPr lang="en-US" sz="2400" b="1" i="0" u="none" strike="noStrike" baseline="0" dirty="0" smtClean="0">
                <a:solidFill>
                  <a:schemeClr val="accent1"/>
                </a:solidFill>
                <a:latin typeface="Times New Roman"/>
              </a:rPr>
              <a:t>Motivation</a:t>
            </a:r>
            <a:r>
              <a:rPr lang="en-US" sz="2400" b="0" i="0" u="none" strike="noStrike" baseline="0" dirty="0" smtClean="0">
                <a:latin typeface="Times New Roman"/>
              </a:rPr>
              <a:t> is Perception of Value and Expectation of Valued Reward. </a:t>
            </a:r>
          </a:p>
          <a:p>
            <a:pPr lvl="0"/>
            <a:r>
              <a:rPr lang="en-US" sz="2400" b="1" i="0" u="none" strike="noStrike" baseline="0" dirty="0" smtClean="0">
                <a:solidFill>
                  <a:schemeClr val="accent1"/>
                </a:solidFill>
                <a:latin typeface="Times New Roman"/>
              </a:rPr>
              <a:t>Accountability</a:t>
            </a:r>
            <a:r>
              <a:rPr lang="en-US" sz="2400" b="0" i="0" u="none" strike="noStrike" baseline="0" dirty="0" smtClean="0">
                <a:latin typeface="Times New Roman"/>
              </a:rPr>
              <a:t> is not shaming. It is doing as a trigger, to model and increase ability, to inspire motivation. Yet, the values are a result of relationships and culture. </a:t>
            </a:r>
          </a:p>
          <a:p>
            <a:pPr lvl="0"/>
            <a:r>
              <a:rPr lang="en-US" sz="2400" b="1" i="0" u="none" strike="noStrike" baseline="0" dirty="0" smtClean="0">
                <a:solidFill>
                  <a:schemeClr val="accent1"/>
                </a:solidFill>
                <a:latin typeface="Times New Roman"/>
              </a:rPr>
              <a:t>From educational to ecological</a:t>
            </a:r>
            <a:r>
              <a:rPr lang="en-US" sz="2400" b="0" i="0" u="none" strike="noStrike" baseline="0" dirty="0" smtClean="0">
                <a:latin typeface="Times New Roman"/>
              </a:rPr>
              <a:t>.</a:t>
            </a:r>
          </a:p>
        </p:txBody>
      </p:sp>
      <p:sp>
        <p:nvSpPr>
          <p:cNvPr id="4" name="Footer Placeholder 3"/>
          <p:cNvSpPr>
            <a:spLocks noGrp="1"/>
          </p:cNvSpPr>
          <p:nvPr>
            <p:ph type="ftr" sz="quarter" idx="11"/>
          </p:nvPr>
        </p:nvSpPr>
        <p:spPr/>
        <p:txBody>
          <a:bodyPr/>
          <a:lstStyle/>
          <a:p>
            <a:r>
              <a:rPr lang="en-US" smtClean="0"/>
              <a:t>2013-07-11 Michael A. Wright michael@mawmedia.com</a:t>
            </a:r>
            <a:endParaRPr lang="en-US"/>
          </a:p>
        </p:txBody>
      </p:sp>
    </p:spTree>
    <p:extLst>
      <p:ext uri="{BB962C8B-B14F-4D97-AF65-F5344CB8AC3E}">
        <p14:creationId xmlns:p14="http://schemas.microsoft.com/office/powerpoint/2010/main" val="20098376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Michael A. Wright, PhD, LAPSW</a:t>
            </a:r>
            <a:endParaRPr lang="en-US" dirty="0"/>
          </a:p>
        </p:txBody>
      </p:sp>
      <p:sp>
        <p:nvSpPr>
          <p:cNvPr id="4" name="Text Placeholder 3"/>
          <p:cNvSpPr>
            <a:spLocks noGrp="1"/>
          </p:cNvSpPr>
          <p:nvPr>
            <p:ph type="body" idx="1"/>
          </p:nvPr>
        </p:nvSpPr>
        <p:spPr/>
        <p:txBody>
          <a:bodyPr>
            <a:normAutofit fontScale="92500" lnSpcReduction="10000"/>
          </a:bodyPr>
          <a:lstStyle/>
          <a:p>
            <a:pPr marL="0" lvl="1"/>
            <a:r>
              <a:rPr lang="en-US" dirty="0" smtClean="0"/>
              <a:t>Owner/President, MAWMedia Group</a:t>
            </a:r>
          </a:p>
        </p:txBody>
      </p:sp>
      <p:sp>
        <p:nvSpPr>
          <p:cNvPr id="5" name="Text Placeholder 4"/>
          <p:cNvSpPr>
            <a:spLocks noGrp="1"/>
          </p:cNvSpPr>
          <p:nvPr>
            <p:ph type="body" sz="quarter" idx="3"/>
          </p:nvPr>
        </p:nvSpPr>
        <p:spPr/>
        <p:txBody>
          <a:bodyPr/>
          <a:lstStyle/>
          <a:p>
            <a:pPr marL="0" lvl="1"/>
            <a:r>
              <a:rPr lang="en-US" dirty="0" smtClean="0"/>
              <a:t>Tennessee State University</a:t>
            </a:r>
          </a:p>
        </p:txBody>
      </p:sp>
      <p:sp>
        <p:nvSpPr>
          <p:cNvPr id="7" name="Footer Placeholder 4"/>
          <p:cNvSpPr>
            <a:spLocks noGrp="1"/>
          </p:cNvSpPr>
          <p:nvPr>
            <p:ph type="ftr" sz="quarter" idx="11"/>
          </p:nvPr>
        </p:nvSpPr>
        <p:spPr/>
        <p:txBody>
          <a:bodyPr/>
          <a:lstStyle>
            <a:extLst/>
          </a:lstStyle>
          <a:p>
            <a:r>
              <a:rPr lang="en-US" altLang="en-US" smtClean="0"/>
              <a:t>2013-07-11 Michael A. Wright michael@mawmedia.com</a:t>
            </a:r>
            <a:endParaRPr lang="en-US" altLang="en-US" dirty="0"/>
          </a:p>
        </p:txBody>
      </p:sp>
      <p:sp>
        <p:nvSpPr>
          <p:cNvPr id="3" name="Content Placeholder 2"/>
          <p:cNvSpPr>
            <a:spLocks noGrp="1"/>
          </p:cNvSpPr>
          <p:nvPr>
            <p:ph sz="quarter" idx="13"/>
          </p:nvPr>
        </p:nvSpPr>
        <p:spPr/>
        <p:txBody>
          <a:bodyPr>
            <a:normAutofit/>
          </a:bodyPr>
          <a:lstStyle/>
          <a:p>
            <a:r>
              <a:rPr lang="en-US" sz="1600" dirty="0" smtClean="0"/>
              <a:t>http://www.mawmedia.com</a:t>
            </a:r>
          </a:p>
          <a:p>
            <a:r>
              <a:rPr lang="en-US" sz="1600" dirty="0" smtClean="0"/>
              <a:t>michael@mawmedia.com</a:t>
            </a:r>
          </a:p>
          <a:p>
            <a:r>
              <a:rPr lang="en-US" sz="1900" dirty="0" smtClean="0"/>
              <a:t>Individual </a:t>
            </a:r>
            <a:r>
              <a:rPr lang="en-US" sz="1900" b="1" dirty="0" smtClean="0"/>
              <a:t>Coaching</a:t>
            </a:r>
            <a:r>
              <a:rPr lang="en-US" sz="1900" dirty="0" smtClean="0"/>
              <a:t> in career development, entrepreneurship, self-efficacy, and publishing.</a:t>
            </a:r>
          </a:p>
          <a:p>
            <a:r>
              <a:rPr lang="en-US" sz="1900" dirty="0" smtClean="0"/>
              <a:t>Institutional </a:t>
            </a:r>
            <a:r>
              <a:rPr lang="en-US" sz="1900" b="1" dirty="0" smtClean="0"/>
              <a:t>Consultation</a:t>
            </a:r>
            <a:r>
              <a:rPr lang="en-US" sz="1900" dirty="0" smtClean="0"/>
              <a:t> in strategy, training &amp; curricula, web software integration, and evaluation.</a:t>
            </a:r>
          </a:p>
        </p:txBody>
      </p:sp>
      <p:sp>
        <p:nvSpPr>
          <p:cNvPr id="8" name="Content Placeholder 7"/>
          <p:cNvSpPr>
            <a:spLocks noGrp="1"/>
          </p:cNvSpPr>
          <p:nvPr>
            <p:ph sz="quarter" idx="14"/>
          </p:nvPr>
        </p:nvSpPr>
        <p:spPr/>
        <p:txBody>
          <a:bodyPr>
            <a:normAutofit/>
          </a:bodyPr>
          <a:lstStyle/>
          <a:p>
            <a:r>
              <a:rPr lang="en-US" sz="1400" dirty="0" smtClean="0"/>
              <a:t>http://www.tnstate.edu/socialwork</a:t>
            </a:r>
          </a:p>
          <a:p>
            <a:r>
              <a:rPr lang="en-US" sz="1400" dirty="0" smtClean="0"/>
              <a:t>Associate Professor of Social Work</a:t>
            </a:r>
          </a:p>
          <a:p>
            <a:r>
              <a:rPr lang="en-US" sz="2000" dirty="0" smtClean="0"/>
              <a:t>Student Success &amp; Mentoring</a:t>
            </a:r>
          </a:p>
          <a:p>
            <a:r>
              <a:rPr lang="en-US" sz="2000" dirty="0" smtClean="0"/>
              <a:t>Organizational and Community Intervention</a:t>
            </a:r>
          </a:p>
          <a:p>
            <a:r>
              <a:rPr lang="en-US" sz="2000" dirty="0" smtClean="0"/>
              <a:t>Human Behavior</a:t>
            </a:r>
          </a:p>
          <a:p>
            <a:r>
              <a:rPr lang="en-US" sz="2000" dirty="0" smtClean="0"/>
              <a:t>Research &amp; Evaluation</a:t>
            </a:r>
            <a:endParaRPr lang="en-US" sz="2000" dirty="0"/>
          </a:p>
        </p:txBody>
      </p:sp>
    </p:spTree>
    <p:extLst>
      <p:ext uri="{BB962C8B-B14F-4D97-AF65-F5344CB8AC3E}">
        <p14:creationId xmlns:p14="http://schemas.microsoft.com/office/powerpoint/2010/main" val="11802922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Final question</a:t>
            </a:r>
            <a:endParaRPr lang="en-US" dirty="0"/>
          </a:p>
        </p:txBody>
      </p:sp>
      <p:sp>
        <p:nvSpPr>
          <p:cNvPr id="6" name="Text Placeholder 5"/>
          <p:cNvSpPr>
            <a:spLocks noGrp="1"/>
          </p:cNvSpPr>
          <p:nvPr>
            <p:ph type="body" idx="1"/>
          </p:nvPr>
        </p:nvSpPr>
        <p:spPr/>
        <p:txBody>
          <a:bodyPr>
            <a:noAutofit/>
          </a:bodyPr>
          <a:lstStyle/>
          <a:p>
            <a:pPr lvl="0"/>
            <a:r>
              <a:rPr lang="en-US" sz="4000" dirty="0">
                <a:latin typeface="Times New Roman"/>
              </a:rPr>
              <a:t>How does the culture of your classroom influence the community culture? </a:t>
            </a:r>
          </a:p>
        </p:txBody>
      </p:sp>
      <p:sp>
        <p:nvSpPr>
          <p:cNvPr id="4" name="Footer Placeholder 3"/>
          <p:cNvSpPr>
            <a:spLocks noGrp="1"/>
          </p:cNvSpPr>
          <p:nvPr>
            <p:ph type="ftr" sz="quarter" idx="11"/>
          </p:nvPr>
        </p:nvSpPr>
        <p:spPr/>
        <p:txBody>
          <a:bodyPr/>
          <a:lstStyle/>
          <a:p>
            <a:r>
              <a:rPr lang="en-US" smtClean="0"/>
              <a:t>2013-07-11 Michael A. Wright michael@mawmedia.com</a:t>
            </a:r>
            <a:endParaRPr lang="en-US"/>
          </a:p>
        </p:txBody>
      </p:sp>
    </p:spTree>
    <p:extLst>
      <p:ext uri="{BB962C8B-B14F-4D97-AF65-F5344CB8AC3E}">
        <p14:creationId xmlns:p14="http://schemas.microsoft.com/office/powerpoint/2010/main" val="134465110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Reflection 2</a:t>
            </a:r>
            <a:endParaRPr lang="en-US" dirty="0"/>
          </a:p>
        </p:txBody>
      </p:sp>
      <p:sp>
        <p:nvSpPr>
          <p:cNvPr id="3" name="Text Placeholder 2"/>
          <p:cNvSpPr>
            <a:spLocks noGrp="1"/>
          </p:cNvSpPr>
          <p:nvPr>
            <p:ph type="body" idx="1"/>
          </p:nvPr>
        </p:nvSpPr>
        <p:spPr/>
        <p:txBody>
          <a:bodyPr>
            <a:noAutofit/>
          </a:bodyPr>
          <a:lstStyle/>
          <a:p>
            <a:r>
              <a:rPr lang="en-US" sz="3600" dirty="0" smtClean="0"/>
              <a:t>Is there any value in shifting the “blame” to families?</a:t>
            </a:r>
            <a:endParaRPr lang="en-US" sz="3600" dirty="0"/>
          </a:p>
        </p:txBody>
      </p:sp>
      <p:sp>
        <p:nvSpPr>
          <p:cNvPr id="4" name="Footer Placeholder 3"/>
          <p:cNvSpPr>
            <a:spLocks noGrp="1"/>
          </p:cNvSpPr>
          <p:nvPr>
            <p:ph type="ftr" sz="quarter" idx="11"/>
          </p:nvPr>
        </p:nvSpPr>
        <p:spPr/>
        <p:txBody>
          <a:bodyPr/>
          <a:lstStyle/>
          <a:p>
            <a:r>
              <a:rPr lang="en-US" smtClean="0"/>
              <a:t>2013-07-11 Michael A. Wright michael@mawmedia.com</a:t>
            </a:r>
            <a:endParaRPr lang="en-US"/>
          </a:p>
        </p:txBody>
      </p:sp>
      <p:sp>
        <p:nvSpPr>
          <p:cNvPr id="5" name="TextBox 4"/>
          <p:cNvSpPr txBox="1"/>
          <p:nvPr/>
        </p:nvSpPr>
        <p:spPr>
          <a:xfrm>
            <a:off x="5264098" y="3124200"/>
            <a:ext cx="2895599" cy="2246769"/>
          </a:xfrm>
          <a:prstGeom prst="rect">
            <a:avLst/>
          </a:prstGeom>
          <a:scene3d>
            <a:camera prst="orthographicFront"/>
            <a:lightRig rig="threePt" dir="t"/>
          </a:scene3d>
          <a:sp3d>
            <a:bevelT w="114300" prst="hardEdge"/>
          </a:sp3d>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800" dirty="0" smtClean="0">
                <a:solidFill>
                  <a:schemeClr val="accent1"/>
                </a:solidFill>
              </a:rPr>
              <a:t>We focus on family systems as the point of intervention and models.</a:t>
            </a:r>
            <a:endParaRPr lang="en-US" sz="2800" dirty="0">
              <a:solidFill>
                <a:schemeClr val="accent1"/>
              </a:solidFill>
            </a:endParaRPr>
          </a:p>
        </p:txBody>
      </p:sp>
    </p:spTree>
    <p:extLst>
      <p:ext uri="{BB962C8B-B14F-4D97-AF65-F5344CB8AC3E}">
        <p14:creationId xmlns:p14="http://schemas.microsoft.com/office/powerpoint/2010/main" val="1750978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sz="4000" b="0" i="0" u="none" strike="noStrike" baseline="0" dirty="0" smtClean="0">
                <a:latin typeface="Times New Roman"/>
              </a:rPr>
              <a:t>Story: Mauricio</a:t>
            </a:r>
          </a:p>
        </p:txBody>
      </p:sp>
      <p:pic>
        <p:nvPicPr>
          <p:cNvPr id="9" name="Content Placeholder 8"/>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4572000" y="1409700"/>
            <a:ext cx="3886200" cy="259080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3" name="Text Placeholder 2"/>
          <p:cNvSpPr>
            <a:spLocks noGrp="1"/>
          </p:cNvSpPr>
          <p:nvPr>
            <p:ph type="body" sz="quarter" idx="14"/>
          </p:nvPr>
        </p:nvSpPr>
        <p:spPr/>
        <p:txBody>
          <a:bodyPr>
            <a:normAutofit/>
          </a:bodyPr>
          <a:lstStyle/>
          <a:p>
            <a:pPr marR="0" lvl="0" rtl="0"/>
            <a:r>
              <a:rPr lang="en-US" sz="3200" b="0" i="0" u="none" strike="noStrike" baseline="0" dirty="0" smtClean="0">
                <a:solidFill>
                  <a:srgbClr val="FFC000"/>
                </a:solidFill>
                <a:latin typeface="Times New Roman"/>
              </a:rPr>
              <a:t>Mauricio wanted to be a talk show host. </a:t>
            </a:r>
            <a:r>
              <a:rPr lang="en-US" sz="3200" b="0" i="0" u="none" strike="noStrike" baseline="0" dirty="0" smtClean="0">
                <a:solidFill>
                  <a:srgbClr val="FFFF00"/>
                </a:solidFill>
                <a:latin typeface="Times New Roman"/>
              </a:rPr>
              <a:t>The teacher did not know him. </a:t>
            </a:r>
            <a:r>
              <a:rPr lang="en-US" sz="3200" b="0" i="0" u="none" strike="noStrike" baseline="0" dirty="0" smtClean="0">
                <a:latin typeface="Times New Roman"/>
              </a:rPr>
              <a:t>So, he had to sit quietly.</a:t>
            </a:r>
          </a:p>
          <a:p>
            <a:pPr marR="0" lvl="0" rtl="0"/>
            <a:endParaRPr lang="en-US" sz="3200" b="0" i="0" u="none" strike="noStrike" baseline="0" dirty="0" smtClean="0">
              <a:latin typeface="Times New Roman"/>
            </a:endParaRPr>
          </a:p>
        </p:txBody>
      </p:sp>
      <p:sp>
        <p:nvSpPr>
          <p:cNvPr id="10" name="Footer Placeholder 9"/>
          <p:cNvSpPr>
            <a:spLocks noGrp="1"/>
          </p:cNvSpPr>
          <p:nvPr>
            <p:ph type="ftr" sz="quarter" idx="11"/>
          </p:nvPr>
        </p:nvSpPr>
        <p:spPr/>
        <p:txBody>
          <a:bodyPr/>
          <a:lstStyle/>
          <a:p>
            <a:r>
              <a:rPr lang="en-US" smtClean="0"/>
              <a:t>2013-07-11 Michael A. Wright michael@mawmedia.com</a:t>
            </a:r>
            <a:endParaRPr lang="en-US"/>
          </a:p>
        </p:txBody>
      </p:sp>
    </p:spTree>
    <p:extLst>
      <p:ext uri="{BB962C8B-B14F-4D97-AF65-F5344CB8AC3E}">
        <p14:creationId xmlns:p14="http://schemas.microsoft.com/office/powerpoint/2010/main" val="7139887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sz="4800" b="0" i="0" u="none" strike="noStrike" baseline="0" dirty="0" smtClean="0">
                <a:latin typeface="Times New Roman"/>
              </a:rPr>
              <a:t>Story: Collin. </a:t>
            </a:r>
          </a:p>
        </p:txBody>
      </p:sp>
      <p:pic>
        <p:nvPicPr>
          <p:cNvPr id="5" name="Content Placeholder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rot="1340458">
            <a:off x="4572000" y="1413533"/>
            <a:ext cx="3886200" cy="2583134"/>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3" name="Text Placeholder 2"/>
          <p:cNvSpPr>
            <a:spLocks noGrp="1"/>
          </p:cNvSpPr>
          <p:nvPr>
            <p:ph type="body" sz="quarter" idx="14"/>
          </p:nvPr>
        </p:nvSpPr>
        <p:spPr/>
        <p:txBody>
          <a:bodyPr>
            <a:noAutofit/>
          </a:bodyPr>
          <a:lstStyle/>
          <a:p>
            <a:pPr marR="0" lvl="0" rtl="0"/>
            <a:r>
              <a:rPr lang="en-US" sz="3200" b="0" i="0" u="none" strike="noStrike" baseline="0" dirty="0" smtClean="0">
                <a:solidFill>
                  <a:srgbClr val="FFC000"/>
                </a:solidFill>
                <a:latin typeface="Times New Roman"/>
              </a:rPr>
              <a:t>Collin wanted to be a personal trainer. </a:t>
            </a:r>
            <a:r>
              <a:rPr lang="en-US" sz="3200" b="0" i="0" u="none" strike="noStrike" baseline="0" dirty="0" smtClean="0">
                <a:solidFill>
                  <a:srgbClr val="FFFF00"/>
                </a:solidFill>
                <a:latin typeface="Times New Roman"/>
              </a:rPr>
              <a:t>The teacher did not know her. </a:t>
            </a:r>
            <a:r>
              <a:rPr lang="en-US" sz="3200" b="0" i="0" u="none" strike="noStrike" baseline="0" dirty="0" smtClean="0">
                <a:latin typeface="Times New Roman"/>
              </a:rPr>
              <a:t>So, she had to miss recess.</a:t>
            </a:r>
            <a:endParaRPr lang="en-US" sz="3200" dirty="0"/>
          </a:p>
        </p:txBody>
      </p:sp>
      <p:sp>
        <p:nvSpPr>
          <p:cNvPr id="6" name="Footer Placeholder 5"/>
          <p:cNvSpPr>
            <a:spLocks noGrp="1"/>
          </p:cNvSpPr>
          <p:nvPr>
            <p:ph type="ftr" sz="quarter" idx="11"/>
          </p:nvPr>
        </p:nvSpPr>
        <p:spPr/>
        <p:txBody>
          <a:bodyPr/>
          <a:lstStyle/>
          <a:p>
            <a:r>
              <a:rPr lang="en-US" smtClean="0"/>
              <a:t>2013-07-11 Michael A. Wright michael@mawmedia.com</a:t>
            </a:r>
            <a:endParaRPr lang="en-US"/>
          </a:p>
        </p:txBody>
      </p:sp>
    </p:spTree>
    <p:extLst>
      <p:ext uri="{BB962C8B-B14F-4D97-AF65-F5344CB8AC3E}">
        <p14:creationId xmlns:p14="http://schemas.microsoft.com/office/powerpoint/2010/main" val="2055319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Question 1</a:t>
            </a:r>
            <a:endParaRPr lang="en-US" dirty="0"/>
          </a:p>
        </p:txBody>
      </p:sp>
      <p:sp>
        <p:nvSpPr>
          <p:cNvPr id="7" name="Text Placeholder 6"/>
          <p:cNvSpPr>
            <a:spLocks noGrp="1"/>
          </p:cNvSpPr>
          <p:nvPr>
            <p:ph type="body" idx="1"/>
          </p:nvPr>
        </p:nvSpPr>
        <p:spPr/>
        <p:txBody>
          <a:bodyPr>
            <a:normAutofit/>
          </a:bodyPr>
          <a:lstStyle/>
          <a:p>
            <a:r>
              <a:rPr lang="en-US" sz="2800" dirty="0" smtClean="0"/>
              <a:t>Which is more important in the success of the education system, Social Contracts or Maintaining Order?</a:t>
            </a:r>
            <a:endParaRPr lang="en-US" sz="2800" dirty="0"/>
          </a:p>
        </p:txBody>
      </p:sp>
      <p:sp>
        <p:nvSpPr>
          <p:cNvPr id="3" name="Footer Placeholder 2"/>
          <p:cNvSpPr>
            <a:spLocks noGrp="1"/>
          </p:cNvSpPr>
          <p:nvPr>
            <p:ph type="ftr" sz="quarter" idx="11"/>
          </p:nvPr>
        </p:nvSpPr>
        <p:spPr/>
        <p:txBody>
          <a:bodyPr/>
          <a:lstStyle/>
          <a:p>
            <a:r>
              <a:rPr lang="en-US" smtClean="0"/>
              <a:t>2013-07-11 Michael A. Wright michael@mawmedia.com</a:t>
            </a:r>
            <a:endParaRPr lang="en-US"/>
          </a:p>
        </p:txBody>
      </p:sp>
    </p:spTree>
    <p:extLst>
      <p:ext uri="{BB962C8B-B14F-4D97-AF65-F5344CB8AC3E}">
        <p14:creationId xmlns:p14="http://schemas.microsoft.com/office/powerpoint/2010/main" val="41114347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Reflection 1</a:t>
            </a:r>
            <a:endParaRPr lang="en-US" dirty="0"/>
          </a:p>
        </p:txBody>
      </p:sp>
      <p:sp>
        <p:nvSpPr>
          <p:cNvPr id="3" name="Text Placeholder 2"/>
          <p:cNvSpPr>
            <a:spLocks noGrp="1"/>
          </p:cNvSpPr>
          <p:nvPr>
            <p:ph type="body" idx="1"/>
          </p:nvPr>
        </p:nvSpPr>
        <p:spPr/>
        <p:txBody>
          <a:bodyPr>
            <a:noAutofit/>
          </a:bodyPr>
          <a:lstStyle/>
          <a:p>
            <a:r>
              <a:rPr lang="en-US" sz="3600" dirty="0" smtClean="0"/>
              <a:t>So, why are our interventions centered in behavior modification?</a:t>
            </a:r>
            <a:endParaRPr lang="en-US" sz="3600" dirty="0"/>
          </a:p>
        </p:txBody>
      </p:sp>
      <p:sp>
        <p:nvSpPr>
          <p:cNvPr id="4" name="Footer Placeholder 3"/>
          <p:cNvSpPr>
            <a:spLocks noGrp="1"/>
          </p:cNvSpPr>
          <p:nvPr>
            <p:ph type="ftr" sz="quarter" idx="11"/>
          </p:nvPr>
        </p:nvSpPr>
        <p:spPr/>
        <p:txBody>
          <a:bodyPr/>
          <a:lstStyle/>
          <a:p>
            <a:r>
              <a:rPr lang="en-US" smtClean="0"/>
              <a:t>2013-07-11 Michael A. Wright michael@mawmedia.com</a:t>
            </a:r>
            <a:endParaRPr lang="en-US"/>
          </a:p>
        </p:txBody>
      </p:sp>
      <p:sp>
        <p:nvSpPr>
          <p:cNvPr id="5" name="TextBox 4"/>
          <p:cNvSpPr txBox="1"/>
          <p:nvPr/>
        </p:nvSpPr>
        <p:spPr>
          <a:xfrm>
            <a:off x="5264098" y="3124200"/>
            <a:ext cx="2895599" cy="1815882"/>
          </a:xfrm>
          <a:prstGeom prst="rect">
            <a:avLst/>
          </a:prstGeom>
          <a:scene3d>
            <a:camera prst="orthographicFront"/>
            <a:lightRig rig="threePt" dir="t"/>
          </a:scene3d>
          <a:sp3d>
            <a:bevelT w="114300" prst="hardEdge"/>
          </a:sp3d>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800" dirty="0" smtClean="0">
                <a:solidFill>
                  <a:schemeClr val="accent1"/>
                </a:solidFill>
              </a:rPr>
              <a:t>We have not implemented other available options.</a:t>
            </a:r>
            <a:endParaRPr lang="en-US" sz="2800" dirty="0">
              <a:solidFill>
                <a:schemeClr val="accent1"/>
              </a:solidFill>
            </a:endParaRPr>
          </a:p>
        </p:txBody>
      </p:sp>
    </p:spTree>
    <p:extLst>
      <p:ext uri="{BB962C8B-B14F-4D97-AF65-F5344CB8AC3E}">
        <p14:creationId xmlns:p14="http://schemas.microsoft.com/office/powerpoint/2010/main" val="4048974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baseline="0" dirty="0" smtClean="0">
                <a:latin typeface="Times New Roman"/>
              </a:rPr>
              <a:t>Sociocybernetic Model</a:t>
            </a:r>
          </a:p>
        </p:txBody>
      </p:sp>
      <p:sp>
        <p:nvSpPr>
          <p:cNvPr id="3" name="Text Placeholder 2"/>
          <p:cNvSpPr>
            <a:spLocks noGrp="1"/>
          </p:cNvSpPr>
          <p:nvPr>
            <p:ph type="body" idx="1"/>
          </p:nvPr>
        </p:nvSpPr>
        <p:spPr/>
        <p:txBody>
          <a:bodyPr>
            <a:normAutofit/>
          </a:bodyPr>
          <a:lstStyle/>
          <a:p>
            <a:pPr marR="0" lvl="0" rtl="0"/>
            <a:r>
              <a:rPr lang="en-US" sz="4400" b="0" i="0" u="none" strike="noStrike" baseline="0" dirty="0" smtClean="0">
                <a:latin typeface="Times New Roman"/>
              </a:rPr>
              <a:t>THE QUESTION</a:t>
            </a:r>
          </a:p>
          <a:p>
            <a:pPr marR="0" lvl="0" rtl="0"/>
            <a:r>
              <a:rPr lang="en-US" sz="4400" b="0" i="0" u="none" strike="noStrike" baseline="0" dirty="0" smtClean="0">
                <a:latin typeface="Times New Roman"/>
              </a:rPr>
              <a:t>What will </a:t>
            </a:r>
            <a:r>
              <a:rPr lang="en-US" sz="4400" b="0" i="0" u="none" strike="noStrike" baseline="0" dirty="0" smtClean="0">
                <a:solidFill>
                  <a:schemeClr val="accent1"/>
                </a:solidFill>
                <a:latin typeface="Times New Roman"/>
              </a:rPr>
              <a:t>your influence </a:t>
            </a:r>
            <a:r>
              <a:rPr lang="en-US" sz="4400" b="0" i="0" u="none" strike="noStrike" baseline="0" dirty="0" smtClean="0">
                <a:latin typeface="Times New Roman"/>
              </a:rPr>
              <a:t>be on the </a:t>
            </a:r>
            <a:r>
              <a:rPr lang="en-US" sz="4400" b="0" i="0" u="none" strike="noStrike" baseline="0" dirty="0" smtClean="0">
                <a:solidFill>
                  <a:schemeClr val="accent1"/>
                </a:solidFill>
                <a:latin typeface="Times New Roman"/>
              </a:rPr>
              <a:t>family system </a:t>
            </a:r>
            <a:r>
              <a:rPr lang="en-US" sz="4400" b="0" i="0" u="none" strike="noStrike" baseline="0" dirty="0" smtClean="0">
                <a:latin typeface="Times New Roman"/>
              </a:rPr>
              <a:t>through your interaction with the child primarily and with the guardians secondarily?</a:t>
            </a:r>
            <a:endParaRPr lang="en-US" sz="4400" dirty="0"/>
          </a:p>
        </p:txBody>
      </p:sp>
      <p:sp>
        <p:nvSpPr>
          <p:cNvPr id="4" name="Footer Placeholder 3"/>
          <p:cNvSpPr>
            <a:spLocks noGrp="1"/>
          </p:cNvSpPr>
          <p:nvPr>
            <p:ph type="ftr" sz="quarter" idx="11"/>
          </p:nvPr>
        </p:nvSpPr>
        <p:spPr/>
        <p:txBody>
          <a:bodyPr/>
          <a:lstStyle/>
          <a:p>
            <a:r>
              <a:rPr lang="en-US" smtClean="0"/>
              <a:t>2013-07-11 Michael A. Wright michael@mawmedia.com</a:t>
            </a:r>
            <a:endParaRPr lang="en-US"/>
          </a:p>
        </p:txBody>
      </p:sp>
    </p:spTree>
    <p:extLst>
      <p:ext uri="{BB962C8B-B14F-4D97-AF65-F5344CB8AC3E}">
        <p14:creationId xmlns:p14="http://schemas.microsoft.com/office/powerpoint/2010/main" val="39868091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baseline="0" dirty="0" smtClean="0">
                <a:latin typeface="Times New Roman"/>
              </a:rPr>
              <a:t>Current Model of Education</a:t>
            </a:r>
          </a:p>
        </p:txBody>
      </p:sp>
      <p:sp>
        <p:nvSpPr>
          <p:cNvPr id="3" name="Text Placeholder 2"/>
          <p:cNvSpPr>
            <a:spLocks noGrp="1"/>
          </p:cNvSpPr>
          <p:nvPr>
            <p:ph type="body" idx="1"/>
          </p:nvPr>
        </p:nvSpPr>
        <p:spPr/>
        <p:txBody>
          <a:bodyPr>
            <a:normAutofit/>
          </a:bodyPr>
          <a:lstStyle/>
          <a:p>
            <a:pPr marR="0" lvl="0" rtl="0"/>
            <a:r>
              <a:rPr lang="en-US" sz="5400" b="0" i="0" u="none" strike="noStrike" baseline="0" dirty="0" smtClean="0">
                <a:latin typeface="Times New Roman"/>
              </a:rPr>
              <a:t>THE</a:t>
            </a:r>
            <a:r>
              <a:rPr lang="en-US" sz="5400" b="0" i="0" u="none" strike="noStrike" dirty="0" smtClean="0">
                <a:latin typeface="Times New Roman"/>
              </a:rPr>
              <a:t> QUESTION</a:t>
            </a:r>
            <a:endParaRPr lang="en-US" sz="5400" b="0" i="0" u="none" strike="noStrike" baseline="0" dirty="0" smtClean="0">
              <a:latin typeface="Times New Roman"/>
            </a:endParaRPr>
          </a:p>
          <a:p>
            <a:pPr marR="0" lvl="0" rtl="0"/>
            <a:r>
              <a:rPr lang="en-US" sz="5400" b="0" i="0" u="none" strike="noStrike" baseline="0" dirty="0" smtClean="0">
                <a:latin typeface="Times New Roman"/>
              </a:rPr>
              <a:t>How can I </a:t>
            </a:r>
            <a:r>
              <a:rPr lang="en-US" sz="5400" b="0" i="0" u="none" strike="noStrike" baseline="0" dirty="0" smtClean="0">
                <a:solidFill>
                  <a:schemeClr val="accent1"/>
                </a:solidFill>
                <a:latin typeface="Times New Roman"/>
              </a:rPr>
              <a:t>deliver</a:t>
            </a:r>
            <a:r>
              <a:rPr lang="en-US" sz="5400" b="0" i="0" u="none" strike="noStrike" baseline="0" dirty="0" smtClean="0">
                <a:latin typeface="Times New Roman"/>
              </a:rPr>
              <a:t> all the content </a:t>
            </a:r>
            <a:r>
              <a:rPr lang="en-US" sz="5400" b="0" i="0" u="none" strike="noStrike" baseline="0" dirty="0" smtClean="0">
                <a:solidFill>
                  <a:schemeClr val="accent1"/>
                </a:solidFill>
                <a:latin typeface="Times New Roman"/>
              </a:rPr>
              <a:t>adhering to policies </a:t>
            </a:r>
            <a:r>
              <a:rPr lang="en-US" sz="5400" b="0" i="0" u="none" strike="noStrike" baseline="0" dirty="0" smtClean="0">
                <a:latin typeface="Times New Roman"/>
              </a:rPr>
              <a:t>and remain sane?</a:t>
            </a:r>
            <a:endParaRPr lang="en-US" sz="5400" dirty="0"/>
          </a:p>
        </p:txBody>
      </p:sp>
      <p:sp>
        <p:nvSpPr>
          <p:cNvPr id="4" name="Footer Placeholder 3"/>
          <p:cNvSpPr>
            <a:spLocks noGrp="1"/>
          </p:cNvSpPr>
          <p:nvPr>
            <p:ph type="ftr" sz="quarter" idx="11"/>
          </p:nvPr>
        </p:nvSpPr>
        <p:spPr/>
        <p:txBody>
          <a:bodyPr/>
          <a:lstStyle/>
          <a:p>
            <a:r>
              <a:rPr lang="en-US" smtClean="0"/>
              <a:t>2013-07-11 Michael A. Wright michael@mawmedia.com</a:t>
            </a:r>
            <a:endParaRPr lang="en-US"/>
          </a:p>
        </p:txBody>
      </p:sp>
    </p:spTree>
    <p:extLst>
      <p:ext uri="{BB962C8B-B14F-4D97-AF65-F5344CB8AC3E}">
        <p14:creationId xmlns:p14="http://schemas.microsoft.com/office/powerpoint/2010/main" val="151617223"/>
      </p:ext>
    </p:extLst>
  </p:cSld>
  <p:clrMapOvr>
    <a:masterClrMapping/>
  </p:clrMapOvr>
  <p:timing>
    <p:tnLst>
      <p:par>
        <p:cTn id="1" dur="indefinite" restart="never" nodeType="tmRoot"/>
      </p:par>
    </p:tnLst>
  </p:timing>
</p:sld>
</file>

<file path=ppt/theme/theme1.xml><?xml version="1.0" encoding="utf-8"?>
<a:theme xmlns:a="http://schemas.openxmlformats.org/drawingml/2006/main" name="Urban Pop">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hade val="100000"/>
                <a:alpha val="100000"/>
                <a:satMod val="100000"/>
                <a:lumMod val="100000"/>
              </a:schemeClr>
            </a:gs>
            <a:gs pos="9000">
              <a:schemeClr val="phClr">
                <a:tint val="90000"/>
                <a:shade val="100000"/>
                <a:alpha val="100000"/>
                <a:satMod val="100000"/>
                <a:lumMod val="100000"/>
              </a:schemeClr>
            </a:gs>
            <a:gs pos="34000">
              <a:schemeClr val="phClr">
                <a:tint val="83000"/>
                <a:shade val="100000"/>
                <a:alpha val="100000"/>
                <a:satMod val="100000"/>
                <a:lumMod val="100000"/>
              </a:schemeClr>
            </a:gs>
            <a:gs pos="62000">
              <a:schemeClr val="phClr">
                <a:tint val="85000"/>
                <a:shade val="100000"/>
                <a:alpha val="100000"/>
                <a:satMod val="100000"/>
                <a:lumMod val="100000"/>
              </a:schemeClr>
            </a:gs>
            <a:gs pos="90000">
              <a:schemeClr val="phClr">
                <a:tint val="92000"/>
                <a:shade val="100000"/>
                <a:alpha val="100000"/>
                <a:satMod val="100000"/>
                <a:lumMod val="90000"/>
              </a:schemeClr>
            </a:gs>
            <a:gs pos="100000">
              <a:schemeClr val="phClr">
                <a:tint val="85000"/>
                <a:shade val="100000"/>
                <a:alpha val="100000"/>
                <a:satMod val="100000"/>
                <a:lumMod val="100000"/>
              </a:schemeClr>
            </a:gs>
          </a:gsLst>
          <a:lin ang="5400000" scaled="1"/>
        </a:gradFill>
        <a:gradFill rotWithShape="1">
          <a:gsLst>
            <a:gs pos="0">
              <a:schemeClr val="phClr">
                <a:tint val="78000"/>
              </a:schemeClr>
            </a:gs>
            <a:gs pos="100000">
              <a:schemeClr val="phClr">
                <a:tint val="95000"/>
                <a:shade val="98000"/>
                <a:lumMod val="80000"/>
              </a:schemeClr>
            </a:gs>
          </a:gsLst>
          <a:path path="circle">
            <a:fillToRect l="50000" t="100000" r="10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TC101859862[[fn=Urban Pop]]</Template>
  <TotalTime>227</TotalTime>
  <Words>1273</Words>
  <Application>Microsoft Office PowerPoint</Application>
  <PresentationFormat>On-screen Show (4:3)</PresentationFormat>
  <Paragraphs>173</Paragraphs>
  <Slides>31</Slides>
  <Notes>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Urban Pop</vt:lpstr>
      <vt:lpstr>Improving student decision making</vt:lpstr>
      <vt:lpstr>Attendance: Who’s Present? </vt:lpstr>
      <vt:lpstr>Michael A. Wright, PhD, LAPSW</vt:lpstr>
      <vt:lpstr>Story: Mauricio</vt:lpstr>
      <vt:lpstr>Story: Collin. </vt:lpstr>
      <vt:lpstr>Question 1</vt:lpstr>
      <vt:lpstr>Reflection 1</vt:lpstr>
      <vt:lpstr>Sociocybernetic Model</vt:lpstr>
      <vt:lpstr>Current Model of Education</vt:lpstr>
      <vt:lpstr>Current model of education</vt:lpstr>
      <vt:lpstr>Sociocybernetic Control Model of Education (SCME)</vt:lpstr>
      <vt:lpstr>The Point: </vt:lpstr>
      <vt:lpstr>Question 2</vt:lpstr>
      <vt:lpstr>Reflection 2</vt:lpstr>
      <vt:lpstr>The Framework IS SOCIAL</vt:lpstr>
      <vt:lpstr>Moving from Education to Choice</vt:lpstr>
      <vt:lpstr>Barriers</vt:lpstr>
      <vt:lpstr>Trauma &amp; Experience</vt:lpstr>
      <vt:lpstr>Expectation &amp; Attribution</vt:lpstr>
      <vt:lpstr>Risk &amp; Resilience</vt:lpstr>
      <vt:lpstr>Question 3</vt:lpstr>
      <vt:lpstr>Reflection 3</vt:lpstr>
      <vt:lpstr>Moving from Person to Perception</vt:lpstr>
      <vt:lpstr>Moving from Educational to Ecological</vt:lpstr>
      <vt:lpstr>Sociocybernetic Control Model of Education (SCME)</vt:lpstr>
      <vt:lpstr>Recap</vt:lpstr>
      <vt:lpstr>Sustainability Perspective: </vt:lpstr>
      <vt:lpstr>Operational Awareness: </vt:lpstr>
      <vt:lpstr>Ecological Practice: </vt:lpstr>
      <vt:lpstr>Final question</vt:lpstr>
      <vt:lpstr>Reflection 2</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Who’s Present (5min)</dc:title>
  <dc:creator>Eduanimator</dc:creator>
  <cp:lastModifiedBy>Eduanimator</cp:lastModifiedBy>
  <cp:revision>17</cp:revision>
  <dcterms:created xsi:type="dcterms:W3CDTF">2013-07-11T12:32:07Z</dcterms:created>
  <dcterms:modified xsi:type="dcterms:W3CDTF">2013-07-11T16:30:02Z</dcterms:modified>
</cp:coreProperties>
</file>