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75" r:id="rId4"/>
    <p:sldId id="277" r:id="rId5"/>
    <p:sldId id="269" r:id="rId6"/>
    <p:sldId id="257" r:id="rId7"/>
    <p:sldId id="261" r:id="rId8"/>
    <p:sldId id="262" r:id="rId9"/>
    <p:sldId id="263" r:id="rId10"/>
    <p:sldId id="270" r:id="rId11"/>
    <p:sldId id="264" r:id="rId12"/>
    <p:sldId id="265" r:id="rId13"/>
    <p:sldId id="266" r:id="rId14"/>
    <p:sldId id="267" r:id="rId15"/>
    <p:sldId id="272" r:id="rId16"/>
    <p:sldId id="273" r:id="rId17"/>
    <p:sldId id="274" r:id="rId18"/>
    <p:sldId id="259" r:id="rId19"/>
    <p:sldId id="276" r:id="rId20"/>
    <p:sldId id="260" r:id="rId21"/>
    <p:sldId id="278" r:id="rId22"/>
    <p:sldId id="268" r:id="rId23"/>
    <p:sldId id="271"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51361F-7280-453F-ABD7-247121833BDC}" type="doc">
      <dgm:prSet loTypeId="urn:microsoft.com/office/officeart/2005/8/layout/radial6" loCatId="cycle" qsTypeId="urn:microsoft.com/office/officeart/2005/8/quickstyle/simple1" qsCatId="simple" csTypeId="urn:microsoft.com/office/officeart/2005/8/colors/colorful1" csCatId="colorful" phldr="1"/>
      <dgm:spPr/>
      <dgm:t>
        <a:bodyPr/>
        <a:lstStyle/>
        <a:p>
          <a:endParaRPr lang="en-US"/>
        </a:p>
      </dgm:t>
    </dgm:pt>
    <dgm:pt modelId="{1504B688-BF06-42DF-8424-6AA4523196BF}">
      <dgm:prSet phldrT="[Text]"/>
      <dgm:spPr/>
      <dgm:t>
        <a:bodyPr/>
        <a:lstStyle/>
        <a:p>
          <a:r>
            <a:rPr lang="en-US" dirty="0" smtClean="0"/>
            <a:t>Effective Parenting</a:t>
          </a:r>
          <a:endParaRPr lang="en-US" dirty="0"/>
        </a:p>
      </dgm:t>
    </dgm:pt>
    <dgm:pt modelId="{E425520E-7764-401D-B92E-6204FC10B6E4}" type="parTrans" cxnId="{93270B1E-A97E-470C-A853-353AD7E8FFAF}">
      <dgm:prSet/>
      <dgm:spPr/>
      <dgm:t>
        <a:bodyPr/>
        <a:lstStyle/>
        <a:p>
          <a:endParaRPr lang="en-US"/>
        </a:p>
      </dgm:t>
    </dgm:pt>
    <dgm:pt modelId="{81E5089E-BC2E-472B-9B60-04F7954B001B}" type="sibTrans" cxnId="{93270B1E-A97E-470C-A853-353AD7E8FFAF}">
      <dgm:prSet/>
      <dgm:spPr/>
      <dgm:t>
        <a:bodyPr/>
        <a:lstStyle/>
        <a:p>
          <a:endParaRPr lang="en-US"/>
        </a:p>
      </dgm:t>
    </dgm:pt>
    <dgm:pt modelId="{60E3A34E-BDF0-4E87-9178-ED9958FEFE38}">
      <dgm:prSet phldrT="[Text]"/>
      <dgm:spPr/>
      <dgm:t>
        <a:bodyPr/>
        <a:lstStyle/>
        <a:p>
          <a:r>
            <a:rPr lang="en-US" dirty="0" smtClean="0"/>
            <a:t>Stronger Families</a:t>
          </a:r>
          <a:endParaRPr lang="en-US" dirty="0"/>
        </a:p>
      </dgm:t>
    </dgm:pt>
    <dgm:pt modelId="{2DEEFC34-5500-4377-8224-9C0998BCDE33}" type="parTrans" cxnId="{E929E428-E208-4770-BFBB-59851E10491F}">
      <dgm:prSet/>
      <dgm:spPr/>
      <dgm:t>
        <a:bodyPr/>
        <a:lstStyle/>
        <a:p>
          <a:endParaRPr lang="en-US"/>
        </a:p>
      </dgm:t>
    </dgm:pt>
    <dgm:pt modelId="{14EECD47-2783-4708-B855-E11F0C6BE7AF}" type="sibTrans" cxnId="{E929E428-E208-4770-BFBB-59851E10491F}">
      <dgm:prSet/>
      <dgm:spPr/>
      <dgm:t>
        <a:bodyPr/>
        <a:lstStyle/>
        <a:p>
          <a:endParaRPr lang="en-US"/>
        </a:p>
      </dgm:t>
    </dgm:pt>
    <dgm:pt modelId="{39808C1F-7BFC-48B6-A04D-0270201F38FB}">
      <dgm:prSet phldrT="[Text]"/>
      <dgm:spPr/>
      <dgm:t>
        <a:bodyPr/>
        <a:lstStyle/>
        <a:p>
          <a:r>
            <a:rPr lang="en-US" dirty="0" smtClean="0"/>
            <a:t>Better Schools</a:t>
          </a:r>
          <a:endParaRPr lang="en-US" dirty="0"/>
        </a:p>
      </dgm:t>
    </dgm:pt>
    <dgm:pt modelId="{CD0FA6F6-8224-4316-814C-588E735E3A1A}" type="parTrans" cxnId="{CB8D3267-348A-4C90-9303-259840C70651}">
      <dgm:prSet/>
      <dgm:spPr/>
      <dgm:t>
        <a:bodyPr/>
        <a:lstStyle/>
        <a:p>
          <a:endParaRPr lang="en-US"/>
        </a:p>
      </dgm:t>
    </dgm:pt>
    <dgm:pt modelId="{FC88BB49-325E-4739-A2B9-0BE904815A34}" type="sibTrans" cxnId="{CB8D3267-348A-4C90-9303-259840C70651}">
      <dgm:prSet/>
      <dgm:spPr/>
      <dgm:t>
        <a:bodyPr/>
        <a:lstStyle/>
        <a:p>
          <a:endParaRPr lang="en-US"/>
        </a:p>
      </dgm:t>
    </dgm:pt>
    <dgm:pt modelId="{9ECA47A0-7D53-4526-BFFC-E43E67CF71A7}">
      <dgm:prSet phldrT="[Text]"/>
      <dgm:spPr/>
      <dgm:t>
        <a:bodyPr/>
        <a:lstStyle/>
        <a:p>
          <a:r>
            <a:rPr lang="en-US" dirty="0" smtClean="0"/>
            <a:t>Less Delinquency</a:t>
          </a:r>
          <a:endParaRPr lang="en-US" dirty="0"/>
        </a:p>
      </dgm:t>
    </dgm:pt>
    <dgm:pt modelId="{560E77F0-2B36-4726-B179-D9AE58B6DEC0}" type="parTrans" cxnId="{076CB001-AE4D-415A-BF44-AF32FC672719}">
      <dgm:prSet/>
      <dgm:spPr/>
      <dgm:t>
        <a:bodyPr/>
        <a:lstStyle/>
        <a:p>
          <a:endParaRPr lang="en-US"/>
        </a:p>
      </dgm:t>
    </dgm:pt>
    <dgm:pt modelId="{533C5FBA-128A-4863-AB2B-43FB5B186D97}" type="sibTrans" cxnId="{076CB001-AE4D-415A-BF44-AF32FC672719}">
      <dgm:prSet/>
      <dgm:spPr/>
      <dgm:t>
        <a:bodyPr/>
        <a:lstStyle/>
        <a:p>
          <a:endParaRPr lang="en-US"/>
        </a:p>
      </dgm:t>
    </dgm:pt>
    <dgm:pt modelId="{2CF7F5E8-5808-43B1-BBE5-2FBC30F5A385}">
      <dgm:prSet phldrT="[Text]"/>
      <dgm:spPr/>
      <dgm:t>
        <a:bodyPr/>
        <a:lstStyle/>
        <a:p>
          <a:r>
            <a:rPr lang="en-US" dirty="0" smtClean="0"/>
            <a:t>Fewer Learning Problems</a:t>
          </a:r>
          <a:endParaRPr lang="en-US" dirty="0"/>
        </a:p>
      </dgm:t>
    </dgm:pt>
    <dgm:pt modelId="{3223EB24-7C9C-40CF-B291-24C8E4B8A9FF}" type="parTrans" cxnId="{340D6044-C099-4364-96CC-74AC1313521B}">
      <dgm:prSet/>
      <dgm:spPr/>
      <dgm:t>
        <a:bodyPr/>
        <a:lstStyle/>
        <a:p>
          <a:endParaRPr lang="en-US"/>
        </a:p>
      </dgm:t>
    </dgm:pt>
    <dgm:pt modelId="{FC6AF42C-5233-4ACE-9BB1-17E9FCDD4911}" type="sibTrans" cxnId="{340D6044-C099-4364-96CC-74AC1313521B}">
      <dgm:prSet/>
      <dgm:spPr/>
      <dgm:t>
        <a:bodyPr/>
        <a:lstStyle/>
        <a:p>
          <a:endParaRPr lang="en-US"/>
        </a:p>
      </dgm:t>
    </dgm:pt>
    <dgm:pt modelId="{DACBEAA5-46BC-4CDB-A5E4-BECA39E665AC}">
      <dgm:prSet phldrT="[Text]"/>
      <dgm:spPr/>
      <dgm:t>
        <a:bodyPr/>
        <a:lstStyle/>
        <a:p>
          <a:r>
            <a:rPr lang="en-US" dirty="0" smtClean="0"/>
            <a:t>Less Youth Substance Abuse</a:t>
          </a:r>
          <a:endParaRPr lang="en-US" dirty="0"/>
        </a:p>
      </dgm:t>
    </dgm:pt>
    <dgm:pt modelId="{D15BB9B4-E080-4128-B6E9-0F59548D146B}" type="parTrans" cxnId="{EE5A3220-7624-4EF3-B937-312A044A77C4}">
      <dgm:prSet/>
      <dgm:spPr/>
      <dgm:t>
        <a:bodyPr/>
        <a:lstStyle/>
        <a:p>
          <a:endParaRPr lang="en-US"/>
        </a:p>
      </dgm:t>
    </dgm:pt>
    <dgm:pt modelId="{3C6C5760-DD2B-4BA5-94B7-E5BF16C618D3}" type="sibTrans" cxnId="{EE5A3220-7624-4EF3-B937-312A044A77C4}">
      <dgm:prSet/>
      <dgm:spPr/>
      <dgm:t>
        <a:bodyPr/>
        <a:lstStyle/>
        <a:p>
          <a:endParaRPr lang="en-US"/>
        </a:p>
      </dgm:t>
    </dgm:pt>
    <dgm:pt modelId="{35BB76EA-29AD-444F-A9E9-64A4EF67FD28}">
      <dgm:prSet phldrT="[Text]"/>
      <dgm:spPr/>
      <dgm:t>
        <a:bodyPr/>
        <a:lstStyle/>
        <a:p>
          <a:r>
            <a:rPr lang="en-US" dirty="0" smtClean="0"/>
            <a:t>Healthier Confident Children</a:t>
          </a:r>
          <a:endParaRPr lang="en-US" dirty="0"/>
        </a:p>
      </dgm:t>
    </dgm:pt>
    <dgm:pt modelId="{DA8296D8-4C4E-4FD5-B777-B2BE7D378D44}" type="parTrans" cxnId="{A827DF6A-B14B-4D2F-927E-CF27475FAE5A}">
      <dgm:prSet/>
      <dgm:spPr/>
      <dgm:t>
        <a:bodyPr/>
        <a:lstStyle/>
        <a:p>
          <a:endParaRPr lang="en-US"/>
        </a:p>
      </dgm:t>
    </dgm:pt>
    <dgm:pt modelId="{B07DB9B9-D8F7-4D9B-8195-A2AD405BE8AB}" type="sibTrans" cxnId="{A827DF6A-B14B-4D2F-927E-CF27475FAE5A}">
      <dgm:prSet/>
      <dgm:spPr/>
      <dgm:t>
        <a:bodyPr/>
        <a:lstStyle/>
        <a:p>
          <a:endParaRPr lang="en-US"/>
        </a:p>
      </dgm:t>
    </dgm:pt>
    <dgm:pt modelId="{1A512A28-8100-4BF8-B20F-DF3486456E40}">
      <dgm:prSet phldrT="[Text]"/>
      <dgm:spPr/>
      <dgm:t>
        <a:bodyPr/>
        <a:lstStyle/>
        <a:p>
          <a:r>
            <a:rPr lang="en-US" dirty="0" smtClean="0"/>
            <a:t>Safer Neighborhoods</a:t>
          </a:r>
          <a:endParaRPr lang="en-US" dirty="0"/>
        </a:p>
      </dgm:t>
    </dgm:pt>
    <dgm:pt modelId="{F9CAC7FE-D745-4277-902E-5A98B6221836}" type="parTrans" cxnId="{B1A931C8-201B-46F6-94E0-64A346897270}">
      <dgm:prSet/>
      <dgm:spPr/>
      <dgm:t>
        <a:bodyPr/>
        <a:lstStyle/>
        <a:p>
          <a:endParaRPr lang="en-US"/>
        </a:p>
      </dgm:t>
    </dgm:pt>
    <dgm:pt modelId="{59940A5B-680B-4378-8D64-039AB977F7A1}" type="sibTrans" cxnId="{B1A931C8-201B-46F6-94E0-64A346897270}">
      <dgm:prSet/>
      <dgm:spPr/>
      <dgm:t>
        <a:bodyPr/>
        <a:lstStyle/>
        <a:p>
          <a:endParaRPr lang="en-US"/>
        </a:p>
      </dgm:t>
    </dgm:pt>
    <dgm:pt modelId="{4D10025E-36C1-402D-A23B-378A443B79F5}" type="pres">
      <dgm:prSet presAssocID="{8351361F-7280-453F-ABD7-247121833BDC}" presName="Name0" presStyleCnt="0">
        <dgm:presLayoutVars>
          <dgm:chMax val="1"/>
          <dgm:dir/>
          <dgm:animLvl val="ctr"/>
          <dgm:resizeHandles val="exact"/>
        </dgm:presLayoutVars>
      </dgm:prSet>
      <dgm:spPr/>
      <dgm:t>
        <a:bodyPr/>
        <a:lstStyle/>
        <a:p>
          <a:endParaRPr lang="en-US"/>
        </a:p>
      </dgm:t>
    </dgm:pt>
    <dgm:pt modelId="{EBE8FA1B-4A08-41B0-BD2D-C0C3B884F0AE}" type="pres">
      <dgm:prSet presAssocID="{1504B688-BF06-42DF-8424-6AA4523196BF}" presName="centerShape" presStyleLbl="node0" presStyleIdx="0" presStyleCnt="1"/>
      <dgm:spPr/>
      <dgm:t>
        <a:bodyPr/>
        <a:lstStyle/>
        <a:p>
          <a:endParaRPr lang="en-US"/>
        </a:p>
      </dgm:t>
    </dgm:pt>
    <dgm:pt modelId="{E07F934A-F351-453D-8298-EB32DE5FE842}" type="pres">
      <dgm:prSet presAssocID="{60E3A34E-BDF0-4E87-9178-ED9958FEFE38}" presName="node" presStyleLbl="node1" presStyleIdx="0" presStyleCnt="7">
        <dgm:presLayoutVars>
          <dgm:bulletEnabled val="1"/>
        </dgm:presLayoutVars>
      </dgm:prSet>
      <dgm:spPr/>
      <dgm:t>
        <a:bodyPr/>
        <a:lstStyle/>
        <a:p>
          <a:endParaRPr lang="en-US"/>
        </a:p>
      </dgm:t>
    </dgm:pt>
    <dgm:pt modelId="{83239CAC-2956-4375-89D4-9CC296A471DC}" type="pres">
      <dgm:prSet presAssocID="{60E3A34E-BDF0-4E87-9178-ED9958FEFE38}" presName="dummy" presStyleCnt="0"/>
      <dgm:spPr/>
    </dgm:pt>
    <dgm:pt modelId="{205F0C50-8306-4077-9635-1E12CCD109BA}" type="pres">
      <dgm:prSet presAssocID="{14EECD47-2783-4708-B855-E11F0C6BE7AF}" presName="sibTrans" presStyleLbl="sibTrans2D1" presStyleIdx="0" presStyleCnt="7"/>
      <dgm:spPr/>
      <dgm:t>
        <a:bodyPr/>
        <a:lstStyle/>
        <a:p>
          <a:endParaRPr lang="en-US"/>
        </a:p>
      </dgm:t>
    </dgm:pt>
    <dgm:pt modelId="{6DF03CE8-A791-44F6-8E53-2CF14D9E1EAC}" type="pres">
      <dgm:prSet presAssocID="{39808C1F-7BFC-48B6-A04D-0270201F38FB}" presName="node" presStyleLbl="node1" presStyleIdx="1" presStyleCnt="7">
        <dgm:presLayoutVars>
          <dgm:bulletEnabled val="1"/>
        </dgm:presLayoutVars>
      </dgm:prSet>
      <dgm:spPr/>
      <dgm:t>
        <a:bodyPr/>
        <a:lstStyle/>
        <a:p>
          <a:endParaRPr lang="en-US"/>
        </a:p>
      </dgm:t>
    </dgm:pt>
    <dgm:pt modelId="{1E82CF0A-6D61-4AD1-82E7-72EB2BF95175}" type="pres">
      <dgm:prSet presAssocID="{39808C1F-7BFC-48B6-A04D-0270201F38FB}" presName="dummy" presStyleCnt="0"/>
      <dgm:spPr/>
    </dgm:pt>
    <dgm:pt modelId="{1DCDEAD3-5791-4877-815E-34AC9C5EDBF3}" type="pres">
      <dgm:prSet presAssocID="{FC88BB49-325E-4739-A2B9-0BE904815A34}" presName="sibTrans" presStyleLbl="sibTrans2D1" presStyleIdx="1" presStyleCnt="7"/>
      <dgm:spPr/>
      <dgm:t>
        <a:bodyPr/>
        <a:lstStyle/>
        <a:p>
          <a:endParaRPr lang="en-US"/>
        </a:p>
      </dgm:t>
    </dgm:pt>
    <dgm:pt modelId="{7E5ABFD6-1F7A-4D11-B2BA-1A7E2A76F487}" type="pres">
      <dgm:prSet presAssocID="{9ECA47A0-7D53-4526-BFFC-E43E67CF71A7}" presName="node" presStyleLbl="node1" presStyleIdx="2" presStyleCnt="7">
        <dgm:presLayoutVars>
          <dgm:bulletEnabled val="1"/>
        </dgm:presLayoutVars>
      </dgm:prSet>
      <dgm:spPr/>
      <dgm:t>
        <a:bodyPr/>
        <a:lstStyle/>
        <a:p>
          <a:endParaRPr lang="en-US"/>
        </a:p>
      </dgm:t>
    </dgm:pt>
    <dgm:pt modelId="{7FA2EE61-788E-46C0-A78A-AF28C8150820}" type="pres">
      <dgm:prSet presAssocID="{9ECA47A0-7D53-4526-BFFC-E43E67CF71A7}" presName="dummy" presStyleCnt="0"/>
      <dgm:spPr/>
    </dgm:pt>
    <dgm:pt modelId="{64644F45-06FB-4CD1-A745-4FEB6C907092}" type="pres">
      <dgm:prSet presAssocID="{533C5FBA-128A-4863-AB2B-43FB5B186D97}" presName="sibTrans" presStyleLbl="sibTrans2D1" presStyleIdx="2" presStyleCnt="7"/>
      <dgm:spPr/>
      <dgm:t>
        <a:bodyPr/>
        <a:lstStyle/>
        <a:p>
          <a:endParaRPr lang="en-US"/>
        </a:p>
      </dgm:t>
    </dgm:pt>
    <dgm:pt modelId="{6187AA56-6A77-4A52-B27E-075944AACA2F}" type="pres">
      <dgm:prSet presAssocID="{2CF7F5E8-5808-43B1-BBE5-2FBC30F5A385}" presName="node" presStyleLbl="node1" presStyleIdx="3" presStyleCnt="7">
        <dgm:presLayoutVars>
          <dgm:bulletEnabled val="1"/>
        </dgm:presLayoutVars>
      </dgm:prSet>
      <dgm:spPr/>
      <dgm:t>
        <a:bodyPr/>
        <a:lstStyle/>
        <a:p>
          <a:endParaRPr lang="en-US"/>
        </a:p>
      </dgm:t>
    </dgm:pt>
    <dgm:pt modelId="{5C6CBEE2-7991-4D30-B281-1BEF1D81BF3B}" type="pres">
      <dgm:prSet presAssocID="{2CF7F5E8-5808-43B1-BBE5-2FBC30F5A385}" presName="dummy" presStyleCnt="0"/>
      <dgm:spPr/>
    </dgm:pt>
    <dgm:pt modelId="{5A843427-2D2E-4DD6-8E4C-756D33E65662}" type="pres">
      <dgm:prSet presAssocID="{FC6AF42C-5233-4ACE-9BB1-17E9FCDD4911}" presName="sibTrans" presStyleLbl="sibTrans2D1" presStyleIdx="3" presStyleCnt="7"/>
      <dgm:spPr/>
      <dgm:t>
        <a:bodyPr/>
        <a:lstStyle/>
        <a:p>
          <a:endParaRPr lang="en-US"/>
        </a:p>
      </dgm:t>
    </dgm:pt>
    <dgm:pt modelId="{D5A8E63A-D6E2-463C-A630-E0CC9E590DE0}" type="pres">
      <dgm:prSet presAssocID="{DACBEAA5-46BC-4CDB-A5E4-BECA39E665AC}" presName="node" presStyleLbl="node1" presStyleIdx="4" presStyleCnt="7">
        <dgm:presLayoutVars>
          <dgm:bulletEnabled val="1"/>
        </dgm:presLayoutVars>
      </dgm:prSet>
      <dgm:spPr/>
      <dgm:t>
        <a:bodyPr/>
        <a:lstStyle/>
        <a:p>
          <a:endParaRPr lang="en-US"/>
        </a:p>
      </dgm:t>
    </dgm:pt>
    <dgm:pt modelId="{9CA32011-D831-4548-946D-123F0E153350}" type="pres">
      <dgm:prSet presAssocID="{DACBEAA5-46BC-4CDB-A5E4-BECA39E665AC}" presName="dummy" presStyleCnt="0"/>
      <dgm:spPr/>
    </dgm:pt>
    <dgm:pt modelId="{3D2E21C8-D08F-42F7-BFC3-4A78F861DE34}" type="pres">
      <dgm:prSet presAssocID="{3C6C5760-DD2B-4BA5-94B7-E5BF16C618D3}" presName="sibTrans" presStyleLbl="sibTrans2D1" presStyleIdx="4" presStyleCnt="7"/>
      <dgm:spPr/>
      <dgm:t>
        <a:bodyPr/>
        <a:lstStyle/>
        <a:p>
          <a:endParaRPr lang="en-US"/>
        </a:p>
      </dgm:t>
    </dgm:pt>
    <dgm:pt modelId="{E8F1D9D6-AE06-411B-9FF3-0BD13F63D6DC}" type="pres">
      <dgm:prSet presAssocID="{35BB76EA-29AD-444F-A9E9-64A4EF67FD28}" presName="node" presStyleLbl="node1" presStyleIdx="5" presStyleCnt="7">
        <dgm:presLayoutVars>
          <dgm:bulletEnabled val="1"/>
        </dgm:presLayoutVars>
      </dgm:prSet>
      <dgm:spPr/>
      <dgm:t>
        <a:bodyPr/>
        <a:lstStyle/>
        <a:p>
          <a:endParaRPr lang="en-US"/>
        </a:p>
      </dgm:t>
    </dgm:pt>
    <dgm:pt modelId="{C617A158-DD7F-4F7F-A674-E849514B4743}" type="pres">
      <dgm:prSet presAssocID="{35BB76EA-29AD-444F-A9E9-64A4EF67FD28}" presName="dummy" presStyleCnt="0"/>
      <dgm:spPr/>
    </dgm:pt>
    <dgm:pt modelId="{1A0F9315-C168-44DA-948A-830950FBCD20}" type="pres">
      <dgm:prSet presAssocID="{B07DB9B9-D8F7-4D9B-8195-A2AD405BE8AB}" presName="sibTrans" presStyleLbl="sibTrans2D1" presStyleIdx="5" presStyleCnt="7"/>
      <dgm:spPr/>
      <dgm:t>
        <a:bodyPr/>
        <a:lstStyle/>
        <a:p>
          <a:endParaRPr lang="en-US"/>
        </a:p>
      </dgm:t>
    </dgm:pt>
    <dgm:pt modelId="{48D310F0-234E-47C6-9F84-B9064591954A}" type="pres">
      <dgm:prSet presAssocID="{1A512A28-8100-4BF8-B20F-DF3486456E40}" presName="node" presStyleLbl="node1" presStyleIdx="6" presStyleCnt="7">
        <dgm:presLayoutVars>
          <dgm:bulletEnabled val="1"/>
        </dgm:presLayoutVars>
      </dgm:prSet>
      <dgm:spPr/>
      <dgm:t>
        <a:bodyPr/>
        <a:lstStyle/>
        <a:p>
          <a:endParaRPr lang="en-US"/>
        </a:p>
      </dgm:t>
    </dgm:pt>
    <dgm:pt modelId="{87E54FC0-7AFD-421F-9C2F-8D960102DB69}" type="pres">
      <dgm:prSet presAssocID="{1A512A28-8100-4BF8-B20F-DF3486456E40}" presName="dummy" presStyleCnt="0"/>
      <dgm:spPr/>
    </dgm:pt>
    <dgm:pt modelId="{7FDF9BF8-D796-415E-9743-3A1F69571C8F}" type="pres">
      <dgm:prSet presAssocID="{59940A5B-680B-4378-8D64-039AB977F7A1}" presName="sibTrans" presStyleLbl="sibTrans2D1" presStyleIdx="6" presStyleCnt="7"/>
      <dgm:spPr/>
      <dgm:t>
        <a:bodyPr/>
        <a:lstStyle/>
        <a:p>
          <a:endParaRPr lang="en-US"/>
        </a:p>
      </dgm:t>
    </dgm:pt>
  </dgm:ptLst>
  <dgm:cxnLst>
    <dgm:cxn modelId="{33195EAD-F005-44BD-A155-6D18A0D7AF58}" type="presOf" srcId="{60E3A34E-BDF0-4E87-9178-ED9958FEFE38}" destId="{E07F934A-F351-453D-8298-EB32DE5FE842}" srcOrd="0" destOrd="0" presId="urn:microsoft.com/office/officeart/2005/8/layout/radial6"/>
    <dgm:cxn modelId="{41994E17-BCC7-4152-8C71-8F55321E9776}" type="presOf" srcId="{3C6C5760-DD2B-4BA5-94B7-E5BF16C618D3}" destId="{3D2E21C8-D08F-42F7-BFC3-4A78F861DE34}" srcOrd="0" destOrd="0" presId="urn:microsoft.com/office/officeart/2005/8/layout/radial6"/>
    <dgm:cxn modelId="{340D6044-C099-4364-96CC-74AC1313521B}" srcId="{1504B688-BF06-42DF-8424-6AA4523196BF}" destId="{2CF7F5E8-5808-43B1-BBE5-2FBC30F5A385}" srcOrd="3" destOrd="0" parTransId="{3223EB24-7C9C-40CF-B291-24C8E4B8A9FF}" sibTransId="{FC6AF42C-5233-4ACE-9BB1-17E9FCDD4911}"/>
    <dgm:cxn modelId="{90D6E582-536C-4539-B512-40E0B136674F}" type="presOf" srcId="{14EECD47-2783-4708-B855-E11F0C6BE7AF}" destId="{205F0C50-8306-4077-9635-1E12CCD109BA}" srcOrd="0" destOrd="0" presId="urn:microsoft.com/office/officeart/2005/8/layout/radial6"/>
    <dgm:cxn modelId="{4357AC2D-D9F9-4E46-B8CF-D16614E8D43D}" type="presOf" srcId="{B07DB9B9-D8F7-4D9B-8195-A2AD405BE8AB}" destId="{1A0F9315-C168-44DA-948A-830950FBCD20}" srcOrd="0" destOrd="0" presId="urn:microsoft.com/office/officeart/2005/8/layout/radial6"/>
    <dgm:cxn modelId="{B1A931C8-201B-46F6-94E0-64A346897270}" srcId="{1504B688-BF06-42DF-8424-6AA4523196BF}" destId="{1A512A28-8100-4BF8-B20F-DF3486456E40}" srcOrd="6" destOrd="0" parTransId="{F9CAC7FE-D745-4277-902E-5A98B6221836}" sibTransId="{59940A5B-680B-4378-8D64-039AB977F7A1}"/>
    <dgm:cxn modelId="{D828A09C-7F04-4AD0-B46D-E3F03E3065D0}" type="presOf" srcId="{1A512A28-8100-4BF8-B20F-DF3486456E40}" destId="{48D310F0-234E-47C6-9F84-B9064591954A}" srcOrd="0" destOrd="0" presId="urn:microsoft.com/office/officeart/2005/8/layout/radial6"/>
    <dgm:cxn modelId="{97E749D7-3D80-43C3-9F2C-5BD3671FA98C}" type="presOf" srcId="{DACBEAA5-46BC-4CDB-A5E4-BECA39E665AC}" destId="{D5A8E63A-D6E2-463C-A630-E0CC9E590DE0}" srcOrd="0" destOrd="0" presId="urn:microsoft.com/office/officeart/2005/8/layout/radial6"/>
    <dgm:cxn modelId="{34E4B604-B6C0-4493-A964-E176CC0417E6}" type="presOf" srcId="{59940A5B-680B-4378-8D64-039AB977F7A1}" destId="{7FDF9BF8-D796-415E-9743-3A1F69571C8F}" srcOrd="0" destOrd="0" presId="urn:microsoft.com/office/officeart/2005/8/layout/radial6"/>
    <dgm:cxn modelId="{A827DF6A-B14B-4D2F-927E-CF27475FAE5A}" srcId="{1504B688-BF06-42DF-8424-6AA4523196BF}" destId="{35BB76EA-29AD-444F-A9E9-64A4EF67FD28}" srcOrd="5" destOrd="0" parTransId="{DA8296D8-4C4E-4FD5-B777-B2BE7D378D44}" sibTransId="{B07DB9B9-D8F7-4D9B-8195-A2AD405BE8AB}"/>
    <dgm:cxn modelId="{CB8D3267-348A-4C90-9303-259840C70651}" srcId="{1504B688-BF06-42DF-8424-6AA4523196BF}" destId="{39808C1F-7BFC-48B6-A04D-0270201F38FB}" srcOrd="1" destOrd="0" parTransId="{CD0FA6F6-8224-4316-814C-588E735E3A1A}" sibTransId="{FC88BB49-325E-4739-A2B9-0BE904815A34}"/>
    <dgm:cxn modelId="{BEC64F9A-82A0-4348-BC94-BEB475CDCDEF}" type="presOf" srcId="{9ECA47A0-7D53-4526-BFFC-E43E67CF71A7}" destId="{7E5ABFD6-1F7A-4D11-B2BA-1A7E2A76F487}" srcOrd="0" destOrd="0" presId="urn:microsoft.com/office/officeart/2005/8/layout/radial6"/>
    <dgm:cxn modelId="{6809CE71-F475-4CDE-97D4-8B8A98F86962}" type="presOf" srcId="{533C5FBA-128A-4863-AB2B-43FB5B186D97}" destId="{64644F45-06FB-4CD1-A745-4FEB6C907092}" srcOrd="0" destOrd="0" presId="urn:microsoft.com/office/officeart/2005/8/layout/radial6"/>
    <dgm:cxn modelId="{E929E428-E208-4770-BFBB-59851E10491F}" srcId="{1504B688-BF06-42DF-8424-6AA4523196BF}" destId="{60E3A34E-BDF0-4E87-9178-ED9958FEFE38}" srcOrd="0" destOrd="0" parTransId="{2DEEFC34-5500-4377-8224-9C0998BCDE33}" sibTransId="{14EECD47-2783-4708-B855-E11F0C6BE7AF}"/>
    <dgm:cxn modelId="{26D86184-0D0F-41A6-91FF-9EF530AE839B}" type="presOf" srcId="{FC88BB49-325E-4739-A2B9-0BE904815A34}" destId="{1DCDEAD3-5791-4877-815E-34AC9C5EDBF3}" srcOrd="0" destOrd="0" presId="urn:microsoft.com/office/officeart/2005/8/layout/radial6"/>
    <dgm:cxn modelId="{053F5F6A-D955-403D-AC6A-94ACBC3D9EE0}" type="presOf" srcId="{39808C1F-7BFC-48B6-A04D-0270201F38FB}" destId="{6DF03CE8-A791-44F6-8E53-2CF14D9E1EAC}" srcOrd="0" destOrd="0" presId="urn:microsoft.com/office/officeart/2005/8/layout/radial6"/>
    <dgm:cxn modelId="{93270B1E-A97E-470C-A853-353AD7E8FFAF}" srcId="{8351361F-7280-453F-ABD7-247121833BDC}" destId="{1504B688-BF06-42DF-8424-6AA4523196BF}" srcOrd="0" destOrd="0" parTransId="{E425520E-7764-401D-B92E-6204FC10B6E4}" sibTransId="{81E5089E-BC2E-472B-9B60-04F7954B001B}"/>
    <dgm:cxn modelId="{B6AF84C7-53FE-4E3E-81D9-584871B3D8B6}" type="presOf" srcId="{8351361F-7280-453F-ABD7-247121833BDC}" destId="{4D10025E-36C1-402D-A23B-378A443B79F5}" srcOrd="0" destOrd="0" presId="urn:microsoft.com/office/officeart/2005/8/layout/radial6"/>
    <dgm:cxn modelId="{4769E035-92C3-4E3C-817F-6FF7FD9C42A1}" type="presOf" srcId="{35BB76EA-29AD-444F-A9E9-64A4EF67FD28}" destId="{E8F1D9D6-AE06-411B-9FF3-0BD13F63D6DC}" srcOrd="0" destOrd="0" presId="urn:microsoft.com/office/officeart/2005/8/layout/radial6"/>
    <dgm:cxn modelId="{D8ECA0FB-E7BD-4CC2-8C77-7D64EDF5E7A3}" type="presOf" srcId="{1504B688-BF06-42DF-8424-6AA4523196BF}" destId="{EBE8FA1B-4A08-41B0-BD2D-C0C3B884F0AE}" srcOrd="0" destOrd="0" presId="urn:microsoft.com/office/officeart/2005/8/layout/radial6"/>
    <dgm:cxn modelId="{D75BBC6D-3818-415E-8D0F-FDACED0AD622}" type="presOf" srcId="{FC6AF42C-5233-4ACE-9BB1-17E9FCDD4911}" destId="{5A843427-2D2E-4DD6-8E4C-756D33E65662}" srcOrd="0" destOrd="0" presId="urn:microsoft.com/office/officeart/2005/8/layout/radial6"/>
    <dgm:cxn modelId="{8A147711-3635-4F8D-9B43-7D4E292C4C29}" type="presOf" srcId="{2CF7F5E8-5808-43B1-BBE5-2FBC30F5A385}" destId="{6187AA56-6A77-4A52-B27E-075944AACA2F}" srcOrd="0" destOrd="0" presId="urn:microsoft.com/office/officeart/2005/8/layout/radial6"/>
    <dgm:cxn modelId="{076CB001-AE4D-415A-BF44-AF32FC672719}" srcId="{1504B688-BF06-42DF-8424-6AA4523196BF}" destId="{9ECA47A0-7D53-4526-BFFC-E43E67CF71A7}" srcOrd="2" destOrd="0" parTransId="{560E77F0-2B36-4726-B179-D9AE58B6DEC0}" sibTransId="{533C5FBA-128A-4863-AB2B-43FB5B186D97}"/>
    <dgm:cxn modelId="{EE5A3220-7624-4EF3-B937-312A044A77C4}" srcId="{1504B688-BF06-42DF-8424-6AA4523196BF}" destId="{DACBEAA5-46BC-4CDB-A5E4-BECA39E665AC}" srcOrd="4" destOrd="0" parTransId="{D15BB9B4-E080-4128-B6E9-0F59548D146B}" sibTransId="{3C6C5760-DD2B-4BA5-94B7-E5BF16C618D3}"/>
    <dgm:cxn modelId="{46AFC9CC-F3D3-43D5-9CB6-D0A76A654510}" type="presParOf" srcId="{4D10025E-36C1-402D-A23B-378A443B79F5}" destId="{EBE8FA1B-4A08-41B0-BD2D-C0C3B884F0AE}" srcOrd="0" destOrd="0" presId="urn:microsoft.com/office/officeart/2005/8/layout/radial6"/>
    <dgm:cxn modelId="{E2C7B27F-68C4-4F14-B410-E28115042C9F}" type="presParOf" srcId="{4D10025E-36C1-402D-A23B-378A443B79F5}" destId="{E07F934A-F351-453D-8298-EB32DE5FE842}" srcOrd="1" destOrd="0" presId="urn:microsoft.com/office/officeart/2005/8/layout/radial6"/>
    <dgm:cxn modelId="{D73C509B-76EF-4B1F-A9E7-67677D6D84B0}" type="presParOf" srcId="{4D10025E-36C1-402D-A23B-378A443B79F5}" destId="{83239CAC-2956-4375-89D4-9CC296A471DC}" srcOrd="2" destOrd="0" presId="urn:microsoft.com/office/officeart/2005/8/layout/radial6"/>
    <dgm:cxn modelId="{455FCE8B-A168-4619-A0AB-723DF1744DF0}" type="presParOf" srcId="{4D10025E-36C1-402D-A23B-378A443B79F5}" destId="{205F0C50-8306-4077-9635-1E12CCD109BA}" srcOrd="3" destOrd="0" presId="urn:microsoft.com/office/officeart/2005/8/layout/radial6"/>
    <dgm:cxn modelId="{81A4E72F-A8C0-4E47-A181-E1BD1D744807}" type="presParOf" srcId="{4D10025E-36C1-402D-A23B-378A443B79F5}" destId="{6DF03CE8-A791-44F6-8E53-2CF14D9E1EAC}" srcOrd="4" destOrd="0" presId="urn:microsoft.com/office/officeart/2005/8/layout/radial6"/>
    <dgm:cxn modelId="{70A0C1B5-BCD4-46B5-A034-809D953D0953}" type="presParOf" srcId="{4D10025E-36C1-402D-A23B-378A443B79F5}" destId="{1E82CF0A-6D61-4AD1-82E7-72EB2BF95175}" srcOrd="5" destOrd="0" presId="urn:microsoft.com/office/officeart/2005/8/layout/radial6"/>
    <dgm:cxn modelId="{A49F0605-4D44-4842-8556-08BFC5A20476}" type="presParOf" srcId="{4D10025E-36C1-402D-A23B-378A443B79F5}" destId="{1DCDEAD3-5791-4877-815E-34AC9C5EDBF3}" srcOrd="6" destOrd="0" presId="urn:microsoft.com/office/officeart/2005/8/layout/radial6"/>
    <dgm:cxn modelId="{10E01352-9B41-4F61-B8C0-952CB70A2810}" type="presParOf" srcId="{4D10025E-36C1-402D-A23B-378A443B79F5}" destId="{7E5ABFD6-1F7A-4D11-B2BA-1A7E2A76F487}" srcOrd="7" destOrd="0" presId="urn:microsoft.com/office/officeart/2005/8/layout/radial6"/>
    <dgm:cxn modelId="{2949D692-5D6B-4DAF-8D57-D78A7E141D60}" type="presParOf" srcId="{4D10025E-36C1-402D-A23B-378A443B79F5}" destId="{7FA2EE61-788E-46C0-A78A-AF28C8150820}" srcOrd="8" destOrd="0" presId="urn:microsoft.com/office/officeart/2005/8/layout/radial6"/>
    <dgm:cxn modelId="{23CDE896-D637-44DA-AABE-4017A5599F46}" type="presParOf" srcId="{4D10025E-36C1-402D-A23B-378A443B79F5}" destId="{64644F45-06FB-4CD1-A745-4FEB6C907092}" srcOrd="9" destOrd="0" presId="urn:microsoft.com/office/officeart/2005/8/layout/radial6"/>
    <dgm:cxn modelId="{8DB13FDE-1CD9-4699-904B-3FB4D7767E4D}" type="presParOf" srcId="{4D10025E-36C1-402D-A23B-378A443B79F5}" destId="{6187AA56-6A77-4A52-B27E-075944AACA2F}" srcOrd="10" destOrd="0" presId="urn:microsoft.com/office/officeart/2005/8/layout/radial6"/>
    <dgm:cxn modelId="{669EED8D-F4A1-4994-B114-29F1BE29CCDC}" type="presParOf" srcId="{4D10025E-36C1-402D-A23B-378A443B79F5}" destId="{5C6CBEE2-7991-4D30-B281-1BEF1D81BF3B}" srcOrd="11" destOrd="0" presId="urn:microsoft.com/office/officeart/2005/8/layout/radial6"/>
    <dgm:cxn modelId="{4AAB2287-7B94-40A9-9486-4917BF670C10}" type="presParOf" srcId="{4D10025E-36C1-402D-A23B-378A443B79F5}" destId="{5A843427-2D2E-4DD6-8E4C-756D33E65662}" srcOrd="12" destOrd="0" presId="urn:microsoft.com/office/officeart/2005/8/layout/radial6"/>
    <dgm:cxn modelId="{CAD381E9-43CA-4E48-9D18-3DD6B7F714A7}" type="presParOf" srcId="{4D10025E-36C1-402D-A23B-378A443B79F5}" destId="{D5A8E63A-D6E2-463C-A630-E0CC9E590DE0}" srcOrd="13" destOrd="0" presId="urn:microsoft.com/office/officeart/2005/8/layout/radial6"/>
    <dgm:cxn modelId="{F4E94991-3C7E-4DB8-89D5-8C57011A048F}" type="presParOf" srcId="{4D10025E-36C1-402D-A23B-378A443B79F5}" destId="{9CA32011-D831-4548-946D-123F0E153350}" srcOrd="14" destOrd="0" presId="urn:microsoft.com/office/officeart/2005/8/layout/radial6"/>
    <dgm:cxn modelId="{F7E6BF84-68BF-4B97-A601-D382123F4258}" type="presParOf" srcId="{4D10025E-36C1-402D-A23B-378A443B79F5}" destId="{3D2E21C8-D08F-42F7-BFC3-4A78F861DE34}" srcOrd="15" destOrd="0" presId="urn:microsoft.com/office/officeart/2005/8/layout/radial6"/>
    <dgm:cxn modelId="{2E942DFF-269D-4863-A93C-4B212AC0822A}" type="presParOf" srcId="{4D10025E-36C1-402D-A23B-378A443B79F5}" destId="{E8F1D9D6-AE06-411B-9FF3-0BD13F63D6DC}" srcOrd="16" destOrd="0" presId="urn:microsoft.com/office/officeart/2005/8/layout/radial6"/>
    <dgm:cxn modelId="{F7BE1F31-94A7-4185-9DA2-9C60E19D8777}" type="presParOf" srcId="{4D10025E-36C1-402D-A23B-378A443B79F5}" destId="{C617A158-DD7F-4F7F-A674-E849514B4743}" srcOrd="17" destOrd="0" presId="urn:microsoft.com/office/officeart/2005/8/layout/radial6"/>
    <dgm:cxn modelId="{B42302D9-39B9-48CF-ABA0-A15F3B042A05}" type="presParOf" srcId="{4D10025E-36C1-402D-A23B-378A443B79F5}" destId="{1A0F9315-C168-44DA-948A-830950FBCD20}" srcOrd="18" destOrd="0" presId="urn:microsoft.com/office/officeart/2005/8/layout/radial6"/>
    <dgm:cxn modelId="{2FB0A87E-1892-43AB-BD59-1A3DA2421C78}" type="presParOf" srcId="{4D10025E-36C1-402D-A23B-378A443B79F5}" destId="{48D310F0-234E-47C6-9F84-B9064591954A}" srcOrd="19" destOrd="0" presId="urn:microsoft.com/office/officeart/2005/8/layout/radial6"/>
    <dgm:cxn modelId="{5237AD91-DE62-4E1A-AAAC-D449CB6D7853}" type="presParOf" srcId="{4D10025E-36C1-402D-A23B-378A443B79F5}" destId="{87E54FC0-7AFD-421F-9C2F-8D960102DB69}" srcOrd="20" destOrd="0" presId="urn:microsoft.com/office/officeart/2005/8/layout/radial6"/>
    <dgm:cxn modelId="{028CF3D3-B9D7-46F9-B09E-2E3548E8CFD4}" type="presParOf" srcId="{4D10025E-36C1-402D-A23B-378A443B79F5}" destId="{7FDF9BF8-D796-415E-9743-3A1F69571C8F}" srcOrd="21"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DF9BF8-D796-415E-9743-3A1F69571C8F}">
      <dsp:nvSpPr>
        <dsp:cNvPr id="0" name=""/>
        <dsp:cNvSpPr/>
      </dsp:nvSpPr>
      <dsp:spPr>
        <a:xfrm>
          <a:off x="2044950" y="550786"/>
          <a:ext cx="4368299" cy="4368299"/>
        </a:xfrm>
        <a:prstGeom prst="blockArc">
          <a:avLst>
            <a:gd name="adj1" fmla="val 13114286"/>
            <a:gd name="adj2" fmla="val 16200000"/>
            <a:gd name="adj3" fmla="val 3907"/>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A0F9315-C168-44DA-948A-830950FBCD20}">
      <dsp:nvSpPr>
        <dsp:cNvPr id="0" name=""/>
        <dsp:cNvSpPr/>
      </dsp:nvSpPr>
      <dsp:spPr>
        <a:xfrm>
          <a:off x="2044950" y="550786"/>
          <a:ext cx="4368299" cy="4368299"/>
        </a:xfrm>
        <a:prstGeom prst="blockArc">
          <a:avLst>
            <a:gd name="adj1" fmla="val 10028571"/>
            <a:gd name="adj2" fmla="val 13114286"/>
            <a:gd name="adj3" fmla="val 3907"/>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D2E21C8-D08F-42F7-BFC3-4A78F861DE34}">
      <dsp:nvSpPr>
        <dsp:cNvPr id="0" name=""/>
        <dsp:cNvSpPr/>
      </dsp:nvSpPr>
      <dsp:spPr>
        <a:xfrm>
          <a:off x="2044950" y="550786"/>
          <a:ext cx="4368299" cy="4368299"/>
        </a:xfrm>
        <a:prstGeom prst="blockArc">
          <a:avLst>
            <a:gd name="adj1" fmla="val 6942857"/>
            <a:gd name="adj2" fmla="val 10028571"/>
            <a:gd name="adj3" fmla="val 3907"/>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A843427-2D2E-4DD6-8E4C-756D33E65662}">
      <dsp:nvSpPr>
        <dsp:cNvPr id="0" name=""/>
        <dsp:cNvSpPr/>
      </dsp:nvSpPr>
      <dsp:spPr>
        <a:xfrm>
          <a:off x="2044950" y="550786"/>
          <a:ext cx="4368299" cy="4368299"/>
        </a:xfrm>
        <a:prstGeom prst="blockArc">
          <a:avLst>
            <a:gd name="adj1" fmla="val 3857143"/>
            <a:gd name="adj2" fmla="val 6942857"/>
            <a:gd name="adj3" fmla="val 3907"/>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4644F45-06FB-4CD1-A745-4FEB6C907092}">
      <dsp:nvSpPr>
        <dsp:cNvPr id="0" name=""/>
        <dsp:cNvSpPr/>
      </dsp:nvSpPr>
      <dsp:spPr>
        <a:xfrm>
          <a:off x="2044950" y="550786"/>
          <a:ext cx="4368299" cy="4368299"/>
        </a:xfrm>
        <a:prstGeom prst="blockArc">
          <a:avLst>
            <a:gd name="adj1" fmla="val 771429"/>
            <a:gd name="adj2" fmla="val 3857143"/>
            <a:gd name="adj3" fmla="val 3907"/>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DCDEAD3-5791-4877-815E-34AC9C5EDBF3}">
      <dsp:nvSpPr>
        <dsp:cNvPr id="0" name=""/>
        <dsp:cNvSpPr/>
      </dsp:nvSpPr>
      <dsp:spPr>
        <a:xfrm>
          <a:off x="2044950" y="550786"/>
          <a:ext cx="4368299" cy="4368299"/>
        </a:xfrm>
        <a:prstGeom prst="blockArc">
          <a:avLst>
            <a:gd name="adj1" fmla="val 19285714"/>
            <a:gd name="adj2" fmla="val 771429"/>
            <a:gd name="adj3" fmla="val 3907"/>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05F0C50-8306-4077-9635-1E12CCD109BA}">
      <dsp:nvSpPr>
        <dsp:cNvPr id="0" name=""/>
        <dsp:cNvSpPr/>
      </dsp:nvSpPr>
      <dsp:spPr>
        <a:xfrm>
          <a:off x="2044950" y="550786"/>
          <a:ext cx="4368299" cy="4368299"/>
        </a:xfrm>
        <a:prstGeom prst="blockArc">
          <a:avLst>
            <a:gd name="adj1" fmla="val 16200000"/>
            <a:gd name="adj2" fmla="val 19285714"/>
            <a:gd name="adj3" fmla="val 3907"/>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BE8FA1B-4A08-41B0-BD2D-C0C3B884F0AE}">
      <dsp:nvSpPr>
        <dsp:cNvPr id="0" name=""/>
        <dsp:cNvSpPr/>
      </dsp:nvSpPr>
      <dsp:spPr>
        <a:xfrm>
          <a:off x="3382454" y="1888290"/>
          <a:ext cx="1693291" cy="169329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smtClean="0"/>
            <a:t>Effective Parenting</a:t>
          </a:r>
          <a:endParaRPr lang="en-US" sz="2300" kern="1200" dirty="0"/>
        </a:p>
      </dsp:txBody>
      <dsp:txXfrm>
        <a:off x="3630431" y="2136267"/>
        <a:ext cx="1197337" cy="1197337"/>
      </dsp:txXfrm>
    </dsp:sp>
    <dsp:sp modelId="{E07F934A-F351-453D-8298-EB32DE5FE842}">
      <dsp:nvSpPr>
        <dsp:cNvPr id="0" name=""/>
        <dsp:cNvSpPr/>
      </dsp:nvSpPr>
      <dsp:spPr>
        <a:xfrm>
          <a:off x="3636447" y="805"/>
          <a:ext cx="1185304" cy="1185304"/>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smtClean="0"/>
            <a:t>Stronger Families</a:t>
          </a:r>
          <a:endParaRPr lang="en-US" sz="1000" kern="1200" dirty="0"/>
        </a:p>
      </dsp:txBody>
      <dsp:txXfrm>
        <a:off x="3810031" y="174389"/>
        <a:ext cx="838136" cy="838136"/>
      </dsp:txXfrm>
    </dsp:sp>
    <dsp:sp modelId="{6DF03CE8-A791-44F6-8E53-2CF14D9E1EAC}">
      <dsp:nvSpPr>
        <dsp:cNvPr id="0" name=""/>
        <dsp:cNvSpPr/>
      </dsp:nvSpPr>
      <dsp:spPr>
        <a:xfrm>
          <a:off x="5310723" y="807094"/>
          <a:ext cx="1185304" cy="1185304"/>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smtClean="0"/>
            <a:t>Better Schools</a:t>
          </a:r>
          <a:endParaRPr lang="en-US" sz="1000" kern="1200" dirty="0"/>
        </a:p>
      </dsp:txBody>
      <dsp:txXfrm>
        <a:off x="5484307" y="980678"/>
        <a:ext cx="838136" cy="838136"/>
      </dsp:txXfrm>
    </dsp:sp>
    <dsp:sp modelId="{7E5ABFD6-1F7A-4D11-B2BA-1A7E2A76F487}">
      <dsp:nvSpPr>
        <dsp:cNvPr id="0" name=""/>
        <dsp:cNvSpPr/>
      </dsp:nvSpPr>
      <dsp:spPr>
        <a:xfrm>
          <a:off x="5724235" y="2618808"/>
          <a:ext cx="1185304" cy="1185304"/>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smtClean="0"/>
            <a:t>Less Delinquency</a:t>
          </a:r>
          <a:endParaRPr lang="en-US" sz="1000" kern="1200" dirty="0"/>
        </a:p>
      </dsp:txBody>
      <dsp:txXfrm>
        <a:off x="5897819" y="2792392"/>
        <a:ext cx="838136" cy="838136"/>
      </dsp:txXfrm>
    </dsp:sp>
    <dsp:sp modelId="{6187AA56-6A77-4A52-B27E-075944AACA2F}">
      <dsp:nvSpPr>
        <dsp:cNvPr id="0" name=""/>
        <dsp:cNvSpPr/>
      </dsp:nvSpPr>
      <dsp:spPr>
        <a:xfrm>
          <a:off x="4565600" y="4071689"/>
          <a:ext cx="1185304" cy="1185304"/>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smtClean="0"/>
            <a:t>Fewer Learning Problems</a:t>
          </a:r>
          <a:endParaRPr lang="en-US" sz="1000" kern="1200" dirty="0"/>
        </a:p>
      </dsp:txBody>
      <dsp:txXfrm>
        <a:off x="4739184" y="4245273"/>
        <a:ext cx="838136" cy="838136"/>
      </dsp:txXfrm>
    </dsp:sp>
    <dsp:sp modelId="{D5A8E63A-D6E2-463C-A630-E0CC9E590DE0}">
      <dsp:nvSpPr>
        <dsp:cNvPr id="0" name=""/>
        <dsp:cNvSpPr/>
      </dsp:nvSpPr>
      <dsp:spPr>
        <a:xfrm>
          <a:off x="2707295" y="4071689"/>
          <a:ext cx="1185304" cy="1185304"/>
        </a:xfrm>
        <a:prstGeom prst="ellipse">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smtClean="0"/>
            <a:t>Less Youth Substance Abuse</a:t>
          </a:r>
          <a:endParaRPr lang="en-US" sz="1000" kern="1200" dirty="0"/>
        </a:p>
      </dsp:txBody>
      <dsp:txXfrm>
        <a:off x="2880879" y="4245273"/>
        <a:ext cx="838136" cy="838136"/>
      </dsp:txXfrm>
    </dsp:sp>
    <dsp:sp modelId="{E8F1D9D6-AE06-411B-9FF3-0BD13F63D6DC}">
      <dsp:nvSpPr>
        <dsp:cNvPr id="0" name=""/>
        <dsp:cNvSpPr/>
      </dsp:nvSpPr>
      <dsp:spPr>
        <a:xfrm>
          <a:off x="1548660" y="2618808"/>
          <a:ext cx="1185304" cy="1185304"/>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smtClean="0"/>
            <a:t>Healthier Confident Children</a:t>
          </a:r>
          <a:endParaRPr lang="en-US" sz="1000" kern="1200" dirty="0"/>
        </a:p>
      </dsp:txBody>
      <dsp:txXfrm>
        <a:off x="1722244" y="2792392"/>
        <a:ext cx="838136" cy="838136"/>
      </dsp:txXfrm>
    </dsp:sp>
    <dsp:sp modelId="{48D310F0-234E-47C6-9F84-B9064591954A}">
      <dsp:nvSpPr>
        <dsp:cNvPr id="0" name=""/>
        <dsp:cNvSpPr/>
      </dsp:nvSpPr>
      <dsp:spPr>
        <a:xfrm>
          <a:off x="1962172" y="807094"/>
          <a:ext cx="1185304" cy="1185304"/>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smtClean="0"/>
            <a:t>Safer Neighborhoods</a:t>
          </a:r>
          <a:endParaRPr lang="en-US" sz="1000" kern="1200" dirty="0"/>
        </a:p>
      </dsp:txBody>
      <dsp:txXfrm>
        <a:off x="2135756" y="980678"/>
        <a:ext cx="838136" cy="838136"/>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ECDF399-6251-4167-9B31-6329724F0F59}" type="datetimeFigureOut">
              <a:rPr lang="en-US" smtClean="0"/>
              <a:t>7/11/2013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6A196-BC24-4EC2-A9BF-DD7BAF00C9C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CDF399-6251-4167-9B31-6329724F0F59}" type="datetimeFigureOut">
              <a:rPr lang="en-US" smtClean="0"/>
              <a:t>7/11/2013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6A196-BC24-4EC2-A9BF-DD7BAF00C9C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CDF399-6251-4167-9B31-6329724F0F59}" type="datetimeFigureOut">
              <a:rPr lang="en-US" smtClean="0"/>
              <a:t>7/11/2013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6A196-BC24-4EC2-A9BF-DD7BAF00C9C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CDF399-6251-4167-9B31-6329724F0F59}" type="datetimeFigureOut">
              <a:rPr lang="en-US" smtClean="0"/>
              <a:t>7/11/2013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6A196-BC24-4EC2-A9BF-DD7BAF00C9C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CDF399-6251-4167-9B31-6329724F0F59}" type="datetimeFigureOut">
              <a:rPr lang="en-US" smtClean="0"/>
              <a:t>7/11/2013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6A196-BC24-4EC2-A9BF-DD7BAF00C9C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ECDF399-6251-4167-9B31-6329724F0F59}" type="datetimeFigureOut">
              <a:rPr lang="en-US" smtClean="0"/>
              <a:t>7/11/2013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86A196-BC24-4EC2-A9BF-DD7BAF00C9C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CDF399-6251-4167-9B31-6329724F0F59}" type="datetimeFigureOut">
              <a:rPr lang="en-US" smtClean="0"/>
              <a:t>7/11/2013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86A196-BC24-4EC2-A9BF-DD7BAF00C9C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ECDF399-6251-4167-9B31-6329724F0F59}" type="datetimeFigureOut">
              <a:rPr lang="en-US" smtClean="0"/>
              <a:t>7/11/2013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86A196-BC24-4EC2-A9BF-DD7BAF00C9C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CDF399-6251-4167-9B31-6329724F0F59}" type="datetimeFigureOut">
              <a:rPr lang="en-US" smtClean="0"/>
              <a:t>7/11/2013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86A196-BC24-4EC2-A9BF-DD7BAF00C9C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CDF399-6251-4167-9B31-6329724F0F59}" type="datetimeFigureOut">
              <a:rPr lang="en-US" smtClean="0"/>
              <a:t>7/11/2013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86A196-BC24-4EC2-A9BF-DD7BAF00C9C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CDF399-6251-4167-9B31-6329724F0F59}" type="datetimeFigureOut">
              <a:rPr lang="en-US" smtClean="0"/>
              <a:t>7/11/2013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86A196-BC24-4EC2-A9BF-DD7BAF00C9C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CDF399-6251-4167-9B31-6329724F0F59}" type="datetimeFigureOut">
              <a:rPr lang="en-US" smtClean="0"/>
              <a:t>7/11/2013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86A196-BC24-4EC2-A9BF-DD7BAF00C9C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mhtml:file://C:\Users\ttfamilypt\Desktop\Nurturing%20Parenting\Nurturing%20Parenting\Community%20Based%20Education%20-%20Guide%20for%20Getting%20Started.mht!file:///D:\lesson_7.htm" TargetMode="External"/><Relationship Id="rId3" Type="http://schemas.openxmlformats.org/officeDocument/2006/relationships/hyperlink" Target="mhtml:file://C:\Users\ttfamilypt\Desktop\Nurturing%20Parenting\Nurturing%20Parenting\Community%20Based%20Education%20-%20Guide%20for%20Getting%20Started.mht!file:///D:\lesson_2.htm" TargetMode="External"/><Relationship Id="rId7" Type="http://schemas.openxmlformats.org/officeDocument/2006/relationships/hyperlink" Target="mhtml:file://C:\Users\ttfamilypt\Desktop\Nurturing%20Parenting\Nurturing%20Parenting\Community%20Based%20Education%20-%20Guide%20for%20Getting%20Started.mht!file:///D:\lesson_6.htm" TargetMode="External"/><Relationship Id="rId2" Type="http://schemas.openxmlformats.org/officeDocument/2006/relationships/hyperlink" Target="mhtml:file://C:\Users\ttfamilypt\Desktop\Nurturing%20Parenting\Nurturing%20Parenting\Community%20Based%20Education%20-%20Guide%20for%20Getting%20Started.mht!file:///D:\lesson_1.htm" TargetMode="External"/><Relationship Id="rId1" Type="http://schemas.openxmlformats.org/officeDocument/2006/relationships/slideLayout" Target="../slideLayouts/slideLayout2.xml"/><Relationship Id="rId6" Type="http://schemas.openxmlformats.org/officeDocument/2006/relationships/hyperlink" Target="mhtml:file://C:\Users\ttfamilypt\Desktop\Nurturing%20Parenting\Nurturing%20Parenting\Community%20Based%20Education%20-%20Guide%20for%20Getting%20Started.mht!file:///D:\lesson_5.htm" TargetMode="External"/><Relationship Id="rId11" Type="http://schemas.openxmlformats.org/officeDocument/2006/relationships/hyperlink" Target="mhtml:file://C:\Users\ttfamilypt\Desktop\Nurturing%20Parenting\Nurturing%20Parenting\Community%20Based%20Education%20-%20Guide%20for%20Getting%20Started.mht!file:///D:\lesson_10.htm" TargetMode="External"/><Relationship Id="rId5" Type="http://schemas.openxmlformats.org/officeDocument/2006/relationships/hyperlink" Target="mhtml:file://C:\Users\ttfamilypt\Desktop\Nurturing%20Parenting\Nurturing%20Parenting\Community%20Based%20Education%20-%20Guide%20for%20Getting%20Started.mht!file:///D:\lesson_4.htm" TargetMode="External"/><Relationship Id="rId10" Type="http://schemas.openxmlformats.org/officeDocument/2006/relationships/hyperlink" Target="mhtml:file://C:\Users\ttfamilypt\Desktop\Nurturing%20Parenting\Nurturing%20Parenting\Community%20Based%20Education%20-%20Guide%20for%20Getting%20Started.mht!file:///D:\lesson_9.htm" TargetMode="External"/><Relationship Id="rId4" Type="http://schemas.openxmlformats.org/officeDocument/2006/relationships/hyperlink" Target="mhtml:file://C:\Users\ttfamilypt\Desktop\Nurturing%20Parenting\Nurturing%20Parenting\Community%20Based%20Education%20-%20Guide%20for%20Getting%20Started.mht!file:///D:\lesson_3.htm" TargetMode="External"/><Relationship Id="rId9" Type="http://schemas.openxmlformats.org/officeDocument/2006/relationships/hyperlink" Target="mhtml:file://C:\Users\ttfamilypt\Desktop\Nurturing%20Parenting\Nurturing%20Parenting\Community%20Based%20Education%20-%20Guide%20for%20Getting%20Started.mht!file:///D:\lesson_8.htm"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friendsnrc.org/cbcap-priorit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457200"/>
            <a:ext cx="7772400" cy="1470025"/>
          </a:xfrm>
        </p:spPr>
        <p:txBody>
          <a:bodyPr/>
          <a:lstStyle/>
          <a:p>
            <a:r>
              <a:rPr lang="en-US" b="1" dirty="0" smtClean="0">
                <a:solidFill>
                  <a:schemeClr val="tx1"/>
                </a:solidFill>
              </a:rPr>
              <a:t/>
            </a:r>
            <a:br>
              <a:rPr lang="en-US" b="1" dirty="0" smtClean="0">
                <a:solidFill>
                  <a:schemeClr val="tx1"/>
                </a:solidFill>
              </a:rPr>
            </a:br>
            <a:endParaRPr lang="en-US" dirty="0"/>
          </a:p>
        </p:txBody>
      </p:sp>
      <p:sp>
        <p:nvSpPr>
          <p:cNvPr id="3" name="Subtitle 2"/>
          <p:cNvSpPr>
            <a:spLocks noGrp="1"/>
          </p:cNvSpPr>
          <p:nvPr>
            <p:ph type="subTitle" idx="1"/>
          </p:nvPr>
        </p:nvSpPr>
        <p:spPr>
          <a:xfrm>
            <a:off x="304800" y="3886200"/>
            <a:ext cx="8305800" cy="1752600"/>
          </a:xfrm>
          <a:ln>
            <a:solidFill>
              <a:schemeClr val="bg1"/>
            </a:solidFill>
          </a:ln>
        </p:spPr>
        <p:txBody>
          <a:bodyPr/>
          <a:lstStyle/>
          <a:p>
            <a:r>
              <a:rPr lang="en-US" b="1" dirty="0" smtClean="0">
                <a:solidFill>
                  <a:schemeClr val="tx1"/>
                </a:solidFill>
              </a:rPr>
              <a:t>“Engineering Hope And Community</a:t>
            </a:r>
          </a:p>
          <a:p>
            <a:r>
              <a:rPr lang="en-US" b="1" dirty="0" smtClean="0">
                <a:solidFill>
                  <a:schemeClr val="tx1"/>
                </a:solidFill>
              </a:rPr>
              <a:t> To Build Strong Families”</a:t>
            </a:r>
            <a:endParaRPr lang="en-US" b="1" dirty="0">
              <a:solidFill>
                <a:schemeClr val="tx1"/>
              </a:solidFill>
            </a:endParaRPr>
          </a:p>
        </p:txBody>
      </p:sp>
      <p:pic>
        <p:nvPicPr>
          <p:cNvPr id="1026" name="Picture 2" descr="312"/>
          <p:cNvPicPr>
            <a:picLocks noChangeAspect="1" noChangeArrowheads="1"/>
          </p:cNvPicPr>
          <p:nvPr/>
        </p:nvPicPr>
        <p:blipFill>
          <a:blip r:embed="rId2" cstate="print"/>
          <a:srcRect/>
          <a:stretch>
            <a:fillRect/>
          </a:stretch>
        </p:blipFill>
        <p:spPr bwMode="auto">
          <a:xfrm>
            <a:off x="2971800" y="2057400"/>
            <a:ext cx="3276773" cy="1514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4000" dirty="0" smtClean="0"/>
              <a:t>“Commitment leads to action. Action brings your dream even closer…….”</a:t>
            </a:r>
            <a:endParaRPr lang="en-US" sz="4000" dirty="0"/>
          </a:p>
        </p:txBody>
      </p:sp>
    </p:spTree>
    <p:extLst>
      <p:ext uri="{BB962C8B-B14F-4D97-AF65-F5344CB8AC3E}">
        <p14:creationId xmlns:p14="http://schemas.microsoft.com/office/powerpoint/2010/main" val="34181928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Family </a:t>
            </a:r>
            <a:r>
              <a:rPr lang="en-US" dirty="0" smtClean="0"/>
              <a:t>Factors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Certain life situations such as single parenting, domestic violence, and other stressful events can contribute to the likelihood of </a:t>
            </a:r>
            <a:r>
              <a:rPr lang="en-US" sz="2800" dirty="0"/>
              <a:t>maltreatment</a:t>
            </a:r>
            <a:r>
              <a:rPr lang="en-US" dirty="0"/>
              <a:t>, particularly when parents are isolated socially or lack sufficient emotional or financial support.</a:t>
            </a:r>
          </a:p>
          <a:p>
            <a:pPr marL="0" indent="0">
              <a:buNone/>
            </a:pPr>
            <a:endParaRPr lang="en-US" dirty="0"/>
          </a:p>
          <a:p>
            <a:pPr marL="0" indent="0">
              <a:buNone/>
            </a:pPr>
            <a:r>
              <a:rPr lang="en-US" dirty="0"/>
              <a:t>The following factors within a family could contribute to child maltreatment:</a:t>
            </a:r>
          </a:p>
          <a:p>
            <a:pPr marL="0" indent="0">
              <a:buNone/>
            </a:pPr>
            <a:endParaRPr lang="en-US" dirty="0"/>
          </a:p>
          <a:p>
            <a:pPr marL="0" indent="0">
              <a:buNone/>
            </a:pPr>
            <a:r>
              <a:rPr lang="en-US" dirty="0"/>
              <a:t>Caregiving and household structure</a:t>
            </a:r>
          </a:p>
          <a:p>
            <a:pPr marL="0" indent="0">
              <a:buNone/>
            </a:pPr>
            <a:r>
              <a:rPr lang="en-US" dirty="0"/>
              <a:t>Domestic/intimate partner violence</a:t>
            </a:r>
          </a:p>
          <a:p>
            <a:pPr marL="0" indent="0">
              <a:buNone/>
            </a:pPr>
            <a:endParaRPr lang="en-US" dirty="0"/>
          </a:p>
        </p:txBody>
      </p:sp>
    </p:spTree>
    <p:extLst>
      <p:ext uri="{BB962C8B-B14F-4D97-AF65-F5344CB8AC3E}">
        <p14:creationId xmlns:p14="http://schemas.microsoft.com/office/powerpoint/2010/main" val="30725601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Community and </a:t>
            </a:r>
            <a:r>
              <a:rPr lang="en-US" dirty="0" smtClean="0"/>
              <a:t>Environmental Factors</a:t>
            </a:r>
            <a:endParaRPr lang="en-US" dirty="0"/>
          </a:p>
        </p:txBody>
      </p:sp>
      <p:sp>
        <p:nvSpPr>
          <p:cNvPr id="3" name="Content Placeholder 2"/>
          <p:cNvSpPr>
            <a:spLocks noGrp="1"/>
          </p:cNvSpPr>
          <p:nvPr>
            <p:ph idx="1"/>
          </p:nvPr>
        </p:nvSpPr>
        <p:spPr/>
        <p:txBody>
          <a:bodyPr/>
          <a:lstStyle/>
          <a:p>
            <a:pPr marL="0" indent="0">
              <a:buNone/>
            </a:pPr>
            <a:r>
              <a:rPr lang="en-US" sz="2400" dirty="0"/>
              <a:t>Poverty and unemployment, social isolation, and community characteristics are environmental factors that can contribute to an increased risk of child maltreatment.</a:t>
            </a:r>
          </a:p>
          <a:p>
            <a:pPr marL="0" indent="0">
              <a:buNone/>
            </a:pPr>
            <a:r>
              <a:rPr lang="en-US" sz="2400" dirty="0"/>
              <a:t>•	Neighborhoods</a:t>
            </a:r>
          </a:p>
          <a:p>
            <a:pPr marL="0" indent="0">
              <a:buNone/>
            </a:pPr>
            <a:r>
              <a:rPr lang="en-US" sz="2400" dirty="0"/>
              <a:t>•	Poverty and economic conditions</a:t>
            </a:r>
          </a:p>
          <a:p>
            <a:pPr marL="0" indent="0">
              <a:buNone/>
            </a:pPr>
            <a:endParaRPr lang="en-US" dirty="0"/>
          </a:p>
        </p:txBody>
      </p:sp>
    </p:spTree>
    <p:extLst>
      <p:ext uri="{BB962C8B-B14F-4D97-AF65-F5344CB8AC3E}">
        <p14:creationId xmlns:p14="http://schemas.microsoft.com/office/powerpoint/2010/main" val="15191036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Risk </a:t>
            </a:r>
            <a:r>
              <a:rPr lang="en-US" dirty="0" smtClean="0"/>
              <a:t>Factors </a:t>
            </a:r>
            <a:r>
              <a:rPr lang="en-US" dirty="0"/>
              <a:t>for </a:t>
            </a:r>
            <a:r>
              <a:rPr lang="en-US" dirty="0" smtClean="0"/>
              <a:t>Recurrence </a:t>
            </a:r>
            <a:r>
              <a:rPr lang="en-US" dirty="0"/>
              <a:t>of </a:t>
            </a:r>
            <a:r>
              <a:rPr lang="en-US" dirty="0" smtClean="0"/>
              <a:t>Child </a:t>
            </a:r>
            <a:r>
              <a:rPr lang="en-US" dirty="0"/>
              <a:t>A</a:t>
            </a:r>
            <a:r>
              <a:rPr lang="en-US" dirty="0" smtClean="0"/>
              <a:t>buse </a:t>
            </a:r>
            <a:r>
              <a:rPr lang="en-US" dirty="0"/>
              <a:t>and </a:t>
            </a:r>
            <a:r>
              <a:rPr lang="en-US" dirty="0" smtClean="0"/>
              <a:t>Neglect</a:t>
            </a:r>
            <a:endParaRPr lang="en-US" dirty="0"/>
          </a:p>
        </p:txBody>
      </p:sp>
      <p:sp>
        <p:nvSpPr>
          <p:cNvPr id="3" name="Content Placeholder 2"/>
          <p:cNvSpPr>
            <a:spLocks noGrp="1"/>
          </p:cNvSpPr>
          <p:nvPr>
            <p:ph idx="1"/>
          </p:nvPr>
        </p:nvSpPr>
        <p:spPr>
          <a:xfrm>
            <a:off x="457200" y="2286000"/>
            <a:ext cx="8229600" cy="3840163"/>
          </a:xfrm>
        </p:spPr>
        <p:txBody>
          <a:bodyPr/>
          <a:lstStyle/>
          <a:p>
            <a:pPr marL="0" indent="0">
              <a:buNone/>
            </a:pPr>
            <a:r>
              <a:rPr lang="en-US" dirty="0" smtClean="0"/>
              <a:t>• </a:t>
            </a:r>
            <a:r>
              <a:rPr lang="en-US" sz="2400" dirty="0" smtClean="0"/>
              <a:t>Repeat referrals/investigations</a:t>
            </a:r>
          </a:p>
          <a:p>
            <a:r>
              <a:rPr lang="en-US" sz="2400" dirty="0" smtClean="0"/>
              <a:t>Failure to comply with recommended referral services</a:t>
            </a:r>
          </a:p>
          <a:p>
            <a:r>
              <a:rPr lang="en-US" sz="2400" dirty="0"/>
              <a:t>Indicated incident of abuse/neglect</a:t>
            </a:r>
          </a:p>
          <a:p>
            <a:pPr marL="0" indent="0">
              <a:buNone/>
            </a:pPr>
            <a:endParaRPr lang="en-US" dirty="0" smtClean="0"/>
          </a:p>
        </p:txBody>
      </p:sp>
    </p:spTree>
    <p:extLst>
      <p:ext uri="{BB962C8B-B14F-4D97-AF65-F5344CB8AC3E}">
        <p14:creationId xmlns:p14="http://schemas.microsoft.com/office/powerpoint/2010/main" val="26458577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Co-occurring </a:t>
            </a:r>
            <a:r>
              <a:rPr lang="en-US" dirty="0"/>
              <a:t>R</a:t>
            </a:r>
            <a:r>
              <a:rPr lang="en-US" dirty="0" smtClean="0"/>
              <a:t>isk </a:t>
            </a:r>
            <a:r>
              <a:rPr lang="en-US" dirty="0"/>
              <a:t>F</a:t>
            </a:r>
            <a:r>
              <a:rPr lang="en-US" dirty="0" smtClean="0"/>
              <a:t>actors</a:t>
            </a:r>
            <a:endParaRPr lang="en-US" dirty="0"/>
          </a:p>
        </p:txBody>
      </p:sp>
      <p:sp>
        <p:nvSpPr>
          <p:cNvPr id="3" name="Content Placeholder 2"/>
          <p:cNvSpPr>
            <a:spLocks noGrp="1"/>
          </p:cNvSpPr>
          <p:nvPr>
            <p:ph idx="1"/>
          </p:nvPr>
        </p:nvSpPr>
        <p:spPr/>
        <p:txBody>
          <a:bodyPr/>
          <a:lstStyle/>
          <a:p>
            <a:pPr marL="0" indent="0">
              <a:buNone/>
            </a:pPr>
            <a:r>
              <a:rPr lang="en-US" sz="2400" dirty="0" smtClean="0"/>
              <a:t>Many </a:t>
            </a:r>
            <a:r>
              <a:rPr lang="en-US" sz="2400" dirty="0"/>
              <a:t>risk factors occur simultaneously and place children at a greater risk for maltreatment. These factors </a:t>
            </a:r>
            <a:r>
              <a:rPr lang="en-US" sz="2400" dirty="0" smtClean="0"/>
              <a:t>include:</a:t>
            </a:r>
          </a:p>
          <a:p>
            <a:pPr marL="0" indent="0">
              <a:buNone/>
            </a:pPr>
            <a:endParaRPr lang="en-US" sz="2400" dirty="0" smtClean="0"/>
          </a:p>
          <a:p>
            <a:r>
              <a:rPr lang="en-US" sz="2400" dirty="0" smtClean="0"/>
              <a:t>parent </a:t>
            </a:r>
            <a:r>
              <a:rPr lang="en-US" sz="2400" dirty="0"/>
              <a:t>and child </a:t>
            </a:r>
            <a:r>
              <a:rPr lang="en-US" sz="2400" dirty="0" smtClean="0"/>
              <a:t>characteristics</a:t>
            </a:r>
          </a:p>
          <a:p>
            <a:r>
              <a:rPr lang="en-US" sz="2400" dirty="0" smtClean="0"/>
              <a:t>family factors</a:t>
            </a:r>
          </a:p>
          <a:p>
            <a:r>
              <a:rPr lang="en-US" sz="2400" dirty="0" smtClean="0"/>
              <a:t>and </a:t>
            </a:r>
            <a:r>
              <a:rPr lang="en-US" sz="2400" dirty="0"/>
              <a:t>community conditions</a:t>
            </a:r>
          </a:p>
        </p:txBody>
      </p:sp>
    </p:spTree>
    <p:extLst>
      <p:ext uri="{BB962C8B-B14F-4D97-AF65-F5344CB8AC3E}">
        <p14:creationId xmlns:p14="http://schemas.microsoft.com/office/powerpoint/2010/main" val="16483456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Strategic Interventions</a:t>
            </a:r>
            <a:endParaRPr lang="en-US" dirty="0"/>
          </a:p>
        </p:txBody>
      </p:sp>
      <p:sp>
        <p:nvSpPr>
          <p:cNvPr id="3" name="Content Placeholder 2"/>
          <p:cNvSpPr>
            <a:spLocks noGrp="1"/>
          </p:cNvSpPr>
          <p:nvPr>
            <p:ph idx="1"/>
          </p:nvPr>
        </p:nvSpPr>
        <p:spPr/>
        <p:txBody>
          <a:bodyPr>
            <a:normAutofit/>
          </a:bodyPr>
          <a:lstStyle/>
          <a:p>
            <a:r>
              <a:rPr lang="en-US" dirty="0"/>
              <a:t>The Nurturing Parenting Programs</a:t>
            </a:r>
            <a:r>
              <a:rPr lang="en-US" dirty="0" smtClean="0"/>
              <a:t>®</a:t>
            </a:r>
            <a:endParaRPr lang="en-US" dirty="0"/>
          </a:p>
          <a:p>
            <a:r>
              <a:rPr lang="en-US" dirty="0"/>
              <a:t>The Nurturing Parenting Programs are evidence-based</a:t>
            </a:r>
          </a:p>
          <a:p>
            <a:r>
              <a:rPr lang="en-US" dirty="0"/>
              <a:t>parenting programs and curricula </a:t>
            </a:r>
            <a:r>
              <a:rPr lang="en-US" dirty="0" smtClean="0"/>
              <a:t>for prevention of child abuse and neglect</a:t>
            </a:r>
            <a:endParaRPr lang="en-US" dirty="0"/>
          </a:p>
          <a:p>
            <a:r>
              <a:rPr lang="en-US" dirty="0" smtClean="0"/>
              <a:t>Parenting programs and curricula for treatment </a:t>
            </a:r>
            <a:r>
              <a:rPr lang="en-US" dirty="0"/>
              <a:t>of child abuse and neglect.</a:t>
            </a:r>
          </a:p>
        </p:txBody>
      </p:sp>
    </p:spTree>
    <p:extLst>
      <p:ext uri="{BB962C8B-B14F-4D97-AF65-F5344CB8AC3E}">
        <p14:creationId xmlns:p14="http://schemas.microsoft.com/office/powerpoint/2010/main" val="13406600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Philosophy of Nurturing Parenting</a:t>
            </a:r>
            <a:br>
              <a:rPr lang="en-US" b="1" dirty="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a:t>
            </a:r>
            <a:r>
              <a:rPr lang="en-US" dirty="0"/>
              <a:t>word </a:t>
            </a:r>
            <a:r>
              <a:rPr lang="en-US" b="1" dirty="0"/>
              <a:t>nurturing </a:t>
            </a:r>
            <a:r>
              <a:rPr lang="en-US" dirty="0"/>
              <a:t>comes from the Latin word </a:t>
            </a:r>
            <a:r>
              <a:rPr lang="en-US" b="1" dirty="0" err="1"/>
              <a:t>nutritura</a:t>
            </a:r>
            <a:r>
              <a:rPr lang="en-US" b="1" dirty="0"/>
              <a:t> </a:t>
            </a:r>
            <a:r>
              <a:rPr lang="en-US" dirty="0"/>
              <a:t>which means to </a:t>
            </a:r>
            <a:r>
              <a:rPr lang="en-US" dirty="0" smtClean="0"/>
              <a:t>promote, nurse </a:t>
            </a:r>
            <a:r>
              <a:rPr lang="en-US" dirty="0"/>
              <a:t>and nourish life. </a:t>
            </a:r>
            <a:r>
              <a:rPr lang="en-US" dirty="0" err="1"/>
              <a:t>Neuro</a:t>
            </a:r>
            <a:r>
              <a:rPr lang="en-US" dirty="0"/>
              <a:t>-biological research supports the premise that </a:t>
            </a:r>
            <a:r>
              <a:rPr lang="en-US" dirty="0" smtClean="0"/>
              <a:t>human beings </a:t>
            </a:r>
            <a:r>
              <a:rPr lang="en-US" dirty="0"/>
              <a:t>are biologically predisposed to form and sustain enduring </a:t>
            </a:r>
            <a:r>
              <a:rPr lang="en-US" dirty="0" smtClean="0"/>
              <a:t>nurturing relationships</a:t>
            </a:r>
            <a:r>
              <a:rPr lang="en-US" dirty="0"/>
              <a:t>. Building caring, empathic parent-child relationships through education </a:t>
            </a:r>
            <a:r>
              <a:rPr lang="en-US" dirty="0" smtClean="0"/>
              <a:t>in bonding </a:t>
            </a:r>
            <a:r>
              <a:rPr lang="en-US" dirty="0"/>
              <a:t>and attachment forms the educational basis for the Nurturing </a:t>
            </a:r>
            <a:r>
              <a:rPr lang="en-US" dirty="0" smtClean="0"/>
              <a:t>Parenting Programs.®</a:t>
            </a:r>
          </a:p>
          <a:p>
            <a:endParaRPr lang="en-US" dirty="0"/>
          </a:p>
          <a:p>
            <a:r>
              <a:rPr lang="en-US" dirty="0" smtClean="0"/>
              <a:t>The </a:t>
            </a:r>
            <a:r>
              <a:rPr lang="en-US" dirty="0"/>
              <a:t>word </a:t>
            </a:r>
            <a:r>
              <a:rPr lang="en-US" b="1" dirty="0"/>
              <a:t>abuse </a:t>
            </a:r>
            <a:r>
              <a:rPr lang="en-US" dirty="0"/>
              <a:t>comes from the Latin word </a:t>
            </a:r>
            <a:r>
              <a:rPr lang="en-US" b="1" dirty="0" err="1"/>
              <a:t>abusus</a:t>
            </a:r>
            <a:r>
              <a:rPr lang="en-US" b="1" dirty="0"/>
              <a:t> </a:t>
            </a:r>
            <a:r>
              <a:rPr lang="en-US" dirty="0"/>
              <a:t>which means to mistreat </a:t>
            </a:r>
            <a:r>
              <a:rPr lang="en-US" dirty="0" smtClean="0"/>
              <a:t>through cruel </a:t>
            </a:r>
            <a:r>
              <a:rPr lang="en-US" dirty="0"/>
              <a:t>and harsh punishment. </a:t>
            </a:r>
            <a:r>
              <a:rPr lang="en-US" b="1" dirty="0"/>
              <a:t>Neglect </a:t>
            </a:r>
            <a:r>
              <a:rPr lang="en-US" dirty="0"/>
              <a:t>comes from the Latin word </a:t>
            </a:r>
            <a:r>
              <a:rPr lang="en-US" b="1" dirty="0" err="1"/>
              <a:t>neglegere</a:t>
            </a:r>
            <a:r>
              <a:rPr lang="en-US" dirty="0"/>
              <a:t>: </a:t>
            </a:r>
            <a:r>
              <a:rPr lang="en-US" dirty="0" err="1" smtClean="0"/>
              <a:t>neg</a:t>
            </a:r>
            <a:r>
              <a:rPr lang="en-US" dirty="0"/>
              <a:t> </a:t>
            </a:r>
            <a:r>
              <a:rPr lang="en-US" dirty="0" smtClean="0"/>
              <a:t>meaning </a:t>
            </a:r>
            <a:r>
              <a:rPr lang="en-US" dirty="0"/>
              <a:t>“not” and </a:t>
            </a:r>
            <a:r>
              <a:rPr lang="en-US" dirty="0" err="1"/>
              <a:t>legere</a:t>
            </a:r>
            <a:r>
              <a:rPr lang="en-US" dirty="0"/>
              <a:t> meaning “pick up.” Neglectful parenting means not </a:t>
            </a:r>
            <a:r>
              <a:rPr lang="en-US" dirty="0" smtClean="0"/>
              <a:t>holding or </a:t>
            </a:r>
            <a:r>
              <a:rPr lang="en-US" dirty="0"/>
              <a:t>touching children. Education in nurturing parenting embraces the concept of </a:t>
            </a:r>
            <a:r>
              <a:rPr lang="en-US" dirty="0" smtClean="0"/>
              <a:t>nonviolent parenting .</a:t>
            </a:r>
            <a:endParaRPr lang="en-US" dirty="0"/>
          </a:p>
        </p:txBody>
      </p:sp>
    </p:spTree>
    <p:extLst>
      <p:ext uri="{BB962C8B-B14F-4D97-AF65-F5344CB8AC3E}">
        <p14:creationId xmlns:p14="http://schemas.microsoft.com/office/powerpoint/2010/main" val="38861584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Nurturing Parenting Programs Facilitate: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developing </a:t>
            </a:r>
            <a:r>
              <a:rPr lang="en-US" dirty="0"/>
              <a:t>empathy, facilitating parent-child bonding and </a:t>
            </a:r>
            <a:r>
              <a:rPr lang="en-US" dirty="0" smtClean="0"/>
              <a:t>attachment</a:t>
            </a:r>
            <a:endParaRPr lang="en-US" dirty="0"/>
          </a:p>
          <a:p>
            <a:r>
              <a:rPr lang="en-US" dirty="0" smtClean="0"/>
              <a:t>teaching </a:t>
            </a:r>
            <a:r>
              <a:rPr lang="en-US" dirty="0"/>
              <a:t>parents appropriate expectations of children’s growth </a:t>
            </a:r>
            <a:r>
              <a:rPr lang="en-US" dirty="0" smtClean="0"/>
              <a:t>and development </a:t>
            </a:r>
            <a:r>
              <a:rPr lang="en-US" dirty="0"/>
              <a:t>to foster positive brain development and feelings of </a:t>
            </a:r>
            <a:r>
              <a:rPr lang="en-US" dirty="0" smtClean="0"/>
              <a:t>self-worth, trust</a:t>
            </a:r>
            <a:r>
              <a:rPr lang="en-US" dirty="0"/>
              <a:t>, and </a:t>
            </a:r>
            <a:r>
              <a:rPr lang="en-US" dirty="0" smtClean="0"/>
              <a:t>security</a:t>
            </a:r>
            <a:endParaRPr lang="en-US" dirty="0"/>
          </a:p>
          <a:p>
            <a:r>
              <a:rPr lang="en-US" dirty="0" smtClean="0"/>
              <a:t>employing </a:t>
            </a:r>
            <a:r>
              <a:rPr lang="en-US" dirty="0"/>
              <a:t>discipline that promotes the dignity of children and </a:t>
            </a:r>
            <a:r>
              <a:rPr lang="en-US" dirty="0" smtClean="0"/>
              <a:t>adults</a:t>
            </a:r>
            <a:endParaRPr lang="en-US" dirty="0"/>
          </a:p>
          <a:p>
            <a:r>
              <a:rPr lang="en-US" dirty="0" smtClean="0"/>
              <a:t>empowering </a:t>
            </a:r>
            <a:r>
              <a:rPr lang="en-US" dirty="0"/>
              <a:t>adults and children to nurture themselves, others and </a:t>
            </a:r>
            <a:r>
              <a:rPr lang="en-US" dirty="0" smtClean="0"/>
              <a:t>their environment</a:t>
            </a:r>
            <a:r>
              <a:rPr lang="en-US" dirty="0"/>
              <a:t>, including </a:t>
            </a:r>
            <a:r>
              <a:rPr lang="en-US" dirty="0" smtClean="0"/>
              <a:t>animals</a:t>
            </a:r>
            <a:endParaRPr lang="en-US" dirty="0"/>
          </a:p>
          <a:p>
            <a:r>
              <a:rPr lang="en-US" dirty="0" smtClean="0"/>
              <a:t>promoting </a:t>
            </a:r>
            <a:r>
              <a:rPr lang="en-US" dirty="0"/>
              <a:t>positive </a:t>
            </a:r>
            <a:r>
              <a:rPr lang="en-US" dirty="0" smtClean="0"/>
              <a:t>self-worth</a:t>
            </a:r>
            <a:endParaRPr lang="en-US" dirty="0"/>
          </a:p>
          <a:p>
            <a:r>
              <a:rPr lang="en-US" dirty="0" smtClean="0"/>
              <a:t>helping </a:t>
            </a:r>
            <a:r>
              <a:rPr lang="en-US" dirty="0"/>
              <a:t>all family members develop a meaningful level of self-awareness </a:t>
            </a:r>
            <a:r>
              <a:rPr lang="en-US" dirty="0" smtClean="0"/>
              <a:t>and acceptance</a:t>
            </a:r>
            <a:r>
              <a:rPr lang="en-US" dirty="0"/>
              <a:t>.</a:t>
            </a:r>
          </a:p>
        </p:txBody>
      </p:sp>
    </p:spTree>
    <p:extLst>
      <p:ext uri="{BB962C8B-B14F-4D97-AF65-F5344CB8AC3E}">
        <p14:creationId xmlns:p14="http://schemas.microsoft.com/office/powerpoint/2010/main" val="15469385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Subject Areas</a:t>
            </a:r>
            <a:r>
              <a:rPr lang="en-US" dirty="0" smtClean="0"/>
              <a:t/>
            </a:r>
            <a:br>
              <a:rPr lang="en-US" dirty="0" smtClean="0"/>
            </a:br>
            <a:endParaRPr lang="en-US" dirty="0"/>
          </a:p>
        </p:txBody>
      </p:sp>
      <p:sp>
        <p:nvSpPr>
          <p:cNvPr id="3" name="Content Placeholder 2"/>
          <p:cNvSpPr>
            <a:spLocks noGrp="1"/>
          </p:cNvSpPr>
          <p:nvPr>
            <p:ph idx="1"/>
          </p:nvPr>
        </p:nvSpPr>
        <p:spPr>
          <a:xfrm>
            <a:off x="457200" y="1066800"/>
            <a:ext cx="4114800" cy="5334000"/>
          </a:xfrm>
        </p:spPr>
        <p:txBody>
          <a:bodyPr>
            <a:normAutofit lnSpcReduction="10000"/>
          </a:bodyPr>
          <a:lstStyle/>
          <a:p>
            <a:pPr>
              <a:buAutoNum type="arabicPeriod"/>
            </a:pPr>
            <a:r>
              <a:rPr lang="en-US" sz="1400" b="1" dirty="0" smtClean="0">
                <a:hlinkClick r:id="rId2"/>
              </a:rPr>
              <a:t>The </a:t>
            </a:r>
            <a:r>
              <a:rPr lang="en-US" sz="1400" b="1" dirty="0">
                <a:hlinkClick r:id="rId2"/>
              </a:rPr>
              <a:t>Philosophy and Practices of Nurturing </a:t>
            </a:r>
            <a:r>
              <a:rPr lang="en-US" sz="1400" b="1" dirty="0" smtClean="0">
                <a:hlinkClick r:id="rId2"/>
              </a:rPr>
              <a:t>Parenting</a:t>
            </a:r>
            <a:r>
              <a:rPr lang="en-US" sz="1400" b="1" dirty="0"/>
              <a:t> </a:t>
            </a:r>
          </a:p>
          <a:p>
            <a:r>
              <a:rPr lang="en-US" sz="1400" dirty="0" smtClean="0"/>
              <a:t>What </a:t>
            </a:r>
            <a:r>
              <a:rPr lang="en-US" sz="1400" dirty="0"/>
              <a:t>is Nurturing Parenting</a:t>
            </a:r>
            <a:r>
              <a:rPr lang="en-US" sz="1400" dirty="0" smtClean="0"/>
              <a:t>?</a:t>
            </a:r>
            <a:endParaRPr lang="en-US" sz="1400" b="1" dirty="0" smtClean="0"/>
          </a:p>
          <a:p>
            <a:pPr>
              <a:buNone/>
            </a:pPr>
            <a:r>
              <a:rPr lang="en-US" sz="1400" b="1" dirty="0" smtClean="0"/>
              <a:t>2</a:t>
            </a:r>
            <a:r>
              <a:rPr lang="en-US" sz="1400" b="1" dirty="0"/>
              <a:t>. </a:t>
            </a:r>
            <a:r>
              <a:rPr lang="en-US" sz="1400" b="1" dirty="0">
                <a:hlinkClick r:id="rId3"/>
              </a:rPr>
              <a:t> Ages and Stages of Growth </a:t>
            </a:r>
            <a:r>
              <a:rPr lang="en-US" sz="1400" b="1" dirty="0" smtClean="0">
                <a:hlinkClick r:id="rId3"/>
              </a:rPr>
              <a:t>for Teens, </a:t>
            </a:r>
            <a:r>
              <a:rPr lang="en-US" sz="1400" b="1" dirty="0">
                <a:hlinkClick r:id="rId3"/>
              </a:rPr>
              <a:t>Infants </a:t>
            </a:r>
            <a:r>
              <a:rPr lang="en-US" sz="1400" b="1" dirty="0" smtClean="0">
                <a:hlinkClick r:id="rId3"/>
              </a:rPr>
              <a:t>,and </a:t>
            </a:r>
            <a:r>
              <a:rPr lang="en-US" sz="1400" b="1" dirty="0">
                <a:hlinkClick r:id="rId3"/>
              </a:rPr>
              <a:t>Toddlers</a:t>
            </a:r>
            <a:endParaRPr lang="en-US" sz="1400" dirty="0"/>
          </a:p>
          <a:p>
            <a:r>
              <a:rPr lang="en-US" sz="1400" dirty="0"/>
              <a:t>What should you expect from an infant? </a:t>
            </a:r>
            <a:endParaRPr lang="en-US" sz="1400" dirty="0" smtClean="0"/>
          </a:p>
          <a:p>
            <a:r>
              <a:rPr lang="en-US" sz="1400" dirty="0" smtClean="0"/>
              <a:t>What </a:t>
            </a:r>
            <a:r>
              <a:rPr lang="en-US" sz="1400" dirty="0"/>
              <a:t>about </a:t>
            </a:r>
            <a:r>
              <a:rPr lang="en-US" sz="1400" dirty="0" smtClean="0"/>
              <a:t>a toddler?</a:t>
            </a:r>
          </a:p>
          <a:p>
            <a:r>
              <a:rPr lang="en-US" sz="1400" dirty="0" smtClean="0"/>
              <a:t>What about a teen?</a:t>
            </a:r>
          </a:p>
          <a:p>
            <a:r>
              <a:rPr lang="en-US" sz="1400" dirty="0" smtClean="0"/>
              <a:t> </a:t>
            </a:r>
            <a:r>
              <a:rPr lang="en-US" sz="1400" dirty="0"/>
              <a:t>Expectations are an important aspect of parenting.</a:t>
            </a:r>
          </a:p>
          <a:p>
            <a:pPr>
              <a:buNone/>
            </a:pPr>
            <a:r>
              <a:rPr lang="en-US" sz="1400" b="1" dirty="0" smtClean="0"/>
              <a:t>3</a:t>
            </a:r>
            <a:r>
              <a:rPr lang="en-US" sz="1400" b="1" dirty="0"/>
              <a:t>. </a:t>
            </a:r>
            <a:r>
              <a:rPr lang="en-US" sz="1400" b="1" dirty="0">
                <a:hlinkClick r:id="rId4"/>
              </a:rPr>
              <a:t> Ways to Enhance Positive Brain Development in </a:t>
            </a:r>
            <a:r>
              <a:rPr lang="en-US" sz="1400" b="1" dirty="0" smtClean="0">
                <a:hlinkClick r:id="rId4"/>
              </a:rPr>
              <a:t>Children and Teens</a:t>
            </a:r>
            <a:endParaRPr lang="en-US" sz="1400" b="1" dirty="0"/>
          </a:p>
          <a:p>
            <a:r>
              <a:rPr lang="en-US" sz="1400" dirty="0" smtClean="0"/>
              <a:t>Do </a:t>
            </a:r>
            <a:r>
              <a:rPr lang="en-US" sz="1400" dirty="0"/>
              <a:t>you want to know more about </a:t>
            </a:r>
            <a:r>
              <a:rPr lang="en-US" sz="1400" dirty="0" smtClean="0"/>
              <a:t>your child </a:t>
            </a:r>
            <a:r>
              <a:rPr lang="en-US" sz="1400" dirty="0"/>
              <a:t>or teens </a:t>
            </a:r>
            <a:r>
              <a:rPr lang="en-US" sz="1400" dirty="0" smtClean="0"/>
              <a:t>brain Development</a:t>
            </a:r>
          </a:p>
          <a:p>
            <a:pPr>
              <a:buNone/>
            </a:pPr>
            <a:r>
              <a:rPr lang="en-US" sz="1400" b="1" dirty="0" smtClean="0"/>
              <a:t>4</a:t>
            </a:r>
            <a:r>
              <a:rPr lang="en-US" sz="1400" b="1" dirty="0"/>
              <a:t>. </a:t>
            </a:r>
            <a:r>
              <a:rPr lang="en-US" sz="1400" b="1" dirty="0">
                <a:hlinkClick r:id="rId5"/>
              </a:rPr>
              <a:t> Communicating with Respect</a:t>
            </a:r>
            <a:r>
              <a:rPr lang="en-US" sz="1400" b="1" dirty="0"/>
              <a:t> </a:t>
            </a:r>
            <a:endParaRPr lang="en-US" sz="1400" b="1" dirty="0" smtClean="0"/>
          </a:p>
          <a:p>
            <a:r>
              <a:rPr lang="en-US" sz="1400" dirty="0" smtClean="0"/>
              <a:t>Communicating </a:t>
            </a:r>
            <a:r>
              <a:rPr lang="en-US" sz="1400" dirty="0"/>
              <a:t>feelings can be difficult for adults </a:t>
            </a:r>
            <a:r>
              <a:rPr lang="en-US" sz="1400" dirty="0" smtClean="0"/>
              <a:t>and children. </a:t>
            </a:r>
            <a:endParaRPr lang="en-US" sz="1400" dirty="0"/>
          </a:p>
          <a:p>
            <a:pPr>
              <a:buNone/>
            </a:pPr>
            <a:r>
              <a:rPr lang="en-US" sz="1400" b="1" dirty="0" smtClean="0"/>
              <a:t>5</a:t>
            </a:r>
            <a:r>
              <a:rPr lang="en-US" sz="1400" b="1" dirty="0"/>
              <a:t>. </a:t>
            </a:r>
            <a:r>
              <a:rPr lang="en-US" sz="1400" b="1" dirty="0">
                <a:hlinkClick r:id="rId6"/>
              </a:rPr>
              <a:t> Building Self-Worth in </a:t>
            </a:r>
            <a:r>
              <a:rPr lang="en-US" sz="1400" b="1" dirty="0" smtClean="0">
                <a:hlinkClick r:id="rId6"/>
              </a:rPr>
              <a:t>Children</a:t>
            </a:r>
            <a:endParaRPr lang="en-US" sz="1400" b="1" dirty="0" smtClean="0"/>
          </a:p>
          <a:p>
            <a:r>
              <a:rPr lang="en-US" sz="1400" dirty="0" smtClean="0"/>
              <a:t>Do </a:t>
            </a:r>
            <a:r>
              <a:rPr lang="en-US" sz="1400" dirty="0"/>
              <a:t>you have a confident child? </a:t>
            </a:r>
            <a:endParaRPr lang="en-US" sz="1400" dirty="0" smtClean="0"/>
          </a:p>
          <a:p>
            <a:r>
              <a:rPr lang="en-US" sz="1400" dirty="0" smtClean="0"/>
              <a:t>Do </a:t>
            </a:r>
            <a:r>
              <a:rPr lang="en-US" sz="1400" dirty="0"/>
              <a:t>you want to learn how </a:t>
            </a:r>
            <a:r>
              <a:rPr lang="en-US" sz="1400" dirty="0" smtClean="0"/>
              <a:t>to help </a:t>
            </a:r>
            <a:r>
              <a:rPr lang="en-US" sz="1400" dirty="0"/>
              <a:t>your child have good self-esteem?</a:t>
            </a:r>
          </a:p>
          <a:p>
            <a:pPr>
              <a:buNone/>
            </a:pPr>
            <a:r>
              <a:rPr lang="en-US" sz="1200" b="1" dirty="0"/>
              <a:t/>
            </a:r>
            <a:br>
              <a:rPr lang="en-US" sz="1200" b="1" dirty="0"/>
            </a:br>
            <a:endParaRPr lang="en-US" sz="1200" dirty="0"/>
          </a:p>
        </p:txBody>
      </p:sp>
      <p:sp>
        <p:nvSpPr>
          <p:cNvPr id="9" name="TextBox 8"/>
          <p:cNvSpPr txBox="1"/>
          <p:nvPr/>
        </p:nvSpPr>
        <p:spPr>
          <a:xfrm>
            <a:off x="4495800" y="1066800"/>
            <a:ext cx="4267200" cy="5663089"/>
          </a:xfrm>
          <a:prstGeom prst="rect">
            <a:avLst/>
          </a:prstGeom>
          <a:noFill/>
        </p:spPr>
        <p:txBody>
          <a:bodyPr wrap="square" rtlCol="0">
            <a:spAutoFit/>
          </a:bodyPr>
          <a:lstStyle/>
          <a:p>
            <a:r>
              <a:rPr lang="en-US" sz="1400" b="1" dirty="0" smtClean="0"/>
              <a:t>6</a:t>
            </a:r>
            <a:r>
              <a:rPr lang="en-US" sz="1400" b="1" dirty="0"/>
              <a:t>. </a:t>
            </a:r>
            <a:r>
              <a:rPr lang="en-US" sz="1400" b="1" dirty="0">
                <a:hlinkClick r:id="rId7"/>
              </a:rPr>
              <a:t> Understanding </a:t>
            </a:r>
            <a:r>
              <a:rPr lang="en-US" sz="1400" b="1" dirty="0" smtClean="0">
                <a:hlinkClick r:id="rId7"/>
              </a:rPr>
              <a:t>Feelings</a:t>
            </a:r>
            <a:r>
              <a:rPr lang="en-US" sz="1400" b="1" dirty="0" smtClean="0"/>
              <a:t> </a:t>
            </a:r>
          </a:p>
          <a:p>
            <a:pPr>
              <a:buFont typeface="Arial" pitchFamily="34" charset="0"/>
              <a:buChar char="•"/>
            </a:pPr>
            <a:r>
              <a:rPr lang="en-US" sz="1400" dirty="0" smtClean="0"/>
              <a:t>Feelings </a:t>
            </a:r>
            <a:r>
              <a:rPr lang="en-US" sz="1400" dirty="0"/>
              <a:t>can be hard to understand, especially for children.</a:t>
            </a:r>
          </a:p>
          <a:p>
            <a:pPr>
              <a:buFont typeface="Arial" pitchFamily="34" charset="0"/>
              <a:buChar char="•"/>
            </a:pPr>
            <a:r>
              <a:rPr lang="en-US" sz="1400" dirty="0"/>
              <a:t>Do you want to learn how to understand your feelings </a:t>
            </a:r>
            <a:r>
              <a:rPr lang="en-US" sz="1400" dirty="0" smtClean="0"/>
              <a:t>and those </a:t>
            </a:r>
            <a:r>
              <a:rPr lang="en-US" sz="1400" dirty="0"/>
              <a:t>of your children? </a:t>
            </a:r>
            <a:r>
              <a:rPr lang="en-US" sz="1400" b="1" dirty="0"/>
              <a:t/>
            </a:r>
            <a:br>
              <a:rPr lang="en-US" sz="1400" b="1" dirty="0"/>
            </a:br>
            <a:r>
              <a:rPr lang="en-US" sz="1400" b="1" dirty="0" smtClean="0"/>
              <a:t>7</a:t>
            </a:r>
            <a:r>
              <a:rPr lang="en-US" sz="1400" b="1" dirty="0"/>
              <a:t>. </a:t>
            </a:r>
            <a:r>
              <a:rPr lang="en-US" sz="1400" b="1" dirty="0">
                <a:hlinkClick r:id="rId8"/>
              </a:rPr>
              <a:t> Understanding and Developing Family Morals, Values and </a:t>
            </a:r>
            <a:r>
              <a:rPr lang="en-US" sz="1400" b="1" dirty="0" smtClean="0">
                <a:hlinkClick r:id="rId8"/>
              </a:rPr>
              <a:t>Rules</a:t>
            </a:r>
            <a:r>
              <a:rPr lang="en-US" sz="1400" b="1" dirty="0" smtClean="0"/>
              <a:t> </a:t>
            </a:r>
          </a:p>
          <a:p>
            <a:pPr>
              <a:buFont typeface="Arial" pitchFamily="34" charset="0"/>
              <a:buChar char="•"/>
            </a:pPr>
            <a:r>
              <a:rPr lang="en-US" sz="1400" dirty="0" smtClean="0"/>
              <a:t>What </a:t>
            </a:r>
            <a:r>
              <a:rPr lang="en-US" sz="1400" dirty="0"/>
              <a:t>are family morals? What are family values?</a:t>
            </a:r>
          </a:p>
          <a:p>
            <a:pPr>
              <a:buFont typeface="Arial" pitchFamily="34" charset="0"/>
              <a:buChar char="•"/>
            </a:pPr>
            <a:r>
              <a:rPr lang="en-US" sz="1400" dirty="0"/>
              <a:t>Do you need help establishing family rules</a:t>
            </a:r>
            <a:r>
              <a:rPr lang="en-US" sz="1400" dirty="0" smtClean="0"/>
              <a:t>?</a:t>
            </a:r>
            <a:r>
              <a:rPr lang="en-US" sz="1400" b="1" dirty="0"/>
              <a:t/>
            </a:r>
            <a:br>
              <a:rPr lang="en-US" sz="1400" b="1" dirty="0"/>
            </a:br>
            <a:endParaRPr lang="en-US" sz="1400" b="1" dirty="0" smtClean="0"/>
          </a:p>
          <a:p>
            <a:r>
              <a:rPr lang="en-US" sz="1400" b="1" dirty="0" smtClean="0"/>
              <a:t>8</a:t>
            </a:r>
            <a:r>
              <a:rPr lang="en-US" sz="1400" b="1" dirty="0"/>
              <a:t>. </a:t>
            </a:r>
            <a:r>
              <a:rPr lang="en-US" sz="1400" b="1" dirty="0">
                <a:hlinkClick r:id="rId9"/>
              </a:rPr>
              <a:t> Praising Children and their Behavior</a:t>
            </a:r>
            <a:r>
              <a:rPr lang="en-US" sz="1400" b="1" dirty="0"/>
              <a:t/>
            </a:r>
            <a:br>
              <a:rPr lang="en-US" sz="1400" b="1" dirty="0"/>
            </a:br>
            <a:r>
              <a:rPr lang="en-US" sz="1400" dirty="0"/>
              <a:t>Want to make your children feel like a million bucks?</a:t>
            </a:r>
          </a:p>
          <a:p>
            <a:pPr>
              <a:buFont typeface="Arial" pitchFamily="34" charset="0"/>
              <a:buChar char="•"/>
            </a:pPr>
            <a:r>
              <a:rPr lang="en-US" sz="1400" dirty="0"/>
              <a:t>Praise helps children feel good about themselves.</a:t>
            </a:r>
          </a:p>
          <a:p>
            <a:pPr>
              <a:buFont typeface="Arial" pitchFamily="34" charset="0"/>
              <a:buChar char="•"/>
            </a:pPr>
            <a:r>
              <a:rPr lang="en-US" sz="1400" dirty="0"/>
              <a:t>Praise is important for adults </a:t>
            </a:r>
            <a:r>
              <a:rPr lang="en-US" sz="1400" dirty="0" smtClean="0"/>
              <a:t>too</a:t>
            </a:r>
            <a:r>
              <a:rPr lang="en-US" sz="1400" b="1" dirty="0"/>
              <a:t/>
            </a:r>
            <a:br>
              <a:rPr lang="en-US" sz="1400" b="1" dirty="0"/>
            </a:br>
            <a:endParaRPr lang="en-US" sz="1400" b="1" dirty="0" smtClean="0"/>
          </a:p>
          <a:p>
            <a:r>
              <a:rPr lang="en-US" sz="1400" b="1" dirty="0" smtClean="0"/>
              <a:t>9</a:t>
            </a:r>
            <a:r>
              <a:rPr lang="en-US" sz="1400" b="1" dirty="0"/>
              <a:t>. </a:t>
            </a:r>
            <a:r>
              <a:rPr lang="en-US" sz="1400" b="1" dirty="0">
                <a:hlinkClick r:id="rId10"/>
              </a:rPr>
              <a:t> Alternatives to Spanking</a:t>
            </a:r>
            <a:r>
              <a:rPr lang="en-US" sz="1400" b="1" dirty="0"/>
              <a:t/>
            </a:r>
            <a:br>
              <a:rPr lang="en-US" sz="1400" b="1" dirty="0"/>
            </a:br>
            <a:r>
              <a:rPr lang="en-US" sz="1400" dirty="0"/>
              <a:t>Do you and your partner argue about how to discipline</a:t>
            </a:r>
          </a:p>
          <a:p>
            <a:pPr>
              <a:buFont typeface="Arial" pitchFamily="34" charset="0"/>
              <a:buChar char="•"/>
            </a:pPr>
            <a:r>
              <a:rPr lang="en-US" sz="1400" dirty="0"/>
              <a:t>your children</a:t>
            </a:r>
            <a:r>
              <a:rPr lang="en-US" sz="1400" dirty="0" smtClean="0"/>
              <a:t>?</a:t>
            </a:r>
          </a:p>
          <a:p>
            <a:pPr>
              <a:buFont typeface="Arial" pitchFamily="34" charset="0"/>
              <a:buChar char="•"/>
            </a:pPr>
            <a:r>
              <a:rPr lang="en-US" sz="1400" dirty="0" smtClean="0"/>
              <a:t> </a:t>
            </a:r>
            <a:r>
              <a:rPr lang="en-US" sz="1400" dirty="0"/>
              <a:t>Do you want to learn about other ways </a:t>
            </a:r>
            <a:r>
              <a:rPr lang="en-US" sz="1400" dirty="0" smtClean="0"/>
              <a:t>to discipline </a:t>
            </a:r>
            <a:r>
              <a:rPr lang="en-US" sz="1400" dirty="0"/>
              <a:t>your children without spanking?</a:t>
            </a:r>
          </a:p>
          <a:p>
            <a:r>
              <a:rPr lang="en-US" sz="1400" b="1" dirty="0"/>
              <a:t/>
            </a:r>
            <a:br>
              <a:rPr lang="en-US" sz="1400" b="1" dirty="0"/>
            </a:br>
            <a:r>
              <a:rPr lang="en-US" sz="1400" b="1" dirty="0"/>
              <a:t>10. </a:t>
            </a:r>
            <a:r>
              <a:rPr lang="en-US" sz="1400" b="1" dirty="0">
                <a:hlinkClick r:id="rId11"/>
              </a:rPr>
              <a:t>Learning Positive Ways to Deal with Stress and Anger</a:t>
            </a:r>
            <a:endParaRPr lang="en-US" sz="1400" dirty="0"/>
          </a:p>
          <a:p>
            <a:pPr>
              <a:buFont typeface="Arial" pitchFamily="34" charset="0"/>
              <a:buChar char="•"/>
            </a:pPr>
            <a:r>
              <a:rPr lang="en-US" sz="1400" dirty="0"/>
              <a:t>Do you ever feel stressed?</a:t>
            </a:r>
          </a:p>
          <a:p>
            <a:pPr>
              <a:buFont typeface="Arial" pitchFamily="34" charset="0"/>
              <a:buChar char="•"/>
            </a:pPr>
            <a:r>
              <a:rPr lang="en-US" sz="1400" dirty="0"/>
              <a:t>Do you want to find ways to relax?</a:t>
            </a:r>
          </a:p>
          <a:p>
            <a:pPr>
              <a:buFont typeface="Arial" pitchFamily="34" charset="0"/>
              <a:buChar char="•"/>
            </a:pPr>
            <a:endParaRPr lang="en-US" sz="1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I Do?</a:t>
            </a:r>
            <a:endParaRPr lang="en-US" dirty="0"/>
          </a:p>
        </p:txBody>
      </p:sp>
      <p:sp>
        <p:nvSpPr>
          <p:cNvPr id="3" name="Content Placeholder 2"/>
          <p:cNvSpPr>
            <a:spLocks noGrp="1"/>
          </p:cNvSpPr>
          <p:nvPr>
            <p:ph idx="1"/>
          </p:nvPr>
        </p:nvSpPr>
        <p:spPr>
          <a:xfrm>
            <a:off x="457200" y="1295400"/>
            <a:ext cx="8229600" cy="4830763"/>
          </a:xfrm>
        </p:spPr>
        <p:txBody>
          <a:bodyPr>
            <a:normAutofit lnSpcReduction="10000"/>
          </a:bodyPr>
          <a:lstStyle/>
          <a:p>
            <a:r>
              <a:rPr lang="en-US" dirty="0" smtClean="0"/>
              <a:t>Strength Based; Remember that parents are the experts when it comes to their children</a:t>
            </a:r>
          </a:p>
          <a:p>
            <a:r>
              <a:rPr lang="en-US" dirty="0" smtClean="0"/>
              <a:t>Use the child’s behavior as the focus of the conversation</a:t>
            </a:r>
          </a:p>
          <a:p>
            <a:r>
              <a:rPr lang="en-US" dirty="0" smtClean="0"/>
              <a:t>Remember the four agreements</a:t>
            </a:r>
          </a:p>
          <a:p>
            <a:r>
              <a:rPr lang="en-US" dirty="0" smtClean="0"/>
              <a:t>Remember that Parents are their children’s first teacher</a:t>
            </a:r>
          </a:p>
          <a:p>
            <a:r>
              <a:rPr lang="en-US" dirty="0" smtClean="0"/>
              <a:t>Children exist within a family system; utilize </a:t>
            </a:r>
            <a:r>
              <a:rPr lang="en-US" dirty="0" smtClean="0"/>
              <a:t>a systemic strategy to </a:t>
            </a:r>
            <a:r>
              <a:rPr lang="en-US" dirty="0" smtClean="0"/>
              <a:t>impact change for a child</a:t>
            </a:r>
          </a:p>
          <a:p>
            <a:endParaRPr lang="en-US" dirty="0" smtClean="0"/>
          </a:p>
          <a:p>
            <a:endParaRPr lang="en-US" dirty="0"/>
          </a:p>
        </p:txBody>
      </p:sp>
    </p:spTree>
    <p:extLst>
      <p:ext uri="{BB962C8B-B14F-4D97-AF65-F5344CB8AC3E}">
        <p14:creationId xmlns:p14="http://schemas.microsoft.com/office/powerpoint/2010/main" val="418978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The Vision</a:t>
            </a:r>
            <a:endParaRPr lang="en-US" sz="4000" dirty="0"/>
          </a:p>
        </p:txBody>
      </p:sp>
      <p:sp>
        <p:nvSpPr>
          <p:cNvPr id="3" name="Content Placeholder 2"/>
          <p:cNvSpPr>
            <a:spLocks noGrp="1"/>
          </p:cNvSpPr>
          <p:nvPr>
            <p:ph idx="1"/>
          </p:nvPr>
        </p:nvSpPr>
        <p:spPr/>
        <p:txBody>
          <a:bodyPr/>
          <a:lstStyle/>
          <a:p>
            <a:r>
              <a:rPr lang="en-US" sz="2400" dirty="0" err="1"/>
              <a:t>gparadigms</a:t>
            </a:r>
            <a:r>
              <a:rPr lang="en-US" sz="2400" dirty="0"/>
              <a:t> was created by </a:t>
            </a:r>
            <a:r>
              <a:rPr lang="en-US" sz="2400" dirty="0" err="1"/>
              <a:t>Georgianna</a:t>
            </a:r>
            <a:r>
              <a:rPr lang="en-US" sz="2400" dirty="0"/>
              <a:t> Hooker to realize her dream of working independently with adolescents, adults, and their families to coordinate a volunteer social service agency which sole mission is to empower families in transition from Foster Care to overcome life obstacles that may be impacting their ability to live successful lives.  </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sz="2200" dirty="0"/>
              <a:t>Program Logic Model</a:t>
            </a:r>
            <a:r>
              <a:rPr lang="en-US" sz="1200" dirty="0"/>
              <a:t/>
            </a:r>
            <a:br>
              <a:rPr lang="en-US" sz="1200" dirty="0"/>
            </a:br>
            <a:r>
              <a:rPr lang="en-US" sz="1300" dirty="0"/>
              <a:t>Vision: </a:t>
            </a:r>
            <a:r>
              <a:rPr lang="en-US" sz="1300" dirty="0" err="1"/>
              <a:t>gparadigms</a:t>
            </a:r>
            <a:r>
              <a:rPr lang="en-US" sz="1300" dirty="0"/>
              <a:t> will work with families and or individuals to increase </a:t>
            </a:r>
            <a:r>
              <a:rPr lang="en-US" sz="1300"/>
              <a:t>the </a:t>
            </a:r>
            <a:r>
              <a:rPr lang="en-US" sz="1300" smtClean="0"/>
              <a:t>six </a:t>
            </a:r>
            <a:r>
              <a:rPr lang="en-US" sz="1300" dirty="0"/>
              <a:t>protective factors proven to reduce incidents of child abuse and neglect, develop resilient families, and strengthen communities.</a:t>
            </a:r>
            <a:r>
              <a:rPr lang="en-US" sz="1200" dirty="0"/>
              <a:t/>
            </a:r>
            <a:br>
              <a:rPr lang="en-US" sz="1200" dirty="0"/>
            </a:br>
            <a:endParaRPr lang="en-US" sz="1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17716215"/>
              </p:ext>
            </p:extLst>
          </p:nvPr>
        </p:nvGraphicFramePr>
        <p:xfrm>
          <a:off x="457200" y="853440"/>
          <a:ext cx="8229600" cy="600456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609600">
                <a:tc>
                  <a:txBody>
                    <a:bodyPr/>
                    <a:lstStyle/>
                    <a:p>
                      <a:r>
                        <a:rPr lang="en-US" sz="1400" b="1" kern="1200" dirty="0" smtClean="0">
                          <a:solidFill>
                            <a:schemeClr val="lt1"/>
                          </a:solidFill>
                          <a:latin typeface="+mn-lt"/>
                          <a:ea typeface="+mn-ea"/>
                          <a:cs typeface="+mn-cs"/>
                        </a:rPr>
                        <a:t>Inputs</a:t>
                      </a:r>
                      <a:endParaRPr lang="en-US" sz="1400" dirty="0"/>
                    </a:p>
                  </a:txBody>
                  <a:tcPr/>
                </a:tc>
                <a:tc>
                  <a:txBody>
                    <a:bodyPr/>
                    <a:lstStyle/>
                    <a:p>
                      <a:r>
                        <a:rPr lang="en-US" sz="1400" b="1" kern="1200" dirty="0" smtClean="0">
                          <a:solidFill>
                            <a:schemeClr val="lt1"/>
                          </a:solidFill>
                          <a:latin typeface="+mn-lt"/>
                          <a:ea typeface="+mn-ea"/>
                          <a:cs typeface="+mn-cs"/>
                        </a:rPr>
                        <a:t>Outputs</a:t>
                      </a:r>
                      <a:endParaRPr lang="en-US" sz="1400" dirty="0"/>
                    </a:p>
                  </a:txBody>
                  <a:tcPr/>
                </a:tc>
                <a:tc>
                  <a:txBody>
                    <a:bodyPr/>
                    <a:lstStyle/>
                    <a:p>
                      <a:r>
                        <a:rPr lang="en-US" sz="1400" b="1" kern="1200" dirty="0" smtClean="0">
                          <a:solidFill>
                            <a:schemeClr val="lt1"/>
                          </a:solidFill>
                          <a:latin typeface="+mn-lt"/>
                          <a:ea typeface="+mn-ea"/>
                          <a:cs typeface="+mn-cs"/>
                        </a:rPr>
                        <a:t>Short Term Outcomes</a:t>
                      </a:r>
                      <a:endParaRPr lang="en-US" sz="1400" dirty="0"/>
                    </a:p>
                  </a:txBody>
                  <a:tcPr/>
                </a:tc>
                <a:tc>
                  <a:txBody>
                    <a:bodyPr/>
                    <a:lstStyle/>
                    <a:p>
                      <a:r>
                        <a:rPr lang="en-US" sz="1400" b="1" kern="1200" dirty="0" smtClean="0">
                          <a:solidFill>
                            <a:schemeClr val="lt1"/>
                          </a:solidFill>
                          <a:latin typeface="+mn-lt"/>
                          <a:ea typeface="+mn-ea"/>
                          <a:cs typeface="+mn-cs"/>
                        </a:rPr>
                        <a:t>Intermediate Outcomes</a:t>
                      </a:r>
                      <a:endParaRPr lang="en-US" sz="1400" dirty="0"/>
                    </a:p>
                  </a:txBody>
                  <a:tcPr/>
                </a:tc>
                <a:tc>
                  <a:txBody>
                    <a:bodyPr/>
                    <a:lstStyle/>
                    <a:p>
                      <a:r>
                        <a:rPr lang="en-US" sz="1400" b="1" kern="1200" dirty="0" smtClean="0">
                          <a:solidFill>
                            <a:schemeClr val="lt1"/>
                          </a:solidFill>
                          <a:latin typeface="+mn-lt"/>
                          <a:ea typeface="+mn-ea"/>
                          <a:cs typeface="+mn-cs"/>
                        </a:rPr>
                        <a:t>Long Term Outcomes</a:t>
                      </a:r>
                      <a:endParaRPr lang="en-US" sz="1400" dirty="0"/>
                    </a:p>
                  </a:txBody>
                  <a:tcPr/>
                </a:tc>
              </a:tr>
              <a:tr h="4288221">
                <a:tc>
                  <a:txBody>
                    <a:bodyPr/>
                    <a:lstStyle/>
                    <a:p>
                      <a:r>
                        <a:rPr lang="en-US" sz="1200" kern="1200" dirty="0" smtClean="0">
                          <a:solidFill>
                            <a:schemeClr val="dk1"/>
                          </a:solidFill>
                          <a:latin typeface="+mn-lt"/>
                          <a:ea typeface="+mn-ea"/>
                          <a:cs typeface="+mn-cs"/>
                        </a:rPr>
                        <a:t>individual case management services </a:t>
                      </a:r>
                    </a:p>
                    <a:p>
                      <a:r>
                        <a:rPr lang="en-US" sz="1200" kern="1200" dirty="0" smtClean="0">
                          <a:solidFill>
                            <a:schemeClr val="dk1"/>
                          </a:solidFill>
                          <a:latin typeface="+mn-lt"/>
                          <a:ea typeface="+mn-ea"/>
                          <a:cs typeface="+mn-cs"/>
                        </a:rPr>
                        <a:t> </a:t>
                      </a:r>
                    </a:p>
                    <a:p>
                      <a:r>
                        <a:rPr lang="en-US" sz="1200" kern="1200" dirty="0" smtClean="0">
                          <a:solidFill>
                            <a:schemeClr val="dk1"/>
                          </a:solidFill>
                          <a:latin typeface="+mn-lt"/>
                          <a:ea typeface="+mn-ea"/>
                          <a:cs typeface="+mn-cs"/>
                        </a:rPr>
                        <a:t>community education workshops to support the development of a family centered approach to reducing incidents of abuse and neglect.</a:t>
                      </a:r>
                    </a:p>
                    <a:p>
                      <a:r>
                        <a:rPr lang="en-US" sz="1800" kern="1200" dirty="0" smtClean="0">
                          <a:solidFill>
                            <a:schemeClr val="dk1"/>
                          </a:solidFill>
                          <a:latin typeface="+mn-lt"/>
                          <a:ea typeface="+mn-ea"/>
                          <a:cs typeface="+mn-cs"/>
                        </a:rPr>
                        <a:t> </a:t>
                      </a:r>
                    </a:p>
                    <a:p>
                      <a:r>
                        <a:rPr lang="en-US" sz="1200" kern="1200" dirty="0" smtClean="0">
                          <a:solidFill>
                            <a:schemeClr val="dk1"/>
                          </a:solidFill>
                          <a:latin typeface="+mn-lt"/>
                          <a:ea typeface="+mn-ea"/>
                          <a:cs typeface="+mn-cs"/>
                        </a:rPr>
                        <a:t>coordinating services through community agencies to provide a community-based network to empower children/families, building stronger communities.</a:t>
                      </a:r>
                      <a:endParaRPr lang="en-US" sz="1200" dirty="0"/>
                    </a:p>
                  </a:txBody>
                  <a:tcPr/>
                </a:tc>
                <a:tc>
                  <a:txBody>
                    <a:bodyPr/>
                    <a:lstStyle/>
                    <a:p>
                      <a:r>
                        <a:rPr lang="en-US" sz="1200" kern="1200" dirty="0" smtClean="0">
                          <a:solidFill>
                            <a:schemeClr val="dk1"/>
                          </a:solidFill>
                          <a:latin typeface="+mn-lt"/>
                          <a:ea typeface="+mn-ea"/>
                          <a:cs typeface="+mn-cs"/>
                        </a:rPr>
                        <a:t>Conduct assessment</a:t>
                      </a:r>
                    </a:p>
                    <a:p>
                      <a:r>
                        <a:rPr lang="en-US" sz="1200" kern="1200" dirty="0" smtClean="0">
                          <a:solidFill>
                            <a:schemeClr val="dk1"/>
                          </a:solidFill>
                          <a:latin typeface="+mn-lt"/>
                          <a:ea typeface="+mn-ea"/>
                          <a:cs typeface="+mn-cs"/>
                        </a:rPr>
                        <a:t>Develop plan of action</a:t>
                      </a:r>
                    </a:p>
                    <a:p>
                      <a:r>
                        <a:rPr lang="en-US" sz="1200" kern="1200" dirty="0" smtClean="0">
                          <a:solidFill>
                            <a:schemeClr val="dk1"/>
                          </a:solidFill>
                          <a:latin typeface="+mn-lt"/>
                          <a:ea typeface="+mn-ea"/>
                          <a:cs typeface="+mn-cs"/>
                        </a:rPr>
                        <a:t>Referral to needed services</a:t>
                      </a:r>
                    </a:p>
                    <a:p>
                      <a:r>
                        <a:rPr lang="en-US" sz="1800" kern="1200" dirty="0" smtClean="0">
                          <a:solidFill>
                            <a:schemeClr val="dk1"/>
                          </a:solidFill>
                          <a:latin typeface="+mn-lt"/>
                          <a:ea typeface="+mn-ea"/>
                          <a:cs typeface="+mn-cs"/>
                        </a:rPr>
                        <a:t> </a:t>
                      </a:r>
                      <a:endParaRPr lang="en-US" sz="1200" kern="1200" dirty="0" smtClean="0">
                        <a:solidFill>
                          <a:schemeClr val="dk1"/>
                        </a:solidFill>
                        <a:latin typeface="+mn-lt"/>
                        <a:ea typeface="+mn-ea"/>
                        <a:cs typeface="+mn-cs"/>
                      </a:endParaRPr>
                    </a:p>
                    <a:p>
                      <a:r>
                        <a:rPr lang="en-US" sz="1200" kern="1200" dirty="0" smtClean="0">
                          <a:solidFill>
                            <a:schemeClr val="dk1"/>
                          </a:solidFill>
                          <a:latin typeface="+mn-lt"/>
                          <a:ea typeface="+mn-ea"/>
                          <a:cs typeface="+mn-cs"/>
                        </a:rPr>
                        <a:t>Teaching (1 on 1)  and in group settings new skills that empower families :</a:t>
                      </a:r>
                    </a:p>
                    <a:p>
                      <a:r>
                        <a:rPr lang="en-US" sz="1200" kern="1200" dirty="0" smtClean="0">
                          <a:solidFill>
                            <a:schemeClr val="dk1"/>
                          </a:solidFill>
                          <a:latin typeface="+mn-lt"/>
                          <a:ea typeface="+mn-ea"/>
                          <a:cs typeface="+mn-cs"/>
                        </a:rPr>
                        <a:t>Budgeting</a:t>
                      </a:r>
                    </a:p>
                    <a:p>
                      <a:r>
                        <a:rPr lang="en-US" sz="1200" kern="1200" dirty="0" smtClean="0">
                          <a:solidFill>
                            <a:schemeClr val="dk1"/>
                          </a:solidFill>
                          <a:latin typeface="+mn-lt"/>
                          <a:ea typeface="+mn-ea"/>
                          <a:cs typeface="+mn-cs"/>
                        </a:rPr>
                        <a:t>Parenting</a:t>
                      </a:r>
                    </a:p>
                    <a:p>
                      <a:r>
                        <a:rPr lang="en-US" sz="1200" kern="1200" dirty="0" smtClean="0">
                          <a:solidFill>
                            <a:schemeClr val="dk1"/>
                          </a:solidFill>
                          <a:latin typeface="+mn-lt"/>
                          <a:ea typeface="+mn-ea"/>
                          <a:cs typeface="+mn-cs"/>
                        </a:rPr>
                        <a:t>Life Skills</a:t>
                      </a:r>
                    </a:p>
                    <a:p>
                      <a:r>
                        <a:rPr lang="en-US" sz="1200" kern="1200" dirty="0" smtClean="0">
                          <a:solidFill>
                            <a:schemeClr val="dk1"/>
                          </a:solidFill>
                          <a:latin typeface="+mn-lt"/>
                          <a:ea typeface="+mn-ea"/>
                          <a:cs typeface="+mn-cs"/>
                        </a:rPr>
                        <a:t> </a:t>
                      </a:r>
                    </a:p>
                    <a:p>
                      <a:r>
                        <a:rPr lang="en-US" sz="1200" kern="1200" dirty="0" smtClean="0">
                          <a:solidFill>
                            <a:schemeClr val="dk1"/>
                          </a:solidFill>
                          <a:latin typeface="+mn-lt"/>
                          <a:ea typeface="+mn-ea"/>
                          <a:cs typeface="+mn-cs"/>
                        </a:rPr>
                        <a:t>Spearhead a city-wide effort connecting children/families services.</a:t>
                      </a:r>
                    </a:p>
                    <a:p>
                      <a:r>
                        <a:rPr lang="en-US" sz="1200" kern="1200" dirty="0" smtClean="0">
                          <a:solidFill>
                            <a:schemeClr val="dk1"/>
                          </a:solidFill>
                          <a:latin typeface="+mn-lt"/>
                          <a:ea typeface="+mn-ea"/>
                          <a:cs typeface="+mn-cs"/>
                        </a:rPr>
                        <a:t>Collaborate services with community agencies families</a:t>
                      </a:r>
                    </a:p>
                    <a:p>
                      <a:r>
                        <a:rPr lang="en-US" sz="1200" kern="1200" dirty="0" smtClean="0">
                          <a:solidFill>
                            <a:schemeClr val="dk1"/>
                          </a:solidFill>
                          <a:latin typeface="+mn-lt"/>
                          <a:ea typeface="+mn-ea"/>
                          <a:cs typeface="+mn-cs"/>
                        </a:rPr>
                        <a:t>Conduct city-wide resource fairs </a:t>
                      </a:r>
                    </a:p>
                    <a:p>
                      <a:r>
                        <a:rPr lang="en-US" sz="1200" kern="1200" dirty="0" smtClean="0">
                          <a:solidFill>
                            <a:schemeClr val="dk1"/>
                          </a:solidFill>
                          <a:latin typeface="+mn-lt"/>
                          <a:ea typeface="+mn-ea"/>
                          <a:cs typeface="+mn-cs"/>
                        </a:rPr>
                        <a:t>Develop family engagement strategy trainings </a:t>
                      </a:r>
                    </a:p>
                    <a:p>
                      <a:endParaRPr lang="en-US" dirty="0"/>
                    </a:p>
                  </a:txBody>
                  <a:tcPr/>
                </a:tc>
                <a:tc>
                  <a:txBody>
                    <a:bodyPr/>
                    <a:lstStyle/>
                    <a:p>
                      <a:r>
                        <a:rPr lang="en-US" sz="1200" kern="1200" dirty="0" smtClean="0">
                          <a:solidFill>
                            <a:schemeClr val="dk1"/>
                          </a:solidFill>
                          <a:latin typeface="+mn-lt"/>
                          <a:ea typeface="+mn-ea"/>
                          <a:cs typeface="+mn-cs"/>
                        </a:rPr>
                        <a:t>Recruit 30 clients for individual case management services for youth 17.5yr to 24yr</a:t>
                      </a:r>
                    </a:p>
                    <a:p>
                      <a:r>
                        <a:rPr lang="en-US" sz="1800" kern="1200" dirty="0" smtClean="0">
                          <a:solidFill>
                            <a:schemeClr val="dk1"/>
                          </a:solidFill>
                          <a:latin typeface="+mn-lt"/>
                          <a:ea typeface="+mn-ea"/>
                          <a:cs typeface="+mn-cs"/>
                        </a:rPr>
                        <a:t> </a:t>
                      </a:r>
                    </a:p>
                    <a:p>
                      <a:r>
                        <a:rPr lang="en-US" sz="1200" kern="1200" dirty="0" smtClean="0">
                          <a:solidFill>
                            <a:schemeClr val="dk1"/>
                          </a:solidFill>
                          <a:latin typeface="+mn-lt"/>
                          <a:ea typeface="+mn-ea"/>
                          <a:cs typeface="+mn-cs"/>
                        </a:rPr>
                        <a:t>Facilitate 6 , six week Community Based Nurturing Parenting Curriculum classes</a:t>
                      </a:r>
                    </a:p>
                    <a:p>
                      <a:r>
                        <a:rPr lang="en-US" sz="1200" kern="1200" dirty="0" smtClean="0">
                          <a:solidFill>
                            <a:schemeClr val="dk1"/>
                          </a:solidFill>
                          <a:latin typeface="+mn-lt"/>
                          <a:ea typeface="+mn-ea"/>
                          <a:cs typeface="+mn-cs"/>
                        </a:rPr>
                        <a:t> </a:t>
                      </a:r>
                    </a:p>
                    <a:p>
                      <a:r>
                        <a:rPr lang="en-US" sz="1200" kern="1200" dirty="0" smtClean="0">
                          <a:solidFill>
                            <a:schemeClr val="dk1"/>
                          </a:solidFill>
                          <a:latin typeface="+mn-lt"/>
                          <a:ea typeface="+mn-ea"/>
                          <a:cs typeface="+mn-cs"/>
                        </a:rPr>
                        <a:t>Enroll 20 families and graduate 80% of program participants each six week session</a:t>
                      </a:r>
                    </a:p>
                    <a:p>
                      <a:r>
                        <a:rPr lang="en-US" sz="1200" kern="1200" dirty="0" smtClean="0">
                          <a:solidFill>
                            <a:schemeClr val="dk1"/>
                          </a:solidFill>
                          <a:latin typeface="+mn-lt"/>
                          <a:ea typeface="+mn-ea"/>
                          <a:cs typeface="+mn-cs"/>
                        </a:rPr>
                        <a:t> </a:t>
                      </a:r>
                    </a:p>
                    <a:p>
                      <a:r>
                        <a:rPr lang="en-US" sz="1200" kern="1200" dirty="0" smtClean="0">
                          <a:solidFill>
                            <a:schemeClr val="dk1"/>
                          </a:solidFill>
                          <a:latin typeface="+mn-lt"/>
                          <a:ea typeface="+mn-ea"/>
                          <a:cs typeface="+mn-cs"/>
                        </a:rPr>
                        <a:t>Increase Membership of the Davidson County CAB</a:t>
                      </a:r>
                    </a:p>
                    <a:p>
                      <a:r>
                        <a:rPr lang="en-US" sz="1200" kern="1200" dirty="0" smtClean="0">
                          <a:solidFill>
                            <a:schemeClr val="dk1"/>
                          </a:solidFill>
                          <a:latin typeface="+mn-lt"/>
                          <a:ea typeface="+mn-ea"/>
                          <a:cs typeface="+mn-cs"/>
                        </a:rPr>
                        <a:t> </a:t>
                      </a:r>
                    </a:p>
                    <a:p>
                      <a:r>
                        <a:rPr lang="en-US" sz="1200" kern="1200" dirty="0" smtClean="0">
                          <a:solidFill>
                            <a:schemeClr val="dk1"/>
                          </a:solidFill>
                          <a:latin typeface="+mn-lt"/>
                          <a:ea typeface="+mn-ea"/>
                          <a:cs typeface="+mn-cs"/>
                        </a:rPr>
                        <a:t>Host 3 Community Fairs/Trainings</a:t>
                      </a:r>
                      <a:endParaRPr lang="en-US" sz="1200" kern="1200" dirty="0">
                        <a:solidFill>
                          <a:schemeClr val="dk1"/>
                        </a:solidFill>
                        <a:latin typeface="+mn-lt"/>
                        <a:ea typeface="+mn-ea"/>
                        <a:cs typeface="+mn-cs"/>
                      </a:endParaRPr>
                    </a:p>
                  </a:txBody>
                  <a:tcPr/>
                </a:tc>
                <a:tc>
                  <a:txBody>
                    <a:bodyPr/>
                    <a:lstStyle/>
                    <a:p>
                      <a:r>
                        <a:rPr lang="en-US" sz="1200" kern="1200" dirty="0" smtClean="0">
                          <a:solidFill>
                            <a:schemeClr val="dk1"/>
                          </a:solidFill>
                          <a:latin typeface="+mn-lt"/>
                          <a:ea typeface="+mn-ea"/>
                          <a:cs typeface="+mn-cs"/>
                        </a:rPr>
                        <a:t>80% of participants will obtain housing</a:t>
                      </a:r>
                    </a:p>
                    <a:p>
                      <a:r>
                        <a:rPr lang="en-US" sz="1200" kern="1200" dirty="0" smtClean="0">
                          <a:solidFill>
                            <a:schemeClr val="dk1"/>
                          </a:solidFill>
                          <a:latin typeface="+mn-lt"/>
                          <a:ea typeface="+mn-ea"/>
                          <a:cs typeface="+mn-cs"/>
                        </a:rPr>
                        <a:t>80% of participants will achieve/enroll in post-secondary education</a:t>
                      </a:r>
                    </a:p>
                    <a:p>
                      <a:r>
                        <a:rPr lang="en-US" sz="1200" kern="1200" dirty="0" smtClean="0">
                          <a:solidFill>
                            <a:schemeClr val="dk1"/>
                          </a:solidFill>
                          <a:latin typeface="+mn-lt"/>
                          <a:ea typeface="+mn-ea"/>
                          <a:cs typeface="+mn-cs"/>
                        </a:rPr>
                        <a:t>80% of participants will obtain employment</a:t>
                      </a:r>
                    </a:p>
                    <a:p>
                      <a:r>
                        <a:rPr lang="en-US" sz="1800" kern="1200" dirty="0" smtClean="0">
                          <a:solidFill>
                            <a:schemeClr val="dk1"/>
                          </a:solidFill>
                          <a:latin typeface="+mn-lt"/>
                          <a:ea typeface="+mn-ea"/>
                          <a:cs typeface="+mn-cs"/>
                        </a:rPr>
                        <a:t> </a:t>
                      </a:r>
                    </a:p>
                    <a:p>
                      <a:r>
                        <a:rPr lang="en-US" sz="1200" kern="1200" dirty="0" smtClean="0">
                          <a:solidFill>
                            <a:schemeClr val="dk1"/>
                          </a:solidFill>
                          <a:latin typeface="+mn-lt"/>
                          <a:ea typeface="+mn-ea"/>
                          <a:cs typeface="+mn-cs"/>
                        </a:rPr>
                        <a:t>Nurturing Parenting Participants will demonstrate an increase on the composite scores of pre and post tests in the areas of:</a:t>
                      </a:r>
                    </a:p>
                    <a:p>
                      <a:r>
                        <a:rPr lang="en-US" sz="1200" kern="1200" dirty="0" smtClean="0">
                          <a:solidFill>
                            <a:schemeClr val="dk1"/>
                          </a:solidFill>
                          <a:latin typeface="+mn-lt"/>
                          <a:ea typeface="+mn-ea"/>
                          <a:cs typeface="+mn-cs"/>
                        </a:rPr>
                        <a:t>Family Functioning and Resiliency, Social Emotional /Support, Concrete Support, Child Development and Knowledge of Parenting, Nurturing and Attachment</a:t>
                      </a:r>
                      <a:endParaRPr lang="en-US" sz="1200" dirty="0"/>
                    </a:p>
                  </a:txBody>
                  <a:tcPr/>
                </a:tc>
                <a:tc>
                  <a:txBody>
                    <a:bodyPr/>
                    <a:lstStyle/>
                    <a:p>
                      <a:r>
                        <a:rPr lang="en-US" sz="1200" kern="1200" dirty="0" smtClean="0">
                          <a:solidFill>
                            <a:schemeClr val="dk1"/>
                          </a:solidFill>
                          <a:latin typeface="+mn-lt"/>
                          <a:ea typeface="+mn-ea"/>
                          <a:cs typeface="+mn-cs"/>
                        </a:rPr>
                        <a:t>youth complete high school education /or obtain GED</a:t>
                      </a:r>
                    </a:p>
                    <a:p>
                      <a:r>
                        <a:rPr lang="en-US" sz="1200" kern="1200" dirty="0" smtClean="0">
                          <a:solidFill>
                            <a:schemeClr val="dk1"/>
                          </a:solidFill>
                          <a:latin typeface="+mn-lt"/>
                          <a:ea typeface="+mn-ea"/>
                          <a:cs typeface="+mn-cs"/>
                        </a:rPr>
                        <a:t> youth obtain and sustain stable housing</a:t>
                      </a:r>
                    </a:p>
                    <a:p>
                      <a:r>
                        <a:rPr lang="en-US" sz="1200" kern="1200" dirty="0" smtClean="0">
                          <a:solidFill>
                            <a:schemeClr val="dk1"/>
                          </a:solidFill>
                          <a:latin typeface="+mn-lt"/>
                          <a:ea typeface="+mn-ea"/>
                          <a:cs typeface="+mn-cs"/>
                        </a:rPr>
                        <a:t>youth begin/finish a post secondary education plan </a:t>
                      </a:r>
                    </a:p>
                    <a:p>
                      <a:r>
                        <a:rPr lang="en-US" sz="1200" kern="1200" dirty="0" smtClean="0">
                          <a:solidFill>
                            <a:schemeClr val="dk1"/>
                          </a:solidFill>
                          <a:latin typeface="+mn-lt"/>
                          <a:ea typeface="+mn-ea"/>
                          <a:cs typeface="+mn-cs"/>
                        </a:rPr>
                        <a:t>Pregnancy rates among youth transitioning from the foster care system will reduce.</a:t>
                      </a:r>
                    </a:p>
                    <a:p>
                      <a:r>
                        <a:rPr lang="en-US" sz="1200" kern="1200" dirty="0" smtClean="0">
                          <a:solidFill>
                            <a:schemeClr val="dk1"/>
                          </a:solidFill>
                          <a:latin typeface="+mn-lt"/>
                          <a:ea typeface="+mn-ea"/>
                          <a:cs typeface="+mn-cs"/>
                        </a:rPr>
                        <a:t> </a:t>
                      </a:r>
                    </a:p>
                    <a:p>
                      <a:r>
                        <a:rPr lang="en-US" sz="1200" kern="1200" dirty="0" smtClean="0">
                          <a:solidFill>
                            <a:schemeClr val="dk1"/>
                          </a:solidFill>
                          <a:latin typeface="+mn-lt"/>
                          <a:ea typeface="+mn-ea"/>
                          <a:cs typeface="+mn-cs"/>
                        </a:rPr>
                        <a:t>Zip codes with high incidents of child/abuse and neglect reduce indicated incidents.</a:t>
                      </a:r>
                    </a:p>
                    <a:p>
                      <a:r>
                        <a:rPr lang="en-US" sz="1200" kern="1200" dirty="0" smtClean="0">
                          <a:solidFill>
                            <a:schemeClr val="dk1"/>
                          </a:solidFill>
                          <a:latin typeface="+mn-lt"/>
                          <a:ea typeface="+mn-ea"/>
                          <a:cs typeface="+mn-cs"/>
                        </a:rPr>
                        <a:t> </a:t>
                      </a:r>
                    </a:p>
                    <a:p>
                      <a:r>
                        <a:rPr lang="en-US" sz="1200" kern="1200" dirty="0" smtClean="0">
                          <a:solidFill>
                            <a:schemeClr val="dk1"/>
                          </a:solidFill>
                          <a:latin typeface="+mn-lt"/>
                          <a:ea typeface="+mn-ea"/>
                          <a:cs typeface="+mn-cs"/>
                        </a:rPr>
                        <a:t>Parents demonstrate higher  Family Functioning and Resiliency</a:t>
                      </a:r>
                    </a:p>
                    <a:p>
                      <a:r>
                        <a:rPr lang="en-US" sz="1200" kern="1200" dirty="0" smtClean="0">
                          <a:solidFill>
                            <a:schemeClr val="dk1"/>
                          </a:solidFill>
                          <a:latin typeface="+mn-lt"/>
                          <a:ea typeface="+mn-ea"/>
                          <a:cs typeface="+mn-cs"/>
                        </a:rPr>
                        <a:t> </a:t>
                      </a:r>
                    </a:p>
                    <a:p>
                      <a:r>
                        <a:rPr lang="en-US" sz="1200" kern="1200" dirty="0" smtClean="0">
                          <a:solidFill>
                            <a:schemeClr val="dk1"/>
                          </a:solidFill>
                          <a:latin typeface="+mn-lt"/>
                          <a:ea typeface="+mn-ea"/>
                          <a:cs typeface="+mn-cs"/>
                        </a:rPr>
                        <a:t>Parent Engagement Programs will incorporate protective factors strategies city-wide</a:t>
                      </a:r>
                      <a:endParaRPr lang="en-US" sz="1200" dirty="0"/>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US" dirty="0" smtClean="0"/>
              <a:t>Benefits of Effective Parenting</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48525271"/>
              </p:ext>
            </p:extLst>
          </p:nvPr>
        </p:nvGraphicFramePr>
        <p:xfrm>
          <a:off x="304800" y="1143000"/>
          <a:ext cx="84582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79093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4000" dirty="0" smtClean="0"/>
              <a:t>“No matter what your life experience, you were made for more…..”</a:t>
            </a:r>
            <a:endParaRPr lang="en-US" sz="4000" dirty="0"/>
          </a:p>
        </p:txBody>
      </p:sp>
    </p:spTree>
    <p:extLst>
      <p:ext uri="{BB962C8B-B14F-4D97-AF65-F5344CB8AC3E}">
        <p14:creationId xmlns:p14="http://schemas.microsoft.com/office/powerpoint/2010/main" val="1733838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References</a:t>
            </a:r>
            <a:endParaRPr lang="en-US" sz="4000" dirty="0"/>
          </a:p>
        </p:txBody>
      </p:sp>
      <p:sp>
        <p:nvSpPr>
          <p:cNvPr id="3" name="Content Placeholder 2"/>
          <p:cNvSpPr>
            <a:spLocks noGrp="1"/>
          </p:cNvSpPr>
          <p:nvPr>
            <p:ph idx="1"/>
          </p:nvPr>
        </p:nvSpPr>
        <p:spPr/>
        <p:txBody>
          <a:bodyPr>
            <a:normAutofit/>
          </a:bodyPr>
          <a:lstStyle/>
          <a:p>
            <a:pPr marL="0" indent="0">
              <a:buNone/>
            </a:pPr>
            <a:r>
              <a:rPr lang="en-US" sz="2400" dirty="0" smtClean="0"/>
              <a:t>Kaplan, F.B., &amp; </a:t>
            </a:r>
            <a:r>
              <a:rPr lang="en-US" sz="2400" dirty="0" err="1" smtClean="0"/>
              <a:t>Bavolek</a:t>
            </a:r>
            <a:r>
              <a:rPr lang="en-US" sz="2400" dirty="0" smtClean="0"/>
              <a:t>, S.J. (2007). Nurturing Parenting Programs: Program Implementation Manual &amp; Resource Guide. Asheville, NC, and Park City, UT: Family Development Resources</a:t>
            </a:r>
          </a:p>
          <a:p>
            <a:pPr marL="0" indent="0">
              <a:buNone/>
            </a:pPr>
            <a:endParaRPr lang="en-US" sz="2400" dirty="0" smtClean="0"/>
          </a:p>
          <a:p>
            <a:pPr marL="0" indent="0">
              <a:buNone/>
            </a:pPr>
            <a:r>
              <a:rPr lang="en-US" sz="2400" dirty="0" smtClean="0"/>
              <a:t>National Resource Center for Community-Based Child Abuse Prevention (CBCAP).(2012). </a:t>
            </a:r>
            <a:r>
              <a:rPr lang="en-US" sz="2400" dirty="0" smtClean="0">
                <a:hlinkClick r:id="rId2"/>
              </a:rPr>
              <a:t>www.friendsnrc.org/cbcap-priority</a:t>
            </a:r>
            <a:r>
              <a:rPr lang="en-US" sz="2400" dirty="0" smtClean="0"/>
              <a:t> areas/protective-factors</a:t>
            </a:r>
          </a:p>
          <a:p>
            <a:pPr marL="0" indent="0">
              <a:buNone/>
            </a:pPr>
            <a:endParaRPr lang="en-US" sz="2400" dirty="0"/>
          </a:p>
          <a:p>
            <a:pPr marL="0" indent="0">
              <a:buNone/>
            </a:pPr>
            <a:r>
              <a:rPr lang="en-US" sz="2400" dirty="0" smtClean="0"/>
              <a:t>Nurturing Parenting Programs.(2012).www.nurturingparenting.com</a:t>
            </a:r>
            <a:endParaRPr lang="en-US" sz="2400" dirty="0"/>
          </a:p>
        </p:txBody>
      </p:sp>
    </p:spTree>
    <p:extLst>
      <p:ext uri="{BB962C8B-B14F-4D97-AF65-F5344CB8AC3E}">
        <p14:creationId xmlns:p14="http://schemas.microsoft.com/office/powerpoint/2010/main" val="11527203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5257" r="5257"/>
          <a:stretch/>
        </p:blipFill>
        <p:spPr bwMode="auto">
          <a:xfrm>
            <a:off x="0" y="1016865"/>
            <a:ext cx="9296400" cy="5637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976233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Zip Code Data</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552895265"/>
              </p:ext>
            </p:extLst>
          </p:nvPr>
        </p:nvGraphicFramePr>
        <p:xfrm>
          <a:off x="1295400" y="1371600"/>
          <a:ext cx="6400800" cy="3235960"/>
        </p:xfrm>
        <a:graphic>
          <a:graphicData uri="http://schemas.openxmlformats.org/drawingml/2006/table">
            <a:tbl>
              <a:tblPr firstRow="1" bandRow="1">
                <a:tableStyleId>{5C22544A-7EE6-4342-B048-85BDC9FD1C3A}</a:tableStyleId>
              </a:tblPr>
              <a:tblGrid>
                <a:gridCol w="1023257"/>
                <a:gridCol w="870857"/>
                <a:gridCol w="849086"/>
                <a:gridCol w="892628"/>
                <a:gridCol w="1012372"/>
                <a:gridCol w="685800"/>
                <a:gridCol w="1066800"/>
              </a:tblGrid>
              <a:tr h="370840">
                <a:tc>
                  <a:txBody>
                    <a:bodyPr/>
                    <a:lstStyle/>
                    <a:p>
                      <a:r>
                        <a:rPr lang="en-US" dirty="0" smtClean="0"/>
                        <a:t>Zip</a:t>
                      </a:r>
                      <a:r>
                        <a:rPr lang="en-US" baseline="0" dirty="0" smtClean="0"/>
                        <a:t> Code</a:t>
                      </a:r>
                      <a:endParaRPr lang="en-US" dirty="0"/>
                    </a:p>
                  </a:txBody>
                  <a:tcPr/>
                </a:tc>
                <a:tc>
                  <a:txBody>
                    <a:bodyPr/>
                    <a:lstStyle/>
                    <a:p>
                      <a:r>
                        <a:rPr lang="en-US" dirty="0" smtClean="0"/>
                        <a:t>Age  </a:t>
                      </a:r>
                      <a:r>
                        <a:rPr lang="en-US" baseline="0" dirty="0" smtClean="0"/>
                        <a:t> 0-11</a:t>
                      </a:r>
                      <a:endParaRPr lang="en-US" dirty="0"/>
                    </a:p>
                  </a:txBody>
                  <a:tcPr/>
                </a:tc>
                <a:tc>
                  <a:txBody>
                    <a:bodyPr/>
                    <a:lstStyle/>
                    <a:p>
                      <a:r>
                        <a:rPr lang="en-US" dirty="0" smtClean="0"/>
                        <a:t>Age</a:t>
                      </a:r>
                      <a:r>
                        <a:rPr lang="en-US" baseline="0" dirty="0" smtClean="0"/>
                        <a:t>       12-18</a:t>
                      </a:r>
                      <a:endParaRPr lang="en-US" dirty="0"/>
                    </a:p>
                  </a:txBody>
                  <a:tcPr/>
                </a:tc>
                <a:tc>
                  <a:txBody>
                    <a:bodyPr/>
                    <a:lstStyle/>
                    <a:p>
                      <a:r>
                        <a:rPr lang="en-US" dirty="0" smtClean="0"/>
                        <a:t>Social    Service</a:t>
                      </a:r>
                      <a:endParaRPr lang="en-US" dirty="0"/>
                    </a:p>
                  </a:txBody>
                  <a:tcPr/>
                </a:tc>
                <a:tc>
                  <a:txBody>
                    <a:bodyPr/>
                    <a:lstStyle/>
                    <a:p>
                      <a:r>
                        <a:rPr lang="en-US" dirty="0" smtClean="0"/>
                        <a:t>Juvenile Justice</a:t>
                      </a:r>
                      <a:endParaRPr lang="en-US" dirty="0"/>
                    </a:p>
                  </a:txBody>
                  <a:tcPr/>
                </a:tc>
                <a:tc>
                  <a:txBody>
                    <a:bodyPr/>
                    <a:lstStyle/>
                    <a:p>
                      <a:r>
                        <a:rPr lang="en-US" dirty="0" smtClean="0"/>
                        <a:t>Total</a:t>
                      </a:r>
                      <a:endParaRPr lang="en-US" dirty="0"/>
                    </a:p>
                  </a:txBody>
                  <a:tcPr/>
                </a:tc>
                <a:tc>
                  <a:txBody>
                    <a:bodyPr/>
                    <a:lstStyle/>
                    <a:p>
                      <a:r>
                        <a:rPr lang="en-US" dirty="0" smtClean="0"/>
                        <a:t>Percent</a:t>
                      </a:r>
                      <a:endParaRPr lang="en-US" dirty="0"/>
                    </a:p>
                  </a:txBody>
                  <a:tcPr/>
                </a:tc>
              </a:tr>
              <a:tr h="370840">
                <a:tc>
                  <a:txBody>
                    <a:bodyPr/>
                    <a:lstStyle/>
                    <a:p>
                      <a:r>
                        <a:rPr lang="en-US" dirty="0" smtClean="0"/>
                        <a:t>37207</a:t>
                      </a:r>
                      <a:endParaRPr lang="en-US" dirty="0"/>
                    </a:p>
                  </a:txBody>
                  <a:tcPr/>
                </a:tc>
                <a:tc>
                  <a:txBody>
                    <a:bodyPr/>
                    <a:lstStyle/>
                    <a:p>
                      <a:r>
                        <a:rPr lang="en-US" dirty="0" smtClean="0"/>
                        <a:t>21</a:t>
                      </a:r>
                      <a:endParaRPr lang="en-US" dirty="0"/>
                    </a:p>
                  </a:txBody>
                  <a:tcPr/>
                </a:tc>
                <a:tc>
                  <a:txBody>
                    <a:bodyPr/>
                    <a:lstStyle/>
                    <a:p>
                      <a:r>
                        <a:rPr lang="en-US" dirty="0" smtClean="0"/>
                        <a:t>40</a:t>
                      </a:r>
                      <a:endParaRPr lang="en-US" dirty="0"/>
                    </a:p>
                  </a:txBody>
                  <a:tcPr/>
                </a:tc>
                <a:tc>
                  <a:txBody>
                    <a:bodyPr/>
                    <a:lstStyle/>
                    <a:p>
                      <a:r>
                        <a:rPr lang="en-US" dirty="0" smtClean="0"/>
                        <a:t>45</a:t>
                      </a:r>
                      <a:endParaRPr lang="en-US" dirty="0"/>
                    </a:p>
                  </a:txBody>
                  <a:tcPr/>
                </a:tc>
                <a:tc>
                  <a:txBody>
                    <a:bodyPr/>
                    <a:lstStyle/>
                    <a:p>
                      <a:r>
                        <a:rPr lang="en-US" dirty="0" smtClean="0"/>
                        <a:t>16</a:t>
                      </a:r>
                      <a:endParaRPr lang="en-US" dirty="0"/>
                    </a:p>
                  </a:txBody>
                  <a:tcPr/>
                </a:tc>
                <a:tc>
                  <a:txBody>
                    <a:bodyPr/>
                    <a:lstStyle/>
                    <a:p>
                      <a:r>
                        <a:rPr lang="en-US" dirty="0" smtClean="0"/>
                        <a:t>61</a:t>
                      </a:r>
                      <a:endParaRPr lang="en-US" dirty="0"/>
                    </a:p>
                  </a:txBody>
                  <a:tcPr/>
                </a:tc>
                <a:tc>
                  <a:txBody>
                    <a:bodyPr/>
                    <a:lstStyle/>
                    <a:p>
                      <a:r>
                        <a:rPr lang="en-US" dirty="0" smtClean="0"/>
                        <a:t>13%</a:t>
                      </a:r>
                      <a:endParaRPr lang="en-US" dirty="0"/>
                    </a:p>
                  </a:txBody>
                  <a:tcPr/>
                </a:tc>
              </a:tr>
              <a:tr h="370840">
                <a:tc>
                  <a:txBody>
                    <a:bodyPr/>
                    <a:lstStyle/>
                    <a:p>
                      <a:r>
                        <a:rPr lang="en-US" dirty="0" smtClean="0"/>
                        <a:t>37208</a:t>
                      </a:r>
                      <a:endParaRPr lang="en-US" dirty="0"/>
                    </a:p>
                  </a:txBody>
                  <a:tcPr/>
                </a:tc>
                <a:tc>
                  <a:txBody>
                    <a:bodyPr/>
                    <a:lstStyle/>
                    <a:p>
                      <a:r>
                        <a:rPr lang="en-US" dirty="0" smtClean="0"/>
                        <a:t>12</a:t>
                      </a:r>
                      <a:endParaRPr lang="en-US" dirty="0"/>
                    </a:p>
                  </a:txBody>
                  <a:tcPr/>
                </a:tc>
                <a:tc>
                  <a:txBody>
                    <a:bodyPr/>
                    <a:lstStyle/>
                    <a:p>
                      <a:r>
                        <a:rPr lang="en-US" dirty="0" smtClean="0"/>
                        <a:t>29</a:t>
                      </a:r>
                      <a:endParaRPr lang="en-US" dirty="0"/>
                    </a:p>
                  </a:txBody>
                  <a:tcPr/>
                </a:tc>
                <a:tc>
                  <a:txBody>
                    <a:bodyPr/>
                    <a:lstStyle/>
                    <a:p>
                      <a:r>
                        <a:rPr lang="en-US" dirty="0" smtClean="0"/>
                        <a:t>23</a:t>
                      </a:r>
                      <a:endParaRPr lang="en-US" dirty="0"/>
                    </a:p>
                  </a:txBody>
                  <a:tcPr/>
                </a:tc>
                <a:tc>
                  <a:txBody>
                    <a:bodyPr/>
                    <a:lstStyle/>
                    <a:p>
                      <a:r>
                        <a:rPr lang="en-US" dirty="0" smtClean="0"/>
                        <a:t>17</a:t>
                      </a:r>
                      <a:endParaRPr lang="en-US" dirty="0"/>
                    </a:p>
                  </a:txBody>
                  <a:tcPr/>
                </a:tc>
                <a:tc>
                  <a:txBody>
                    <a:bodyPr/>
                    <a:lstStyle/>
                    <a:p>
                      <a:r>
                        <a:rPr lang="en-US" dirty="0" smtClean="0"/>
                        <a:t>40</a:t>
                      </a:r>
                      <a:endParaRPr lang="en-US" dirty="0"/>
                    </a:p>
                  </a:txBody>
                  <a:tcPr/>
                </a:tc>
                <a:tc>
                  <a:txBody>
                    <a:bodyPr/>
                    <a:lstStyle/>
                    <a:p>
                      <a:r>
                        <a:rPr lang="en-US" dirty="0" smtClean="0"/>
                        <a:t>8%</a:t>
                      </a:r>
                      <a:endParaRPr lang="en-US" dirty="0"/>
                    </a:p>
                  </a:txBody>
                  <a:tcPr/>
                </a:tc>
              </a:tr>
              <a:tr h="370840">
                <a:tc>
                  <a:txBody>
                    <a:bodyPr/>
                    <a:lstStyle/>
                    <a:p>
                      <a:r>
                        <a:rPr lang="en-US" dirty="0" smtClean="0"/>
                        <a:t>37211</a:t>
                      </a:r>
                      <a:endParaRPr lang="en-US" dirty="0"/>
                    </a:p>
                  </a:txBody>
                  <a:tcPr/>
                </a:tc>
                <a:tc>
                  <a:txBody>
                    <a:bodyPr/>
                    <a:lstStyle/>
                    <a:p>
                      <a:r>
                        <a:rPr lang="en-US" dirty="0" smtClean="0"/>
                        <a:t>13</a:t>
                      </a:r>
                      <a:endParaRPr lang="en-US" dirty="0"/>
                    </a:p>
                  </a:txBody>
                  <a:tcPr/>
                </a:tc>
                <a:tc>
                  <a:txBody>
                    <a:bodyPr/>
                    <a:lstStyle/>
                    <a:p>
                      <a:r>
                        <a:rPr lang="en-US" dirty="0" smtClean="0"/>
                        <a:t>16</a:t>
                      </a:r>
                      <a:endParaRPr lang="en-US" dirty="0"/>
                    </a:p>
                  </a:txBody>
                  <a:tcPr/>
                </a:tc>
                <a:tc>
                  <a:txBody>
                    <a:bodyPr/>
                    <a:lstStyle/>
                    <a:p>
                      <a:r>
                        <a:rPr lang="en-US" dirty="0" smtClean="0"/>
                        <a:t>25</a:t>
                      </a:r>
                      <a:endParaRPr lang="en-US" dirty="0"/>
                    </a:p>
                  </a:txBody>
                  <a:tcPr/>
                </a:tc>
                <a:tc>
                  <a:txBody>
                    <a:bodyPr/>
                    <a:lstStyle/>
                    <a:p>
                      <a:r>
                        <a:rPr lang="en-US" dirty="0" smtClean="0"/>
                        <a:t>4</a:t>
                      </a:r>
                      <a:endParaRPr lang="en-US" dirty="0"/>
                    </a:p>
                  </a:txBody>
                  <a:tcPr/>
                </a:tc>
                <a:tc>
                  <a:txBody>
                    <a:bodyPr/>
                    <a:lstStyle/>
                    <a:p>
                      <a:r>
                        <a:rPr lang="en-US" dirty="0" smtClean="0"/>
                        <a:t>29</a:t>
                      </a:r>
                      <a:endParaRPr lang="en-US" dirty="0"/>
                    </a:p>
                  </a:txBody>
                  <a:tcPr/>
                </a:tc>
                <a:tc>
                  <a:txBody>
                    <a:bodyPr/>
                    <a:lstStyle/>
                    <a:p>
                      <a:r>
                        <a:rPr lang="en-US" dirty="0" smtClean="0"/>
                        <a:t>6%</a:t>
                      </a:r>
                      <a:endParaRPr lang="en-US" dirty="0"/>
                    </a:p>
                  </a:txBody>
                  <a:tcPr/>
                </a:tc>
              </a:tr>
              <a:tr h="370840">
                <a:tc>
                  <a:txBody>
                    <a:bodyPr/>
                    <a:lstStyle/>
                    <a:p>
                      <a:r>
                        <a:rPr lang="en-US" dirty="0" smtClean="0"/>
                        <a:t>37115</a:t>
                      </a:r>
                      <a:endParaRPr lang="en-US" dirty="0"/>
                    </a:p>
                  </a:txBody>
                  <a:tcPr/>
                </a:tc>
                <a:tc>
                  <a:txBody>
                    <a:bodyPr/>
                    <a:lstStyle/>
                    <a:p>
                      <a:r>
                        <a:rPr lang="en-US" dirty="0" smtClean="0"/>
                        <a:t>11</a:t>
                      </a:r>
                      <a:endParaRPr lang="en-US" dirty="0"/>
                    </a:p>
                  </a:txBody>
                  <a:tcPr/>
                </a:tc>
                <a:tc>
                  <a:txBody>
                    <a:bodyPr/>
                    <a:lstStyle/>
                    <a:p>
                      <a:r>
                        <a:rPr lang="en-US" dirty="0" smtClean="0"/>
                        <a:t>16</a:t>
                      </a:r>
                      <a:endParaRPr lang="en-US" dirty="0"/>
                    </a:p>
                  </a:txBody>
                  <a:tcPr/>
                </a:tc>
                <a:tc>
                  <a:txBody>
                    <a:bodyPr/>
                    <a:lstStyle/>
                    <a:p>
                      <a:r>
                        <a:rPr lang="en-US" dirty="0" smtClean="0"/>
                        <a:t>19</a:t>
                      </a:r>
                      <a:endParaRPr lang="en-US" dirty="0"/>
                    </a:p>
                  </a:txBody>
                  <a:tcPr/>
                </a:tc>
                <a:tc>
                  <a:txBody>
                    <a:bodyPr/>
                    <a:lstStyle/>
                    <a:p>
                      <a:r>
                        <a:rPr lang="en-US" dirty="0" smtClean="0"/>
                        <a:t>8</a:t>
                      </a:r>
                      <a:endParaRPr lang="en-US" dirty="0"/>
                    </a:p>
                  </a:txBody>
                  <a:tcPr/>
                </a:tc>
                <a:tc>
                  <a:txBody>
                    <a:bodyPr/>
                    <a:lstStyle/>
                    <a:p>
                      <a:r>
                        <a:rPr lang="en-US" dirty="0" smtClean="0"/>
                        <a:t>27</a:t>
                      </a:r>
                      <a:endParaRPr lang="en-US" dirty="0"/>
                    </a:p>
                  </a:txBody>
                  <a:tcPr/>
                </a:tc>
                <a:tc>
                  <a:txBody>
                    <a:bodyPr/>
                    <a:lstStyle/>
                    <a:p>
                      <a:r>
                        <a:rPr lang="en-US" dirty="0" smtClean="0"/>
                        <a:t>6%</a:t>
                      </a:r>
                      <a:endParaRPr lang="en-US" dirty="0"/>
                    </a:p>
                  </a:txBody>
                  <a:tcPr/>
                </a:tc>
              </a:tr>
              <a:tr h="370840">
                <a:tc>
                  <a:txBody>
                    <a:bodyPr/>
                    <a:lstStyle/>
                    <a:p>
                      <a:r>
                        <a:rPr lang="en-US" dirty="0" smtClean="0"/>
                        <a:t>37206</a:t>
                      </a:r>
                      <a:endParaRPr lang="en-US" dirty="0"/>
                    </a:p>
                  </a:txBody>
                  <a:tcPr/>
                </a:tc>
                <a:tc>
                  <a:txBody>
                    <a:bodyPr/>
                    <a:lstStyle/>
                    <a:p>
                      <a:r>
                        <a:rPr lang="en-US" dirty="0" smtClean="0"/>
                        <a:t>11</a:t>
                      </a:r>
                      <a:endParaRPr lang="en-US" dirty="0"/>
                    </a:p>
                  </a:txBody>
                  <a:tcPr/>
                </a:tc>
                <a:tc>
                  <a:txBody>
                    <a:bodyPr/>
                    <a:lstStyle/>
                    <a:p>
                      <a:r>
                        <a:rPr lang="en-US" dirty="0" smtClean="0"/>
                        <a:t>15</a:t>
                      </a:r>
                      <a:endParaRPr lang="en-US" dirty="0"/>
                    </a:p>
                  </a:txBody>
                  <a:tcPr/>
                </a:tc>
                <a:tc>
                  <a:txBody>
                    <a:bodyPr/>
                    <a:lstStyle/>
                    <a:p>
                      <a:r>
                        <a:rPr lang="en-US" dirty="0" smtClean="0"/>
                        <a:t>17</a:t>
                      </a:r>
                      <a:endParaRPr lang="en-US" dirty="0"/>
                    </a:p>
                  </a:txBody>
                  <a:tcPr/>
                </a:tc>
                <a:tc>
                  <a:txBody>
                    <a:bodyPr/>
                    <a:lstStyle/>
                    <a:p>
                      <a:r>
                        <a:rPr lang="en-US" dirty="0" smtClean="0"/>
                        <a:t>9</a:t>
                      </a:r>
                      <a:endParaRPr lang="en-US" dirty="0"/>
                    </a:p>
                  </a:txBody>
                  <a:tcPr/>
                </a:tc>
                <a:tc>
                  <a:txBody>
                    <a:bodyPr/>
                    <a:lstStyle/>
                    <a:p>
                      <a:r>
                        <a:rPr lang="en-US" dirty="0" smtClean="0"/>
                        <a:t>26</a:t>
                      </a:r>
                      <a:endParaRPr lang="en-US" dirty="0"/>
                    </a:p>
                  </a:txBody>
                  <a:tcPr/>
                </a:tc>
                <a:tc>
                  <a:txBody>
                    <a:bodyPr/>
                    <a:lstStyle/>
                    <a:p>
                      <a:r>
                        <a:rPr lang="en-US" dirty="0" smtClean="0"/>
                        <a:t>5%</a:t>
                      </a:r>
                      <a:endParaRPr lang="en-US" dirty="0"/>
                    </a:p>
                  </a:txBody>
                  <a:tcPr/>
                </a:tc>
              </a:tr>
              <a:tr h="370840">
                <a:tc>
                  <a:txBody>
                    <a:bodyPr/>
                    <a:lstStyle/>
                    <a:p>
                      <a:r>
                        <a:rPr lang="en-US" dirty="0" smtClean="0"/>
                        <a:t>37217</a:t>
                      </a:r>
                      <a:endParaRPr lang="en-US" dirty="0"/>
                    </a:p>
                  </a:txBody>
                  <a:tcPr/>
                </a:tc>
                <a:tc>
                  <a:txBody>
                    <a:bodyPr/>
                    <a:lstStyle/>
                    <a:p>
                      <a:r>
                        <a:rPr lang="en-US" dirty="0" smtClean="0"/>
                        <a:t>9</a:t>
                      </a:r>
                      <a:endParaRPr lang="en-US" dirty="0"/>
                    </a:p>
                  </a:txBody>
                  <a:tcPr/>
                </a:tc>
                <a:tc>
                  <a:txBody>
                    <a:bodyPr/>
                    <a:lstStyle/>
                    <a:p>
                      <a:r>
                        <a:rPr lang="en-US" dirty="0" smtClean="0"/>
                        <a:t>16</a:t>
                      </a:r>
                      <a:endParaRPr lang="en-US" dirty="0"/>
                    </a:p>
                  </a:txBody>
                  <a:tcPr/>
                </a:tc>
                <a:tc>
                  <a:txBody>
                    <a:bodyPr/>
                    <a:lstStyle/>
                    <a:p>
                      <a:r>
                        <a:rPr lang="en-US" dirty="0" smtClean="0"/>
                        <a:t>17</a:t>
                      </a:r>
                      <a:endParaRPr lang="en-US" dirty="0"/>
                    </a:p>
                  </a:txBody>
                  <a:tcPr/>
                </a:tc>
                <a:tc>
                  <a:txBody>
                    <a:bodyPr/>
                    <a:lstStyle/>
                    <a:p>
                      <a:r>
                        <a:rPr lang="en-US" dirty="0" smtClean="0"/>
                        <a:t>8</a:t>
                      </a:r>
                      <a:endParaRPr lang="en-US" dirty="0"/>
                    </a:p>
                  </a:txBody>
                  <a:tcPr/>
                </a:tc>
                <a:tc>
                  <a:txBody>
                    <a:bodyPr/>
                    <a:lstStyle/>
                    <a:p>
                      <a:r>
                        <a:rPr lang="en-US" dirty="0" smtClean="0"/>
                        <a:t>25</a:t>
                      </a:r>
                      <a:endParaRPr lang="en-US" dirty="0"/>
                    </a:p>
                  </a:txBody>
                  <a:tcPr/>
                </a:tc>
                <a:tc>
                  <a:txBody>
                    <a:bodyPr/>
                    <a:lstStyle/>
                    <a:p>
                      <a:r>
                        <a:rPr lang="en-US" dirty="0" smtClean="0"/>
                        <a:t>5%</a:t>
                      </a:r>
                      <a:endParaRPr lang="en-US" dirty="0"/>
                    </a:p>
                  </a:txBody>
                  <a:tcPr/>
                </a:tc>
              </a:tr>
              <a:tr h="370840">
                <a:tc>
                  <a:txBody>
                    <a:bodyPr/>
                    <a:lstStyle/>
                    <a:p>
                      <a:r>
                        <a:rPr lang="en-US" dirty="0" smtClean="0"/>
                        <a:t>37209</a:t>
                      </a:r>
                      <a:endParaRPr lang="en-US" dirty="0"/>
                    </a:p>
                  </a:txBody>
                  <a:tcPr/>
                </a:tc>
                <a:tc>
                  <a:txBody>
                    <a:bodyPr/>
                    <a:lstStyle/>
                    <a:p>
                      <a:r>
                        <a:rPr lang="en-US" dirty="0" smtClean="0"/>
                        <a:t>10</a:t>
                      </a:r>
                      <a:endParaRPr lang="en-US" dirty="0"/>
                    </a:p>
                  </a:txBody>
                  <a:tcPr/>
                </a:tc>
                <a:tc>
                  <a:txBody>
                    <a:bodyPr/>
                    <a:lstStyle/>
                    <a:p>
                      <a:r>
                        <a:rPr lang="en-US" dirty="0" smtClean="0"/>
                        <a:t>13</a:t>
                      </a:r>
                      <a:endParaRPr lang="en-US" dirty="0"/>
                    </a:p>
                  </a:txBody>
                  <a:tcPr/>
                </a:tc>
                <a:tc>
                  <a:txBody>
                    <a:bodyPr/>
                    <a:lstStyle/>
                    <a:p>
                      <a:r>
                        <a:rPr lang="en-US" dirty="0" smtClean="0"/>
                        <a:t>17</a:t>
                      </a:r>
                      <a:endParaRPr lang="en-US" dirty="0"/>
                    </a:p>
                  </a:txBody>
                  <a:tcPr/>
                </a:tc>
                <a:tc>
                  <a:txBody>
                    <a:bodyPr/>
                    <a:lstStyle/>
                    <a:p>
                      <a:r>
                        <a:rPr lang="en-US" dirty="0" smtClean="0"/>
                        <a:t>6</a:t>
                      </a:r>
                      <a:endParaRPr lang="en-US" dirty="0"/>
                    </a:p>
                  </a:txBody>
                  <a:tcPr/>
                </a:tc>
                <a:tc>
                  <a:txBody>
                    <a:bodyPr/>
                    <a:lstStyle/>
                    <a:p>
                      <a:r>
                        <a:rPr lang="en-US" dirty="0" smtClean="0"/>
                        <a:t>23</a:t>
                      </a:r>
                      <a:endParaRPr lang="en-US" dirty="0"/>
                    </a:p>
                  </a:txBody>
                  <a:tcPr/>
                </a:tc>
                <a:tc>
                  <a:txBody>
                    <a:bodyPr/>
                    <a:lstStyle/>
                    <a:p>
                      <a:r>
                        <a:rPr lang="en-US" dirty="0" smtClean="0"/>
                        <a:t>5% </a:t>
                      </a:r>
                      <a:endParaRPr lang="en-US" dirty="0"/>
                    </a:p>
                  </a:txBody>
                  <a:tcPr/>
                </a:tc>
              </a:tr>
            </a:tbl>
          </a:graphicData>
        </a:graphic>
      </p:graphicFrame>
    </p:spTree>
    <p:extLst>
      <p:ext uri="{BB962C8B-B14F-4D97-AF65-F5344CB8AC3E}">
        <p14:creationId xmlns:p14="http://schemas.microsoft.com/office/powerpoint/2010/main" val="3676651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4000" dirty="0" smtClean="0"/>
              <a:t>“Dream deep, for every dream precedes the goal….”</a:t>
            </a:r>
            <a:endParaRPr lang="en-US" sz="4000" dirty="0"/>
          </a:p>
        </p:txBody>
      </p:sp>
    </p:spTree>
    <p:extLst>
      <p:ext uri="{BB962C8B-B14F-4D97-AF65-F5344CB8AC3E}">
        <p14:creationId xmlns:p14="http://schemas.microsoft.com/office/powerpoint/2010/main" val="26999925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855"/>
            <a:ext cx="8229600" cy="1143000"/>
          </a:xfrm>
        </p:spPr>
        <p:txBody>
          <a:bodyPr/>
          <a:lstStyle/>
          <a:p>
            <a:r>
              <a:rPr lang="en-US" dirty="0" smtClean="0"/>
              <a:t>Six </a:t>
            </a:r>
            <a:r>
              <a:rPr lang="en-US" sz="4000" dirty="0" smtClean="0"/>
              <a:t>Protective</a:t>
            </a:r>
            <a:r>
              <a:rPr lang="en-US" dirty="0" smtClean="0"/>
              <a:t> Factors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75317577"/>
              </p:ext>
            </p:extLst>
          </p:nvPr>
        </p:nvGraphicFramePr>
        <p:xfrm>
          <a:off x="609600" y="1219200"/>
          <a:ext cx="8229600" cy="5399531"/>
        </p:xfrm>
        <a:graphic>
          <a:graphicData uri="http://schemas.openxmlformats.org/drawingml/2006/table">
            <a:tbl>
              <a:tblPr/>
              <a:tblGrid>
                <a:gridCol w="2819400"/>
                <a:gridCol w="5410200"/>
              </a:tblGrid>
              <a:tr h="761999">
                <a:tc>
                  <a:txBody>
                    <a:bodyPr/>
                    <a:lstStyle/>
                    <a:p>
                      <a:pPr marL="0" marR="0">
                        <a:lnSpc>
                          <a:spcPct val="115000"/>
                        </a:lnSpc>
                        <a:spcBef>
                          <a:spcPts val="0"/>
                        </a:spcBef>
                        <a:spcAft>
                          <a:spcPts val="0"/>
                        </a:spcAft>
                      </a:pPr>
                      <a:r>
                        <a:rPr lang="en-US" sz="2000" dirty="0">
                          <a:latin typeface="Calibri"/>
                          <a:ea typeface="Calibri"/>
                          <a:cs typeface="Times New Roman"/>
                        </a:rPr>
                        <a:t>Nurturing and Attachment</a:t>
                      </a:r>
                    </a:p>
                  </a:txBody>
                  <a:tcPr marL="26083" marR="2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latin typeface="Calibri"/>
                          <a:ea typeface="Calibri"/>
                          <a:cs typeface="Times New Roman"/>
                        </a:rPr>
                        <a:t>The need for children to experience nurturing and develop a bond with a caring adult.</a:t>
                      </a:r>
                    </a:p>
                  </a:txBody>
                  <a:tcPr marL="26083" marR="2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8663">
                <a:tc>
                  <a:txBody>
                    <a:bodyPr/>
                    <a:lstStyle/>
                    <a:p>
                      <a:pPr marL="0" marR="0">
                        <a:lnSpc>
                          <a:spcPct val="115000"/>
                        </a:lnSpc>
                        <a:spcBef>
                          <a:spcPts val="0"/>
                        </a:spcBef>
                        <a:spcAft>
                          <a:spcPts val="0"/>
                        </a:spcAft>
                      </a:pPr>
                      <a:r>
                        <a:rPr lang="en-US" sz="2000">
                          <a:latin typeface="Calibri"/>
                          <a:ea typeface="Calibri"/>
                          <a:cs typeface="Times New Roman"/>
                        </a:rPr>
                        <a:t>Knowledge of Parenting and Child Development</a:t>
                      </a:r>
                    </a:p>
                  </a:txBody>
                  <a:tcPr marL="26083" marR="2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latin typeface="Calibri"/>
                          <a:ea typeface="Calibri"/>
                          <a:cs typeface="Times New Roman"/>
                        </a:rPr>
                        <a:t>Parents know how to enforce and set limits and encourage age appropriate behaviors based on the child’s age and level of development.</a:t>
                      </a:r>
                    </a:p>
                  </a:txBody>
                  <a:tcPr marL="26083" marR="2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1708">
                <a:tc>
                  <a:txBody>
                    <a:bodyPr/>
                    <a:lstStyle/>
                    <a:p>
                      <a:pPr marL="0" marR="0">
                        <a:lnSpc>
                          <a:spcPct val="115000"/>
                        </a:lnSpc>
                        <a:spcBef>
                          <a:spcPts val="0"/>
                        </a:spcBef>
                        <a:spcAft>
                          <a:spcPts val="0"/>
                        </a:spcAft>
                      </a:pPr>
                      <a:r>
                        <a:rPr lang="en-US" sz="2000">
                          <a:latin typeface="Calibri"/>
                          <a:ea typeface="Calibri"/>
                          <a:cs typeface="Times New Roman"/>
                        </a:rPr>
                        <a:t>Parental Resilience</a:t>
                      </a:r>
                    </a:p>
                  </a:txBody>
                  <a:tcPr marL="26083" marR="2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latin typeface="Calibri"/>
                          <a:ea typeface="Calibri"/>
                          <a:cs typeface="Times New Roman"/>
                        </a:rPr>
                        <a:t>The ability to handle everyday stressors and to recover from occasional stressors.</a:t>
                      </a:r>
                    </a:p>
                  </a:txBody>
                  <a:tcPr marL="26083" marR="2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5800">
                <a:tc>
                  <a:txBody>
                    <a:bodyPr/>
                    <a:lstStyle/>
                    <a:p>
                      <a:pPr marL="0" marR="0">
                        <a:lnSpc>
                          <a:spcPct val="115000"/>
                        </a:lnSpc>
                        <a:spcBef>
                          <a:spcPts val="0"/>
                        </a:spcBef>
                        <a:spcAft>
                          <a:spcPts val="0"/>
                        </a:spcAft>
                      </a:pPr>
                      <a:r>
                        <a:rPr lang="en-US" sz="2000">
                          <a:latin typeface="Calibri"/>
                          <a:ea typeface="Calibri"/>
                          <a:cs typeface="Times New Roman"/>
                        </a:rPr>
                        <a:t>Social Connections</a:t>
                      </a:r>
                    </a:p>
                  </a:txBody>
                  <a:tcPr marL="26083" marR="2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latin typeface="Calibri"/>
                          <a:ea typeface="Calibri"/>
                          <a:cs typeface="Times New Roman"/>
                        </a:rPr>
                        <a:t>The companionship of trusted family members and friends to serve and a support system.</a:t>
                      </a:r>
                    </a:p>
                  </a:txBody>
                  <a:tcPr marL="26083" marR="2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8663">
                <a:tc>
                  <a:txBody>
                    <a:bodyPr/>
                    <a:lstStyle/>
                    <a:p>
                      <a:pPr marL="0" marR="0">
                        <a:lnSpc>
                          <a:spcPct val="115000"/>
                        </a:lnSpc>
                        <a:spcBef>
                          <a:spcPts val="0"/>
                        </a:spcBef>
                        <a:spcAft>
                          <a:spcPts val="0"/>
                        </a:spcAft>
                      </a:pPr>
                      <a:r>
                        <a:rPr lang="en-US" sz="2000">
                          <a:latin typeface="Calibri"/>
                          <a:ea typeface="Calibri"/>
                          <a:cs typeface="Times New Roman"/>
                        </a:rPr>
                        <a:t>Concrete Support Services for Parents</a:t>
                      </a:r>
                    </a:p>
                  </a:txBody>
                  <a:tcPr marL="26083" marR="2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latin typeface="Calibri"/>
                          <a:ea typeface="Calibri"/>
                          <a:cs typeface="Times New Roman"/>
                        </a:rPr>
                        <a:t>Supports assisting with basic supports such as: food, clothing, housing, transportation, and access to childcare and health care.</a:t>
                      </a:r>
                    </a:p>
                  </a:txBody>
                  <a:tcPr marL="26083" marR="2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8663">
                <a:tc>
                  <a:txBody>
                    <a:bodyPr/>
                    <a:lstStyle/>
                    <a:p>
                      <a:pPr marL="0" marR="0">
                        <a:lnSpc>
                          <a:spcPct val="115000"/>
                        </a:lnSpc>
                        <a:spcBef>
                          <a:spcPts val="0"/>
                        </a:spcBef>
                        <a:spcAft>
                          <a:spcPts val="0"/>
                        </a:spcAft>
                      </a:pPr>
                      <a:r>
                        <a:rPr lang="en-US" sz="2000">
                          <a:latin typeface="Calibri"/>
                          <a:ea typeface="Calibri"/>
                          <a:cs typeface="Times New Roman"/>
                        </a:rPr>
                        <a:t>Social and Emotional Competence of Children</a:t>
                      </a:r>
                    </a:p>
                  </a:txBody>
                  <a:tcPr marL="26083" marR="2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latin typeface="Calibri"/>
                          <a:ea typeface="Calibri"/>
                          <a:cs typeface="Times New Roman"/>
                        </a:rPr>
                        <a:t>Cognitive skill building, social competence, mental Health , and overall well-being ensuring children have the right tools for healthy expression.</a:t>
                      </a:r>
                    </a:p>
                  </a:txBody>
                  <a:tcPr marL="26083" marR="2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endParaRPr lang="en-US" sz="400">
                        <a:latin typeface="Calibri"/>
                        <a:ea typeface="Calibri"/>
                        <a:cs typeface="Times New Roman"/>
                      </a:endParaRPr>
                    </a:p>
                  </a:txBody>
                  <a:tcPr marL="26083" marR="2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400" dirty="0">
                        <a:latin typeface="Calibri"/>
                        <a:ea typeface="Calibri"/>
                        <a:cs typeface="Times New Roman"/>
                      </a:endParaRPr>
                    </a:p>
                  </a:txBody>
                  <a:tcPr marL="26083" marR="2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839200" cy="1447800"/>
          </a:xfrm>
        </p:spPr>
        <p:txBody>
          <a:bodyPr>
            <a:normAutofit fontScale="90000"/>
          </a:bodyPr>
          <a:lstStyle/>
          <a:p>
            <a:r>
              <a:rPr lang="en-US" dirty="0"/>
              <a:t>Factors That Contribute to Child Abuse and Neglect</a:t>
            </a:r>
            <a:br>
              <a:rPr lang="en-US" dirty="0"/>
            </a:br>
            <a:endParaRPr lang="en-US" dirty="0"/>
          </a:p>
        </p:txBody>
      </p:sp>
      <p:sp>
        <p:nvSpPr>
          <p:cNvPr id="3" name="Content Placeholder 2"/>
          <p:cNvSpPr>
            <a:spLocks noGrp="1"/>
          </p:cNvSpPr>
          <p:nvPr>
            <p:ph idx="1"/>
          </p:nvPr>
        </p:nvSpPr>
        <p:spPr>
          <a:xfrm>
            <a:off x="457200" y="1219200"/>
            <a:ext cx="8382000" cy="5334000"/>
          </a:xfrm>
        </p:spPr>
        <p:txBody>
          <a:bodyPr>
            <a:normAutofit fontScale="92500" lnSpcReduction="10000"/>
          </a:bodyPr>
          <a:lstStyle/>
          <a:p>
            <a:pPr marL="0" indent="0">
              <a:buNone/>
            </a:pPr>
            <a:endParaRPr lang="en-US" sz="2000" dirty="0" smtClean="0"/>
          </a:p>
          <a:p>
            <a:pPr marL="0" indent="0">
              <a:buNone/>
            </a:pPr>
            <a:r>
              <a:rPr lang="en-US" sz="2600" dirty="0" smtClean="0"/>
              <a:t>Common </a:t>
            </a:r>
            <a:r>
              <a:rPr lang="en-US" sz="2600" dirty="0"/>
              <a:t>factors associated with increased risk of child maltreatment are often categorized as follows:</a:t>
            </a:r>
          </a:p>
          <a:p>
            <a:pPr marL="0" indent="0">
              <a:buNone/>
            </a:pPr>
            <a:r>
              <a:rPr lang="en-US" sz="2600" dirty="0"/>
              <a:t>•	Parent or caregiver factors</a:t>
            </a:r>
          </a:p>
          <a:p>
            <a:pPr marL="0" indent="0">
              <a:buNone/>
            </a:pPr>
            <a:r>
              <a:rPr lang="en-US" sz="2600" dirty="0"/>
              <a:t>•	Child factors</a:t>
            </a:r>
          </a:p>
          <a:p>
            <a:pPr marL="0" indent="0">
              <a:buNone/>
            </a:pPr>
            <a:r>
              <a:rPr lang="en-US" sz="2600" dirty="0"/>
              <a:t>•	Family factors</a:t>
            </a:r>
          </a:p>
          <a:p>
            <a:pPr marL="0" indent="0">
              <a:buNone/>
            </a:pPr>
            <a:r>
              <a:rPr lang="en-US" sz="2600" dirty="0"/>
              <a:t>•	Community and environmental factors</a:t>
            </a:r>
          </a:p>
          <a:p>
            <a:pPr marL="0" indent="0">
              <a:buNone/>
            </a:pPr>
            <a:r>
              <a:rPr lang="en-US" sz="2600" dirty="0"/>
              <a:t>•	Risk factors for recurrence of child abuse and neglect</a:t>
            </a:r>
          </a:p>
          <a:p>
            <a:pPr marL="0" indent="0">
              <a:buNone/>
            </a:pPr>
            <a:r>
              <a:rPr lang="en-US" sz="2600" dirty="0"/>
              <a:t>•	Co-occurring risk factors</a:t>
            </a:r>
          </a:p>
          <a:p>
            <a:pPr marL="0" indent="0">
              <a:buNone/>
            </a:pPr>
            <a:endParaRPr lang="en-US" sz="1600" dirty="0" smtClean="0"/>
          </a:p>
          <a:p>
            <a:pPr marL="0" indent="0">
              <a:buNone/>
            </a:pPr>
            <a:endParaRPr lang="en-US" sz="1000" dirty="0" smtClean="0"/>
          </a:p>
          <a:p>
            <a:pPr marL="0" indent="0">
              <a:buNone/>
            </a:pPr>
            <a:endParaRPr lang="en-US" sz="1000" dirty="0"/>
          </a:p>
          <a:p>
            <a:pPr marL="0" indent="0">
              <a:buNone/>
            </a:pPr>
            <a:endParaRPr lang="en-US" sz="1000" dirty="0" smtClean="0"/>
          </a:p>
          <a:p>
            <a:pPr marL="0" indent="0">
              <a:buNone/>
            </a:pPr>
            <a:endParaRPr lang="en-US" sz="1000" dirty="0"/>
          </a:p>
          <a:p>
            <a:pPr marL="0" indent="0">
              <a:buNone/>
            </a:pPr>
            <a:endParaRPr lang="en-US" sz="1000" dirty="0" smtClean="0"/>
          </a:p>
          <a:p>
            <a:pPr marL="0" indent="0">
              <a:buNone/>
            </a:pPr>
            <a:r>
              <a:rPr lang="en-US" sz="1000" dirty="0"/>
              <a:t>*</a:t>
            </a:r>
            <a:r>
              <a:rPr lang="en-US" sz="1000" dirty="0" smtClean="0"/>
              <a:t>Research </a:t>
            </a:r>
            <a:r>
              <a:rPr lang="en-US" sz="1000" dirty="0"/>
              <a:t>has uncovered a number of risk factors or attributes commonly associated with maltreatment. Children in families and environments where these factors exist have a higher probability of experiencing maltreatment.</a:t>
            </a:r>
          </a:p>
          <a:p>
            <a:pPr marL="0" indent="0">
              <a:buNone/>
            </a:pPr>
            <a:r>
              <a:rPr lang="en-US" sz="1000" dirty="0" smtClean="0"/>
              <a:t>*A </a:t>
            </a:r>
            <a:r>
              <a:rPr lang="en-US" sz="1000" dirty="0"/>
              <a:t>greater understanding of risk factors can help professionals working with children and families identify maltreatment and high-risk situations so they can intervene appropriately. It must be emphasized, however, that while certain factors often are present among families where maltreatment occurs, this does not mean that the presence of these factors necessarily lead to child abuse and neglect.</a:t>
            </a:r>
          </a:p>
          <a:p>
            <a:pPr marL="0" indent="0">
              <a:buNone/>
            </a:pPr>
            <a:endParaRPr lang="en-US" dirty="0"/>
          </a:p>
        </p:txBody>
      </p:sp>
    </p:spTree>
    <p:extLst>
      <p:ext uri="{BB962C8B-B14F-4D97-AF65-F5344CB8AC3E}">
        <p14:creationId xmlns:p14="http://schemas.microsoft.com/office/powerpoint/2010/main" val="400423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Parent </a:t>
            </a:r>
            <a:r>
              <a:rPr lang="en-US" dirty="0"/>
              <a:t>or </a:t>
            </a:r>
            <a:r>
              <a:rPr lang="en-US" sz="4000" dirty="0"/>
              <a:t>C</a:t>
            </a:r>
            <a:r>
              <a:rPr lang="en-US" sz="4000" dirty="0" smtClean="0"/>
              <a:t>aregiver</a:t>
            </a:r>
            <a:r>
              <a:rPr lang="en-US" dirty="0" smtClean="0"/>
              <a:t> </a:t>
            </a:r>
            <a:r>
              <a:rPr lang="en-US" dirty="0"/>
              <a:t>F</a:t>
            </a:r>
            <a:r>
              <a:rPr lang="en-US" dirty="0" smtClean="0"/>
              <a:t>actors</a:t>
            </a:r>
            <a:endParaRPr lang="en-US" dirty="0"/>
          </a:p>
        </p:txBody>
      </p:sp>
      <p:sp>
        <p:nvSpPr>
          <p:cNvPr id="3" name="Content Placeholder 2"/>
          <p:cNvSpPr>
            <a:spLocks noGrp="1"/>
          </p:cNvSpPr>
          <p:nvPr>
            <p:ph idx="1"/>
          </p:nvPr>
        </p:nvSpPr>
        <p:spPr>
          <a:xfrm>
            <a:off x="457200" y="1828800"/>
            <a:ext cx="8229600" cy="4297363"/>
          </a:xfrm>
        </p:spPr>
        <p:txBody>
          <a:bodyPr>
            <a:normAutofit/>
          </a:bodyPr>
          <a:lstStyle/>
          <a:p>
            <a:pPr marL="0" indent="0">
              <a:buNone/>
            </a:pPr>
            <a:r>
              <a:rPr lang="en-US" sz="2400" dirty="0"/>
              <a:t>Research has identified a number of parent or caregiver factors that potentially contribute to maltreatment:</a:t>
            </a:r>
          </a:p>
          <a:p>
            <a:pPr marL="0" indent="0">
              <a:buNone/>
            </a:pPr>
            <a:r>
              <a:rPr lang="en-US" sz="2400" dirty="0"/>
              <a:t>•	Individual characteristics</a:t>
            </a:r>
          </a:p>
          <a:p>
            <a:pPr marL="0" indent="0">
              <a:buNone/>
            </a:pPr>
            <a:r>
              <a:rPr lang="en-US" sz="2400" dirty="0"/>
              <a:t>•	Substance abuse</a:t>
            </a:r>
          </a:p>
          <a:p>
            <a:pPr marL="0" indent="0">
              <a:buNone/>
            </a:pPr>
            <a:r>
              <a:rPr lang="en-US" sz="2400" dirty="0"/>
              <a:t>•	Teen parenting</a:t>
            </a:r>
          </a:p>
        </p:txBody>
      </p:sp>
    </p:spTree>
    <p:extLst>
      <p:ext uri="{BB962C8B-B14F-4D97-AF65-F5344CB8AC3E}">
        <p14:creationId xmlns:p14="http://schemas.microsoft.com/office/powerpoint/2010/main" val="36501549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Child </a:t>
            </a:r>
            <a:r>
              <a:rPr lang="en-US" sz="4000" dirty="0"/>
              <a:t>Factors</a:t>
            </a:r>
          </a:p>
        </p:txBody>
      </p:sp>
      <p:sp>
        <p:nvSpPr>
          <p:cNvPr id="3" name="Content Placeholder 2"/>
          <p:cNvSpPr>
            <a:spLocks noGrp="1"/>
          </p:cNvSpPr>
          <p:nvPr>
            <p:ph idx="1"/>
          </p:nvPr>
        </p:nvSpPr>
        <p:spPr/>
        <p:txBody>
          <a:bodyPr>
            <a:normAutofit fontScale="70000" lnSpcReduction="20000"/>
          </a:bodyPr>
          <a:lstStyle/>
          <a:p>
            <a:pPr marL="0" indent="0">
              <a:buNone/>
            </a:pPr>
            <a:r>
              <a:rPr lang="en-US" sz="3400" dirty="0"/>
              <a:t>Age</a:t>
            </a:r>
            <a:r>
              <a:rPr lang="en-US" sz="3600" dirty="0"/>
              <a:t>, health, and physical, mental, emotional, and social development are factors that may increase a child's vulnerability to maltreatment. Infants and young children, due to their small physical size, early developmental status, and need for constant care, can be particularly vulnerable to certain forms of maltreatment, such as abusive head trauma and physical or medical neglect. The demands of caring for these children may overwhelm their parents. This page provides resources on child factors associated with child abuse and neglect.</a:t>
            </a:r>
          </a:p>
          <a:p>
            <a:pPr marL="0" indent="0">
              <a:buNone/>
            </a:pPr>
            <a:r>
              <a:rPr lang="en-US" sz="3600" dirty="0"/>
              <a:t>•	Age</a:t>
            </a:r>
          </a:p>
          <a:p>
            <a:pPr marL="0" indent="0">
              <a:buNone/>
            </a:pPr>
            <a:r>
              <a:rPr lang="en-US" sz="3600" dirty="0"/>
              <a:t>•	Health</a:t>
            </a:r>
          </a:p>
          <a:p>
            <a:pPr marL="0" indent="0">
              <a:buNone/>
            </a:pPr>
            <a:r>
              <a:rPr lang="en-US" sz="3600" dirty="0"/>
              <a:t>•	Disabilities</a:t>
            </a:r>
          </a:p>
          <a:p>
            <a:pPr marL="0" indent="0">
              <a:buNone/>
            </a:pPr>
            <a:endParaRPr lang="en-US" dirty="0"/>
          </a:p>
        </p:txBody>
      </p:sp>
    </p:spTree>
    <p:extLst>
      <p:ext uri="{BB962C8B-B14F-4D97-AF65-F5344CB8AC3E}">
        <p14:creationId xmlns:p14="http://schemas.microsoft.com/office/powerpoint/2010/main" val="36917783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461</TotalTime>
  <Words>1081</Words>
  <Application>Microsoft Office PowerPoint</Application>
  <PresentationFormat>On-screen Show (4:3)</PresentationFormat>
  <Paragraphs>242</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 </vt:lpstr>
      <vt:lpstr>The Vision</vt:lpstr>
      <vt:lpstr>PowerPoint Presentation</vt:lpstr>
      <vt:lpstr>Zip Code Data</vt:lpstr>
      <vt:lpstr>PowerPoint Presentation</vt:lpstr>
      <vt:lpstr>Six Protective Factors</vt:lpstr>
      <vt:lpstr>Factors That Contribute to Child Abuse and Neglect </vt:lpstr>
      <vt:lpstr>Parent or Caregiver Factors</vt:lpstr>
      <vt:lpstr>Child Factors</vt:lpstr>
      <vt:lpstr>PowerPoint Presentation</vt:lpstr>
      <vt:lpstr> Family Factors</vt:lpstr>
      <vt:lpstr> Community and Environmental Factors</vt:lpstr>
      <vt:lpstr> Risk Factors for Recurrence of Child Abuse and Neglect</vt:lpstr>
      <vt:lpstr>Co-occurring Risk Factors</vt:lpstr>
      <vt:lpstr>Strategic Interventions</vt:lpstr>
      <vt:lpstr>Philosophy of Nurturing Parenting </vt:lpstr>
      <vt:lpstr>Nurturing Parenting Programs Facilitate:</vt:lpstr>
      <vt:lpstr>Subject Areas </vt:lpstr>
      <vt:lpstr>What Can I Do?</vt:lpstr>
      <vt:lpstr>Program Logic Model Vision: gparadigms will work with families and or individuals to increase the six protective factors proven to reduce incidents of child abuse and neglect, develop resilient families, and strengthen communities. </vt:lpstr>
      <vt:lpstr>Benefits of Effective Parenting</vt:lpstr>
      <vt:lpstr>PowerPoint Presentation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Parenting In Tennesee</dc:title>
  <dc:creator>User</dc:creator>
  <cp:lastModifiedBy>CRHD User</cp:lastModifiedBy>
  <cp:revision>44</cp:revision>
  <dcterms:created xsi:type="dcterms:W3CDTF">2013-04-27T22:26:20Z</dcterms:created>
  <dcterms:modified xsi:type="dcterms:W3CDTF">2013-07-11T16:28:05Z</dcterms:modified>
</cp:coreProperties>
</file>