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45"/>
  </p:notesMasterIdLst>
  <p:handoutMasterIdLst>
    <p:handoutMasterId r:id="rId46"/>
  </p:handoutMasterIdLst>
  <p:sldIdLst>
    <p:sldId id="266" r:id="rId2"/>
    <p:sldId id="272" r:id="rId3"/>
    <p:sldId id="282" r:id="rId4"/>
    <p:sldId id="290" r:id="rId5"/>
    <p:sldId id="267" r:id="rId6"/>
    <p:sldId id="297" r:id="rId7"/>
    <p:sldId id="283" r:id="rId8"/>
    <p:sldId id="285" r:id="rId9"/>
    <p:sldId id="281" r:id="rId10"/>
    <p:sldId id="287" r:id="rId11"/>
    <p:sldId id="261" r:id="rId12"/>
    <p:sldId id="275" r:id="rId13"/>
    <p:sldId id="320" r:id="rId14"/>
    <p:sldId id="288" r:id="rId15"/>
    <p:sldId id="286" r:id="rId16"/>
    <p:sldId id="292" r:id="rId17"/>
    <p:sldId id="278" r:id="rId18"/>
    <p:sldId id="298" r:id="rId19"/>
    <p:sldId id="299" r:id="rId20"/>
    <p:sldId id="300" r:id="rId21"/>
    <p:sldId id="301" r:id="rId22"/>
    <p:sldId id="302" r:id="rId23"/>
    <p:sldId id="303" r:id="rId24"/>
    <p:sldId id="304" r:id="rId25"/>
    <p:sldId id="305" r:id="rId26"/>
    <p:sldId id="306" r:id="rId27"/>
    <p:sldId id="307" r:id="rId28"/>
    <p:sldId id="308" r:id="rId29"/>
    <p:sldId id="309" r:id="rId30"/>
    <p:sldId id="310" r:id="rId31"/>
    <p:sldId id="311" r:id="rId32"/>
    <p:sldId id="312" r:id="rId33"/>
    <p:sldId id="313" r:id="rId34"/>
    <p:sldId id="321" r:id="rId35"/>
    <p:sldId id="322" r:id="rId36"/>
    <p:sldId id="314" r:id="rId37"/>
    <p:sldId id="315" r:id="rId38"/>
    <p:sldId id="317" r:id="rId39"/>
    <p:sldId id="318" r:id="rId40"/>
    <p:sldId id="319" r:id="rId41"/>
    <p:sldId id="296" r:id="rId42"/>
    <p:sldId id="294" r:id="rId43"/>
    <p:sldId id="258" r:id="rId44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9933"/>
    <a:srgbClr val="FE7342"/>
    <a:srgbClr val="FD6833"/>
    <a:srgbClr val="FD581E"/>
    <a:srgbClr val="FD5819"/>
    <a:srgbClr val="E65A1E"/>
    <a:srgbClr val="F05A1E"/>
    <a:srgbClr val="F55A1E"/>
    <a:srgbClr val="FD5A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643" autoAdjust="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186" y="135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3038145" cy="464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132" tIns="44066" rIns="88132" bIns="44066" numCol="1" anchor="t" anchorCtr="0" compatLnSpc="1">
            <a:prstTxWarp prst="textNoShape">
              <a:avLst/>
            </a:prstTxWarp>
          </a:bodyPr>
          <a:lstStyle>
            <a:lvl1pPr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734" y="2"/>
            <a:ext cx="3038145" cy="464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132" tIns="44066" rIns="88132" bIns="44066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2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0660"/>
            <a:ext cx="3038145" cy="464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132" tIns="44066" rIns="88132" bIns="44066" numCol="1" anchor="b" anchorCtr="0" compatLnSpc="1">
            <a:prstTxWarp prst="textNoShape">
              <a:avLst/>
            </a:prstTxWarp>
          </a:bodyPr>
          <a:lstStyle>
            <a:lvl1pPr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2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734" y="8830660"/>
            <a:ext cx="3038145" cy="464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132" tIns="44066" rIns="88132" bIns="44066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pPr>
              <a:defRPr/>
            </a:pPr>
            <a:fld id="{56E041F3-5C0E-47BB-ABFD-ACBDAFB855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6486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3038145" cy="464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57" tIns="46579" rIns="93157" bIns="46579" numCol="1" anchor="t" anchorCtr="0" compatLnSpc="1">
            <a:prstTxWarp prst="textNoShape">
              <a:avLst/>
            </a:prstTxWarp>
          </a:bodyPr>
          <a:lstStyle>
            <a:lvl1pPr defTabSz="93181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734" y="2"/>
            <a:ext cx="3038145" cy="464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57" tIns="46579" rIns="93157" bIns="46579" numCol="1" anchor="t" anchorCtr="0" compatLnSpc="1">
            <a:prstTxWarp prst="textNoShape">
              <a:avLst/>
            </a:prstTxWarp>
          </a:bodyPr>
          <a:lstStyle>
            <a:lvl1pPr algn="r" defTabSz="93181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8500"/>
            <a:ext cx="4646612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345" y="4416100"/>
            <a:ext cx="5607712" cy="4182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57" tIns="46579" rIns="93157" bIns="465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0660"/>
            <a:ext cx="3038145" cy="464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57" tIns="46579" rIns="93157" bIns="46579" numCol="1" anchor="b" anchorCtr="0" compatLnSpc="1">
            <a:prstTxWarp prst="textNoShape">
              <a:avLst/>
            </a:prstTxWarp>
          </a:bodyPr>
          <a:lstStyle>
            <a:lvl1pPr defTabSz="93181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734" y="8830660"/>
            <a:ext cx="3038145" cy="464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57" tIns="46579" rIns="93157" bIns="46579" numCol="1" anchor="b" anchorCtr="0" compatLnSpc="1">
            <a:prstTxWarp prst="textNoShape">
              <a:avLst/>
            </a:prstTxWarp>
          </a:bodyPr>
          <a:lstStyle>
            <a:lvl1pPr algn="r" defTabSz="931815">
              <a:defRPr sz="1200"/>
            </a:lvl1pPr>
          </a:lstStyle>
          <a:p>
            <a:pPr>
              <a:defRPr/>
            </a:pPr>
            <a:fld id="{155F3DD2-3472-4006-8D9A-218B94A092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3019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1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6074" indent="-275414" defTabSz="93181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01653" indent="-220330" defTabSz="93181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42314" indent="-220330" defTabSz="93181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82974" indent="-220330" defTabSz="93181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23635" indent="-220330" defTabSz="9318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64297" indent="-220330" defTabSz="9318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04957" indent="-220330" defTabSz="9318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45618" indent="-220330" defTabSz="9318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16F2A69-5C9D-4186-8FA8-60A1425788A7}" type="slidenum">
              <a:rPr lang="en-US" smtClean="0"/>
              <a:pPr eaLnBrk="1" hangingPunct="1"/>
              <a:t>42</a:t>
            </a:fld>
            <a:endParaRPr lang="en-US" dirty="0" smtClean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1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6074" indent="-275414" defTabSz="93181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01653" indent="-220330" defTabSz="93181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42314" indent="-220330" defTabSz="93181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82974" indent="-220330" defTabSz="93181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23635" indent="-220330" defTabSz="9318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64297" indent="-220330" defTabSz="9318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04957" indent="-220330" defTabSz="9318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45618" indent="-220330" defTabSz="9318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16F2A69-5C9D-4186-8FA8-60A1425788A7}" type="slidenum">
              <a:rPr lang="en-US" smtClean="0"/>
              <a:pPr eaLnBrk="1" hangingPunct="1"/>
              <a:t>43</a:t>
            </a:fld>
            <a:endParaRPr lang="en-US" dirty="0" smtClean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216C5678-EE20-4FA5-88E2-6E0BD67A2E26}" type="datetime1">
              <a:rPr lang="en-US" smtClean="0"/>
              <a:t>7/8/2014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pPr>
              <a:defRPr/>
            </a:pPr>
            <a:r>
              <a:rPr lang="en-US" smtClean="0"/>
              <a:t>Keeping Women Safe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pPr>
              <a:defRPr/>
            </a:pPr>
            <a:fld id="{914C5A65-5EFB-4C2C-90FD-F0730F981EE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51B39-B140-43FE-96DB-472A2B59CE7C}" type="datetime1">
              <a:rPr lang="en-US" smtClean="0"/>
              <a:t>7/8/2014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Keeping Women Safe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BA5F4D-461D-43EA-8C40-936D7F042AF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00BB2-27C5-458B-ABCE-839C88CF47CE}" type="datetime1">
              <a:rPr lang="en-US" smtClean="0"/>
              <a:t>7/8/2014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Keeping Women Safe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F208E4-A096-4B70-B957-2ED43A40AF4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C8281E-79D0-41CD-8F26-85C624F96D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FF993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311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5334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11D738E-8962-435F-8C43-147B8DD7E819}" type="datetime1">
              <a:rPr lang="en-US" smtClean="0"/>
              <a:t>7/8/2014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C3C8281E-79D0-41CD-8F26-85C624F96D9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en-US" smtClean="0"/>
              <a:t>Footer Text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09CAEA93-55E7-4DA9-90C2-089A26EEFEC4}" type="datetime1">
              <a:rPr lang="en-US" smtClean="0"/>
              <a:t>7/8/2014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pPr>
              <a:defRPr/>
            </a:pPr>
            <a:r>
              <a:rPr lang="en-US" smtClean="0"/>
              <a:t>Keeping Women Safe</a:t>
            </a:r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pPr>
              <a:defRPr/>
            </a:pPr>
            <a:fld id="{18E6EF0D-681F-48B0-83C9-A1E5A8C85AC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F3C7-6809-4F39-BD67-A75817BDDE0A}" type="datetime1">
              <a:rPr lang="en-US" smtClean="0"/>
              <a:t>7/8/2014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Keeping Women Safe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C4AC20-CAAC-4445-9210-02A4E72A01D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EB24-CE78-465C-A726-91D0868FA48F}" type="datetime1">
              <a:rPr lang="en-US" smtClean="0"/>
              <a:t>7/8/2014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Keeping Women Safe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0CBF12-955E-4DDD-8CA5-A757FF0E6EC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0BAADF0-1749-4E8B-9691-B44A5F8C0895}" type="datetime1">
              <a:rPr lang="en-US" smtClean="0"/>
              <a:t>7/8/2014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32666298-951C-42C1-854B-C490C35B34E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r>
              <a:rPr lang="en-US" smtClean="0"/>
              <a:t>Keeping Women Safe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28A-A867-4937-BBE5-207DB6F9C51A}" type="datetime1">
              <a:rPr lang="en-US" smtClean="0"/>
              <a:t>7/8/2014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Keeping Women Safe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4FC71A-0D5D-4951-8B9B-0A792D66E21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18BBB94-68E6-4675-A946-F1C5994EDBD7}" type="datetime1">
              <a:rPr lang="en-US" smtClean="0"/>
              <a:t>7/8/2014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B0EB1341-34B8-4A68-88F6-43A2CF94582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r>
              <a:rPr lang="en-US" smtClean="0"/>
              <a:t>Keeping Women Safe</a:t>
            </a: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C3B8377-21E3-4835-B75D-4E2847E2750F}" type="datetime1">
              <a:rPr lang="en-US" smtClean="0"/>
              <a:t>7/8/2014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931336CD-C937-4356-A844-547BB22BC84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r>
              <a:rPr lang="en-US" smtClean="0"/>
              <a:t>Keeping Women Safe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0C4986D-6BE9-4264-908F-02DB36FD8D6C}" type="datetime1">
              <a:rPr lang="en-US" smtClean="0"/>
              <a:t>7/8/2014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 smtClean="0"/>
              <a:t>Keeping Women Safe</a:t>
            </a:r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14C5A65-5EFB-4C2C-90FD-F0730F981EE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5" name="Line 9"/>
          <p:cNvSpPr>
            <a:spLocks noChangeShapeType="1"/>
          </p:cNvSpPr>
          <p:nvPr userDrawn="1"/>
        </p:nvSpPr>
        <p:spPr bwMode="auto">
          <a:xfrm>
            <a:off x="0" y="6202680"/>
            <a:ext cx="9144000" cy="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855" y="6289964"/>
            <a:ext cx="7048500" cy="56692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673" r:id="rId1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ryLBCu097ns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paG0MvX8g1s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2286000"/>
            <a:ext cx="6172200" cy="2732562"/>
          </a:xfrm>
        </p:spPr>
        <p:txBody>
          <a:bodyPr>
            <a:normAutofit/>
          </a:bodyPr>
          <a:lstStyle/>
          <a:p>
            <a:pPr marL="0" indent="0"/>
            <a:r>
              <a:rPr lang="en-US" sz="4000" dirty="0"/>
              <a:t>SEL Conference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2362200" y="5029200"/>
            <a:ext cx="6172200" cy="1371600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endParaRPr lang="en-US" sz="5100" dirty="0" smtClean="0"/>
          </a:p>
          <a:p>
            <a:pPr marL="0" indent="0">
              <a:buNone/>
            </a:pPr>
            <a:r>
              <a:rPr lang="en-US" sz="5100" dirty="0" smtClean="0"/>
              <a:t>Domestic/Dating Violence and Children Exposed to Violence</a:t>
            </a:r>
            <a:endParaRPr lang="en-US" sz="4000" dirty="0" smtClean="0"/>
          </a:p>
          <a:p>
            <a:pPr marL="0" indent="0" algn="ctr">
              <a:buNone/>
            </a:pPr>
            <a:endParaRPr lang="en-US" sz="18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52400"/>
            <a:ext cx="333788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22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Domestic </a:t>
            </a:r>
            <a:r>
              <a:rPr lang="en-US" dirty="0"/>
              <a:t>violence is not very common or serious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smtClean="0"/>
              <a:t>Alcohol </a:t>
            </a:r>
            <a:r>
              <a:rPr lang="en-US" dirty="0"/>
              <a:t>and drug use cause domestic violence.</a:t>
            </a:r>
          </a:p>
          <a:p>
            <a:r>
              <a:rPr lang="en-US" dirty="0" smtClean="0"/>
              <a:t>Anger </a:t>
            </a:r>
            <a:r>
              <a:rPr lang="en-US" dirty="0"/>
              <a:t>causes domestic violence. </a:t>
            </a:r>
          </a:p>
          <a:p>
            <a:r>
              <a:rPr lang="en-US" dirty="0" smtClean="0"/>
              <a:t>Domestic </a:t>
            </a:r>
            <a:r>
              <a:rPr lang="en-US" dirty="0"/>
              <a:t>violence is prevalent only in low-income families.  OR domestic violence only happens in </a:t>
            </a:r>
            <a:r>
              <a:rPr lang="en-US" dirty="0" smtClean="0"/>
              <a:t>“certain” </a:t>
            </a:r>
            <a:r>
              <a:rPr lang="en-US" dirty="0"/>
              <a:t>neighborhoods</a:t>
            </a:r>
            <a:r>
              <a:rPr lang="en-US" dirty="0" smtClean="0"/>
              <a:t>.</a:t>
            </a:r>
            <a:r>
              <a:rPr lang="en-US" dirty="0"/>
              <a:t> </a:t>
            </a:r>
          </a:p>
          <a:p>
            <a:r>
              <a:rPr lang="en-US" dirty="0" smtClean="0"/>
              <a:t>Domestic </a:t>
            </a:r>
            <a:r>
              <a:rPr lang="en-US" dirty="0"/>
              <a:t>violence is a personal, family problem.  </a:t>
            </a:r>
          </a:p>
        </p:txBody>
      </p:sp>
    </p:spTree>
    <p:extLst>
      <p:ext uri="{BB962C8B-B14F-4D97-AF65-F5344CB8AC3E}">
        <p14:creationId xmlns:p14="http://schemas.microsoft.com/office/powerpoint/2010/main" val="300940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650547"/>
            <a:ext cx="5486400" cy="5448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838" y="152400"/>
            <a:ext cx="5835560" cy="5753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06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signs someone is dangerous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 numCol="2">
            <a:normAutofit/>
          </a:bodyPr>
          <a:lstStyle/>
          <a:p>
            <a:r>
              <a:rPr lang="en-US" sz="2000" dirty="0"/>
              <a:t>Quick involvement</a:t>
            </a:r>
          </a:p>
          <a:p>
            <a:r>
              <a:rPr lang="en-US" sz="2000" dirty="0"/>
              <a:t>Jealousy  </a:t>
            </a:r>
          </a:p>
          <a:p>
            <a:r>
              <a:rPr lang="en-US" sz="2000" dirty="0"/>
              <a:t>Wants to control</a:t>
            </a:r>
          </a:p>
          <a:p>
            <a:r>
              <a:rPr lang="en-US" sz="2000" dirty="0"/>
              <a:t>Expects perfection</a:t>
            </a:r>
          </a:p>
          <a:p>
            <a:r>
              <a:rPr lang="en-US" sz="2000" dirty="0"/>
              <a:t>Isolation</a:t>
            </a:r>
          </a:p>
          <a:p>
            <a:r>
              <a:rPr lang="en-US" sz="2000" dirty="0"/>
              <a:t>Blames others for problems/feelings </a:t>
            </a:r>
          </a:p>
          <a:p>
            <a:r>
              <a:rPr lang="en-US" sz="2000" dirty="0"/>
              <a:t>Gets upset easily</a:t>
            </a:r>
          </a:p>
          <a:p>
            <a:r>
              <a:rPr lang="en-US" sz="2000" dirty="0"/>
              <a:t>Hurts animals and children</a:t>
            </a:r>
          </a:p>
          <a:p>
            <a:endParaRPr lang="en-US" sz="2000" dirty="0" smtClean="0"/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Uses force during sex</a:t>
            </a:r>
          </a:p>
          <a:p>
            <a:r>
              <a:rPr lang="en-US" sz="2000" dirty="0"/>
              <a:t>Says things to hurt partner</a:t>
            </a:r>
          </a:p>
          <a:p>
            <a:r>
              <a:rPr lang="en-US" sz="2000" dirty="0"/>
              <a:t>Thinks women should obey men</a:t>
            </a:r>
          </a:p>
          <a:p>
            <a:r>
              <a:rPr lang="en-US" sz="2000" dirty="0"/>
              <a:t>Sudden changes in mood</a:t>
            </a:r>
          </a:p>
          <a:p>
            <a:r>
              <a:rPr lang="en-US" sz="2000" dirty="0"/>
              <a:t>Has hit women before </a:t>
            </a:r>
          </a:p>
          <a:p>
            <a:r>
              <a:rPr lang="en-US" sz="2000" dirty="0"/>
              <a:t>Makes threats than apologizes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64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Recognize the signs of abuse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sz="2100" dirty="0" smtClean="0"/>
              <a:t>Withdrawal/Isolation</a:t>
            </a:r>
            <a:r>
              <a:rPr lang="en-US" sz="2100" dirty="0"/>
              <a:t>, reluctance to participate in informal activities </a:t>
            </a:r>
          </a:p>
          <a:p>
            <a:pPr lvl="0"/>
            <a:r>
              <a:rPr lang="en-US" sz="2100" dirty="0"/>
              <a:t>Disinterest in things that once interested her</a:t>
            </a:r>
          </a:p>
          <a:p>
            <a:pPr lvl="0"/>
            <a:r>
              <a:rPr lang="en-US" sz="2100" dirty="0"/>
              <a:t>Inappropriate clothing for time of year</a:t>
            </a:r>
          </a:p>
          <a:p>
            <a:pPr lvl="0"/>
            <a:r>
              <a:rPr lang="en-US" sz="2100" dirty="0"/>
              <a:t>Frequent work absences &amp; unplanned leave time</a:t>
            </a:r>
          </a:p>
          <a:p>
            <a:pPr lvl="0"/>
            <a:r>
              <a:rPr lang="en-US" sz="2100" dirty="0"/>
              <a:t>Discomfort with others</a:t>
            </a:r>
          </a:p>
          <a:p>
            <a:pPr lvl="0"/>
            <a:r>
              <a:rPr lang="en-US" sz="2100" dirty="0"/>
              <a:t>Unenthusiastic response to flowers or gifts</a:t>
            </a:r>
          </a:p>
          <a:p>
            <a:pPr lvl="0"/>
            <a:r>
              <a:rPr lang="en-US" sz="2100" dirty="0"/>
              <a:t>Disruptive visits from spouse</a:t>
            </a:r>
          </a:p>
          <a:p>
            <a:pPr lvl="0"/>
            <a:r>
              <a:rPr lang="en-US" sz="2100" dirty="0"/>
              <a:t>Anxiety and lack of concentration</a:t>
            </a:r>
          </a:p>
          <a:p>
            <a:pPr lvl="0"/>
            <a:r>
              <a:rPr lang="en-US" sz="2100" dirty="0"/>
              <a:t>Fluctuations in quality of work for no apparent reason</a:t>
            </a:r>
          </a:p>
          <a:p>
            <a:pPr lvl="0"/>
            <a:r>
              <a:rPr lang="en-US" sz="2100" dirty="0"/>
              <a:t>Noticeable change in use of makeup, appearance</a:t>
            </a:r>
          </a:p>
          <a:p>
            <a:pPr lvl="0"/>
            <a:r>
              <a:rPr lang="en-US" sz="2100" dirty="0"/>
              <a:t>Sudden change of address or reluctance to divulge address or living situation</a:t>
            </a:r>
          </a:p>
          <a:p>
            <a:pPr lvl="0"/>
            <a:r>
              <a:rPr lang="en-US" sz="2100" dirty="0"/>
              <a:t>Unexplained bruises or injuries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90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does she stay?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Leaving is a process, not an event</a:t>
            </a:r>
          </a:p>
          <a:p>
            <a:r>
              <a:rPr lang="en-US" dirty="0"/>
              <a:t>May love their batterer</a:t>
            </a:r>
          </a:p>
          <a:p>
            <a:r>
              <a:rPr lang="en-US" dirty="0" smtClean="0"/>
              <a:t>Hopes </a:t>
            </a:r>
            <a:r>
              <a:rPr lang="en-US" dirty="0"/>
              <a:t>the batterer will change</a:t>
            </a:r>
          </a:p>
          <a:p>
            <a:r>
              <a:rPr lang="en-US" dirty="0"/>
              <a:t>Financial reasons</a:t>
            </a:r>
          </a:p>
          <a:p>
            <a:r>
              <a:rPr lang="en-US" dirty="0"/>
              <a:t>For the </a:t>
            </a:r>
            <a:r>
              <a:rPr lang="en-US" dirty="0" smtClean="0"/>
              <a:t>children/family</a:t>
            </a:r>
          </a:p>
          <a:p>
            <a:r>
              <a:rPr lang="en-US" dirty="0" smtClean="0"/>
              <a:t>Fear</a:t>
            </a:r>
            <a:endParaRPr lang="en-US" dirty="0"/>
          </a:p>
          <a:p>
            <a:r>
              <a:rPr lang="en-US" dirty="0"/>
              <a:t>To keep </a:t>
            </a:r>
            <a:r>
              <a:rPr lang="en-US" dirty="0" smtClean="0"/>
              <a:t>herself or others </a:t>
            </a:r>
            <a:r>
              <a:rPr lang="en-US" dirty="0"/>
              <a:t>safe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968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Teen Dating Violence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en-US" b="1" dirty="0"/>
              <a:t>Young women ages 16 – 24 </a:t>
            </a:r>
            <a:r>
              <a:rPr lang="en-US" dirty="0"/>
              <a:t>are more vulnerable to intimate partner violence than any other age group – at a rate almost triple the national average. </a:t>
            </a:r>
          </a:p>
          <a:p>
            <a:pPr lvl="0"/>
            <a:r>
              <a:rPr lang="en-US" b="1" dirty="0" smtClean="0"/>
              <a:t>1 in 10 high </a:t>
            </a:r>
            <a:r>
              <a:rPr lang="en-US" b="1" dirty="0"/>
              <a:t>school students </a:t>
            </a:r>
            <a:r>
              <a:rPr lang="en-US" dirty="0"/>
              <a:t>has been hit, slapped, or physically hurt by a dating partner.</a:t>
            </a:r>
          </a:p>
          <a:p>
            <a:pPr lvl="0"/>
            <a:r>
              <a:rPr lang="en-US" b="1" dirty="0" smtClean="0"/>
              <a:t>1 in 4 high </a:t>
            </a:r>
            <a:r>
              <a:rPr lang="en-US" b="1" dirty="0"/>
              <a:t>school girls </a:t>
            </a:r>
            <a:r>
              <a:rPr lang="en-US" dirty="0"/>
              <a:t>are physically or sexually assaulted.</a:t>
            </a:r>
          </a:p>
          <a:p>
            <a:pPr lvl="0"/>
            <a:r>
              <a:rPr lang="en-US" dirty="0"/>
              <a:t>It’s estimated that </a:t>
            </a:r>
            <a:r>
              <a:rPr lang="en-US" b="1" dirty="0" smtClean="0"/>
              <a:t>1 in 3 teens </a:t>
            </a:r>
            <a:r>
              <a:rPr lang="en-US" dirty="0"/>
              <a:t>experience some kind of abuse in a romantic relationship.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4877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you do?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751826987"/>
              </p:ext>
            </p:extLst>
          </p:nvPr>
        </p:nvGraphicFramePr>
        <p:xfrm>
          <a:off x="609600" y="1523999"/>
          <a:ext cx="7924800" cy="3962402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3899840"/>
                <a:gridCol w="4024960"/>
              </a:tblGrid>
              <a:tr h="23308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sng" dirty="0">
                          <a:effectLst/>
                        </a:rPr>
                        <a:t>DO use HELPING Statements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sng" dirty="0">
                          <a:effectLst/>
                        </a:rPr>
                        <a:t>Don’t use BLAMING Statements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9323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dirty="0">
                          <a:effectLst/>
                        </a:rPr>
                        <a:t>He did not have the right to hurt you.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dirty="0">
                          <a:effectLst/>
                        </a:rPr>
                        <a:t>This is not your fault.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u="none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dirty="0">
                          <a:effectLst/>
                        </a:rPr>
                        <a:t>What did you do to make him so angry?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dirty="0">
                          <a:effectLst/>
                        </a:rPr>
                        <a:t>I just can’t imagine all of that, he always seems so nice.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u="none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9323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>
                          <a:effectLst/>
                        </a:rPr>
                        <a:t>This must be very difficult to talk about. 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>
                          <a:effectLst/>
                        </a:rPr>
                        <a:t>It took a lot of courage to tell me this.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>
                          <a:effectLst/>
                        </a:rPr>
                        <a:t>Thank you for trusting me. </a:t>
                      </a:r>
                      <a:endParaRPr lang="en-US" sz="1200" u="none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>
                          <a:effectLst/>
                        </a:rPr>
                        <a:t>I heard you two were having problems, but I can’t help you if I don’t know what’s going on. Tell me everything.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u="none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69924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>
                          <a:effectLst/>
                        </a:rPr>
                        <a:t>Where do you think it would it be safe for you to go right now?</a:t>
                      </a:r>
                      <a:endParaRPr lang="en-US" sz="1200" u="none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>
                          <a:effectLst/>
                        </a:rPr>
                        <a:t>Why don’t you just avoid seeing him or break up?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u="none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16541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dirty="0">
                          <a:effectLst/>
                        </a:rPr>
                        <a:t>Have you talked to your parents [the school, law enforcement or sought other help]? 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dirty="0">
                          <a:effectLst/>
                        </a:rPr>
                        <a:t>Would you like for me to help you talk to someone you trust?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u="none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dirty="0">
                          <a:effectLst/>
                        </a:rPr>
                        <a:t>Are you sure you aren’t over reacting? If it really happened that way, why didn’t you already tell someone? </a:t>
                      </a:r>
                      <a:endParaRPr lang="en-US" sz="1200" u="none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507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>
                <a:hlinkClick r:id="rId2"/>
              </a:rPr>
              <a:t>http://www.youtube.com/watch?v=ryLBCu097ns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149982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True or False?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A young child is less affected by exposure to violence than older </a:t>
            </a:r>
            <a:r>
              <a:rPr lang="en-US" dirty="0" smtClean="0"/>
              <a:t>children.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79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Mission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8737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The YWCA </a:t>
            </a:r>
            <a:r>
              <a:rPr lang="en-US" sz="2800" dirty="0"/>
              <a:t>of Nashville &amp; Middle Tennessee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is </a:t>
            </a:r>
            <a:r>
              <a:rPr lang="en-US" sz="2800" dirty="0"/>
              <a:t>dedicated to eliminating racism, empowering women and promoting peace, justice, </a:t>
            </a:r>
            <a:r>
              <a:rPr lang="en-US" sz="2800" dirty="0" smtClean="0"/>
              <a:t>freedom, </a:t>
            </a:r>
            <a:r>
              <a:rPr lang="en-US" sz="2800" dirty="0"/>
              <a:t>and dignity for all</a:t>
            </a:r>
            <a:r>
              <a:rPr lang="en-US" sz="2800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67349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False.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68580" indent="0" algn="ctr">
              <a:buNone/>
            </a:pPr>
            <a:r>
              <a:rPr lang="en-US" dirty="0"/>
              <a:t>Young children are deeply affected by witnessing domestic violence.</a:t>
            </a:r>
          </a:p>
          <a:p>
            <a:pPr marL="68580" indent="0" algn="ctr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Symptoms </a:t>
            </a:r>
            <a:r>
              <a:rPr lang="en-US" dirty="0"/>
              <a:t>of this trauma will look different than an older child:</a:t>
            </a:r>
          </a:p>
          <a:p>
            <a:r>
              <a:rPr lang="en-US" dirty="0"/>
              <a:t>Lack of Sleep</a:t>
            </a:r>
          </a:p>
          <a:p>
            <a:r>
              <a:rPr lang="en-US" dirty="0"/>
              <a:t>Feeding Disturbances</a:t>
            </a:r>
          </a:p>
          <a:p>
            <a:r>
              <a:rPr lang="en-US" dirty="0"/>
              <a:t>Developmental Regression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797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True or False?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Young children will not remember the violence they have </a:t>
            </a:r>
            <a:r>
              <a:rPr lang="en-US" dirty="0" smtClean="0"/>
              <a:t>witnessed.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797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False.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68580" indent="0" algn="ctr">
              <a:buNone/>
            </a:pPr>
            <a:r>
              <a:rPr lang="en-US" dirty="0"/>
              <a:t>Children do not forget what they have witnessed</a:t>
            </a:r>
            <a:r>
              <a:rPr lang="en-US" dirty="0" smtClean="0"/>
              <a:t>.   </a:t>
            </a:r>
            <a:r>
              <a:rPr lang="en-US" dirty="0"/>
              <a:t>Young children in particular show an astonishing ability to remember traumatic events. 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904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True or False?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Women who love their children would always get out of an abusive relationship to protect them from harm.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904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False.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68580" indent="0" algn="ctr">
              <a:buNone/>
            </a:pPr>
            <a:r>
              <a:rPr lang="en-US" dirty="0"/>
              <a:t>Some women stay in an abusive relationship to protect their children</a:t>
            </a:r>
            <a:r>
              <a:rPr lang="en-US" dirty="0" smtClean="0"/>
              <a:t>.  </a:t>
            </a:r>
            <a:r>
              <a:rPr lang="en-US" dirty="0"/>
              <a:t>The time around a woman leaving the man can be very dangerous. 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904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True or False?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Children may love a father who abused them or abused their mother.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904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True.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68580" indent="0" algn="ctr">
              <a:buNone/>
            </a:pPr>
            <a:r>
              <a:rPr lang="en-US" dirty="0"/>
              <a:t>Children can love a man that abused them or their mother. 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904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True or False?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When the abusive man is no longer involved with the mother or children, any family problems the children may have will improve.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904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False.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en-US" dirty="0"/>
              <a:t>When the man is out of the picture, children may be more:</a:t>
            </a:r>
          </a:p>
          <a:p>
            <a:r>
              <a:rPr lang="en-US" dirty="0"/>
              <a:t> angry</a:t>
            </a:r>
          </a:p>
          <a:p>
            <a:r>
              <a:rPr lang="en-US" dirty="0"/>
              <a:t>sad</a:t>
            </a:r>
          </a:p>
          <a:p>
            <a:r>
              <a:rPr lang="en-US" dirty="0"/>
              <a:t>out-of-control</a:t>
            </a:r>
          </a:p>
          <a:p>
            <a:r>
              <a:rPr lang="en-US" dirty="0"/>
              <a:t> in conflict with others 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904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 Shocking 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http://www.youtube.com/watch?v=paG0MvX8g1ss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724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019" y="1219200"/>
            <a:ext cx="7609114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5459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are children </a:t>
            </a:r>
            <a:r>
              <a:rPr lang="en-US" dirty="0" smtClean="0"/>
              <a:t>affected by</a:t>
            </a:r>
            <a:r>
              <a:rPr lang="en-US" dirty="0" smtClean="0"/>
              <a:t> domestic violence?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Hearing yelling or loud conflict</a:t>
            </a:r>
          </a:p>
          <a:p>
            <a:r>
              <a:rPr lang="en-US" dirty="0"/>
              <a:t>Seeing mother’s injuries</a:t>
            </a:r>
          </a:p>
          <a:p>
            <a:r>
              <a:rPr lang="en-US" dirty="0"/>
              <a:t>Being used by an abusive parent as part of the abuse</a:t>
            </a:r>
          </a:p>
          <a:p>
            <a:r>
              <a:rPr lang="en-US" dirty="0"/>
              <a:t>Being denied what is owed them for child support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7241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children respond to domestic violence?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Common short term responses:</a:t>
            </a:r>
          </a:p>
          <a:p>
            <a:r>
              <a:rPr lang="en-US" dirty="0" err="1"/>
              <a:t>Hyperarousal</a:t>
            </a:r>
            <a:endParaRPr lang="en-US" dirty="0"/>
          </a:p>
          <a:p>
            <a:r>
              <a:rPr lang="en-US" dirty="0"/>
              <a:t>Re-experiencing</a:t>
            </a:r>
          </a:p>
          <a:p>
            <a:r>
              <a:rPr lang="en-US" dirty="0"/>
              <a:t>Withdrawal</a:t>
            </a:r>
          </a:p>
          <a:p>
            <a:r>
              <a:rPr lang="en-US" dirty="0"/>
              <a:t>Avoidance</a:t>
            </a:r>
          </a:p>
          <a:p>
            <a:r>
              <a:rPr lang="en-US" dirty="0"/>
              <a:t>Trouble sleeping/Nightmares</a:t>
            </a:r>
          </a:p>
          <a:p>
            <a:r>
              <a:rPr lang="en-US" dirty="0"/>
              <a:t>Physical complaints</a:t>
            </a:r>
          </a:p>
          <a:p>
            <a:r>
              <a:rPr lang="en-US" dirty="0"/>
              <a:t>Behavioral problems</a:t>
            </a:r>
          </a:p>
          <a:p>
            <a:r>
              <a:rPr lang="en-US" dirty="0"/>
              <a:t>Anxiety</a:t>
            </a:r>
          </a:p>
          <a:p>
            <a:r>
              <a:rPr lang="en-US" dirty="0"/>
              <a:t>Depression</a:t>
            </a:r>
          </a:p>
          <a:p>
            <a:r>
              <a:rPr lang="en-US" dirty="0"/>
              <a:t>Feelings of guilt or self-blame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7241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children respond to domestic violence?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900" dirty="0"/>
              <a:t>Common long term responses:</a:t>
            </a:r>
          </a:p>
          <a:p>
            <a:r>
              <a:rPr lang="en-US" sz="2000" dirty="0"/>
              <a:t>Self-Destructive/Suicidal Behaviors</a:t>
            </a:r>
          </a:p>
          <a:p>
            <a:r>
              <a:rPr lang="en-US" sz="2000" dirty="0"/>
              <a:t>Depression and Anxiety</a:t>
            </a:r>
          </a:p>
          <a:p>
            <a:r>
              <a:rPr lang="en-US" sz="2000" dirty="0"/>
              <a:t>Chronic Health Problems</a:t>
            </a:r>
          </a:p>
          <a:p>
            <a:r>
              <a:rPr lang="en-US" sz="2000" dirty="0"/>
              <a:t>Substance Abuse</a:t>
            </a:r>
          </a:p>
          <a:p>
            <a:r>
              <a:rPr lang="en-US" sz="2000" dirty="0"/>
              <a:t>Low self-esteem</a:t>
            </a:r>
          </a:p>
          <a:p>
            <a:r>
              <a:rPr lang="en-US" sz="2000" dirty="0"/>
              <a:t>Criminal and violent behavior</a:t>
            </a:r>
          </a:p>
          <a:p>
            <a:r>
              <a:rPr lang="en-US" sz="2000" dirty="0"/>
              <a:t>Victimization by intimate partner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3486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Ages </a:t>
            </a:r>
            <a:r>
              <a:rPr lang="en-US" dirty="0" smtClean="0"/>
              <a:t>0-3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Fear of separation from mom, clingy</a:t>
            </a:r>
          </a:p>
          <a:p>
            <a:r>
              <a:rPr lang="en-US" dirty="0"/>
              <a:t>Increased fussiness, crying, or neediness</a:t>
            </a:r>
          </a:p>
          <a:p>
            <a:r>
              <a:rPr lang="en-US" dirty="0"/>
              <a:t>Withdrawal, decreased responsiveness</a:t>
            </a:r>
          </a:p>
          <a:p>
            <a:r>
              <a:rPr lang="en-US" dirty="0"/>
              <a:t>Increased signs of fearfulness (startle response to noises or movement)</a:t>
            </a:r>
          </a:p>
          <a:p>
            <a:r>
              <a:rPr lang="en-US" dirty="0"/>
              <a:t>Toileting problems</a:t>
            </a:r>
          </a:p>
          <a:p>
            <a:r>
              <a:rPr lang="en-US" dirty="0"/>
              <a:t>Problems sleeping, nightmares</a:t>
            </a:r>
          </a:p>
          <a:p>
            <a:r>
              <a:rPr lang="en-US" dirty="0"/>
              <a:t>Loss or decrease of speech or motor skills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988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Ages </a:t>
            </a:r>
            <a:r>
              <a:rPr lang="en-US" dirty="0" smtClean="0"/>
              <a:t>3-5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Obvious anxiety and fearfulness</a:t>
            </a:r>
          </a:p>
          <a:p>
            <a:r>
              <a:rPr lang="en-US" dirty="0"/>
              <a:t>Regressing/acting younger than usual</a:t>
            </a:r>
          </a:p>
          <a:p>
            <a:r>
              <a:rPr lang="en-US" dirty="0"/>
              <a:t>Sleep disturbances-nightmares, night terrors, fear of going to sleep</a:t>
            </a:r>
          </a:p>
          <a:p>
            <a:r>
              <a:rPr lang="en-US" dirty="0"/>
              <a:t>Fear of separation from caretakers</a:t>
            </a:r>
          </a:p>
          <a:p>
            <a:r>
              <a:rPr lang="en-US" dirty="0"/>
              <a:t>Loss of interest in activities</a:t>
            </a:r>
          </a:p>
          <a:p>
            <a:r>
              <a:rPr lang="en-US" dirty="0"/>
              <a:t>Increased acting out</a:t>
            </a:r>
          </a:p>
          <a:p>
            <a:r>
              <a:rPr lang="en-US" dirty="0"/>
              <a:t>Physical complaints of aches and pains</a:t>
            </a:r>
          </a:p>
          <a:p>
            <a:r>
              <a:rPr lang="en-US" dirty="0"/>
              <a:t>Repeated retelling of the traumatic event</a:t>
            </a:r>
          </a:p>
          <a:p>
            <a:r>
              <a:rPr lang="en-US" dirty="0"/>
              <a:t>Behavior or mood changes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7180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Ages 5-12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Low self-esteem</a:t>
            </a:r>
          </a:p>
          <a:p>
            <a:r>
              <a:rPr lang="en-US" dirty="0"/>
              <a:t>Bed wetting</a:t>
            </a:r>
          </a:p>
          <a:p>
            <a:r>
              <a:rPr lang="en-US" dirty="0"/>
              <a:t>Headaches, stomach aches, and other physical symptoms</a:t>
            </a:r>
          </a:p>
          <a:p>
            <a:r>
              <a:rPr lang="en-US" dirty="0"/>
              <a:t>Engages in violent acts, hurts peers, siblings, and animals</a:t>
            </a:r>
          </a:p>
          <a:p>
            <a:r>
              <a:rPr lang="en-US" dirty="0"/>
              <a:t>Aggression, bullying</a:t>
            </a:r>
          </a:p>
          <a:p>
            <a:r>
              <a:rPr lang="en-US" dirty="0"/>
              <a:t>Failing grades and learning disabilities</a:t>
            </a:r>
          </a:p>
          <a:p>
            <a:r>
              <a:rPr lang="en-US" dirty="0"/>
              <a:t>Few or no friends</a:t>
            </a:r>
          </a:p>
          <a:p>
            <a:r>
              <a:rPr lang="en-US" dirty="0"/>
              <a:t>Self-abusive</a:t>
            </a:r>
          </a:p>
          <a:p>
            <a:r>
              <a:rPr lang="en-US" dirty="0"/>
              <a:t>Feeling guilty about the trauma and responsible for what happened</a:t>
            </a:r>
          </a:p>
        </p:txBody>
      </p:sp>
    </p:spTree>
    <p:extLst>
      <p:ext uri="{BB962C8B-B14F-4D97-AF65-F5344CB8AC3E}">
        <p14:creationId xmlns:p14="http://schemas.microsoft.com/office/powerpoint/2010/main" val="39427180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Ages 12-18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Few friends</a:t>
            </a:r>
          </a:p>
          <a:p>
            <a:r>
              <a:rPr lang="en-US" dirty="0"/>
              <a:t>Premature entrance into adulthood or reluctance to leave home</a:t>
            </a:r>
          </a:p>
          <a:p>
            <a:r>
              <a:rPr lang="en-US" dirty="0"/>
              <a:t>Self-destructive behaviors, drug and alcohol abuse, suicidal thoughts and attempts</a:t>
            </a:r>
          </a:p>
          <a:p>
            <a:r>
              <a:rPr lang="en-US" dirty="0"/>
              <a:t>Stomach aches, ulcers</a:t>
            </a:r>
          </a:p>
          <a:p>
            <a:r>
              <a:rPr lang="en-US" dirty="0"/>
              <a:t>Eating disorders</a:t>
            </a:r>
          </a:p>
          <a:p>
            <a:r>
              <a:rPr lang="en-US" dirty="0"/>
              <a:t>Loneliness and isolation</a:t>
            </a:r>
          </a:p>
          <a:p>
            <a:r>
              <a:rPr lang="en-US" dirty="0"/>
              <a:t>Anxiety and fear</a:t>
            </a:r>
          </a:p>
          <a:p>
            <a:r>
              <a:rPr lang="en-US" dirty="0"/>
              <a:t>Dating violence</a:t>
            </a:r>
          </a:p>
          <a:p>
            <a:r>
              <a:rPr lang="en-US" dirty="0"/>
              <a:t>Poor school performance</a:t>
            </a:r>
          </a:p>
          <a:p>
            <a:r>
              <a:rPr lang="en-US" dirty="0"/>
              <a:t>Criminal activity</a:t>
            </a:r>
          </a:p>
        </p:txBody>
      </p:sp>
    </p:spTree>
    <p:extLst>
      <p:ext uri="{BB962C8B-B14F-4D97-AF65-F5344CB8AC3E}">
        <p14:creationId xmlns:p14="http://schemas.microsoft.com/office/powerpoint/2010/main" val="2954988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Roles of children exposed to violence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Caretaker</a:t>
            </a:r>
          </a:p>
          <a:p>
            <a:r>
              <a:rPr lang="en-US" dirty="0"/>
              <a:t>Perfect Child</a:t>
            </a:r>
          </a:p>
          <a:p>
            <a:r>
              <a:rPr lang="en-US" dirty="0"/>
              <a:t>Mother’s Confidant</a:t>
            </a:r>
          </a:p>
          <a:p>
            <a:r>
              <a:rPr lang="en-US" dirty="0"/>
              <a:t>Abuser’s Confidant</a:t>
            </a:r>
          </a:p>
          <a:p>
            <a:r>
              <a:rPr lang="en-US" dirty="0"/>
              <a:t>Abuser’s Ally</a:t>
            </a:r>
          </a:p>
          <a:p>
            <a:r>
              <a:rPr lang="en-US" dirty="0"/>
              <a:t>Referee</a:t>
            </a:r>
          </a:p>
          <a:p>
            <a:r>
              <a:rPr lang="en-US" dirty="0"/>
              <a:t>Scapegoat</a:t>
            </a:r>
          </a:p>
        </p:txBody>
      </p:sp>
    </p:spTree>
    <p:extLst>
      <p:ext uri="{BB962C8B-B14F-4D97-AF65-F5344CB8AC3E}">
        <p14:creationId xmlns:p14="http://schemas.microsoft.com/office/powerpoint/2010/main" val="2954988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Coping Strategies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Physical Avoidance </a:t>
            </a:r>
          </a:p>
          <a:p>
            <a:r>
              <a:rPr lang="en-US" dirty="0"/>
              <a:t>Disconnecting emotionally or mental blocking</a:t>
            </a:r>
          </a:p>
          <a:p>
            <a:r>
              <a:rPr lang="en-US" dirty="0"/>
              <a:t>Making it better through fantasy</a:t>
            </a:r>
          </a:p>
          <a:p>
            <a:r>
              <a:rPr lang="en-US" dirty="0"/>
              <a:t>Taking charge through caretaking</a:t>
            </a:r>
          </a:p>
          <a:p>
            <a:r>
              <a:rPr lang="en-US" dirty="0"/>
              <a:t>Crying out for help</a:t>
            </a:r>
          </a:p>
          <a:p>
            <a:r>
              <a:rPr lang="en-US" dirty="0"/>
              <a:t>Reaching out for help</a:t>
            </a:r>
          </a:p>
          <a:p>
            <a:r>
              <a:rPr lang="en-US" dirty="0"/>
              <a:t>Re-directing emotions into positive activities</a:t>
            </a:r>
          </a:p>
          <a:p>
            <a:r>
              <a:rPr lang="en-US" dirty="0"/>
              <a:t>Looking for love and acceptance in all the wrong places</a:t>
            </a:r>
          </a:p>
          <a:p>
            <a:r>
              <a:rPr lang="en-US" dirty="0"/>
              <a:t>Trying to predict or control the behavior of the abuser</a:t>
            </a:r>
          </a:p>
        </p:txBody>
      </p:sp>
    </p:spTree>
    <p:extLst>
      <p:ext uri="{BB962C8B-B14F-4D97-AF65-F5344CB8AC3E}">
        <p14:creationId xmlns:p14="http://schemas.microsoft.com/office/powerpoint/2010/main" val="110829246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the parent think?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My child was not affected by the </a:t>
            </a:r>
            <a:r>
              <a:rPr lang="en-US" dirty="0" smtClean="0"/>
              <a:t>violence.</a:t>
            </a:r>
            <a:endParaRPr lang="en-US" dirty="0"/>
          </a:p>
          <a:p>
            <a:r>
              <a:rPr lang="en-US" dirty="0"/>
              <a:t>It’s better to just move on.</a:t>
            </a:r>
          </a:p>
          <a:p>
            <a:r>
              <a:rPr lang="en-US" dirty="0"/>
              <a:t>My child is a troublemaker.</a:t>
            </a:r>
          </a:p>
          <a:p>
            <a:r>
              <a:rPr lang="en-US" dirty="0"/>
              <a:t>He or she has “anger problems.”</a:t>
            </a:r>
          </a:p>
          <a:p>
            <a:r>
              <a:rPr lang="en-US" dirty="0"/>
              <a:t>My child is willfully defiant.</a:t>
            </a:r>
          </a:p>
          <a:p>
            <a:r>
              <a:rPr lang="en-US" dirty="0"/>
              <a:t>My child can take care of himself or herself </a:t>
            </a:r>
            <a:r>
              <a:rPr lang="en-US" i="1" dirty="0"/>
              <a:t>and</a:t>
            </a:r>
            <a:r>
              <a:rPr lang="en-US" dirty="0"/>
              <a:t> the little ones (</a:t>
            </a:r>
            <a:r>
              <a:rPr lang="en-US" dirty="0" err="1"/>
              <a:t>parentified</a:t>
            </a:r>
            <a:r>
              <a:rPr lang="en-US" dirty="0" smtClean="0"/>
              <a:t>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323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Family Literacy Center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The Family Literacy Center will help families improve school readiness for their children and increase parents’ participation in their children’s learning.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Our </a:t>
            </a:r>
            <a:r>
              <a:rPr lang="en-US" dirty="0"/>
              <a:t>Family Literacy Center has four key components:</a:t>
            </a:r>
          </a:p>
          <a:p>
            <a:pPr lvl="0"/>
            <a:r>
              <a:rPr lang="en-US" dirty="0"/>
              <a:t>Adult literacy and </a:t>
            </a:r>
            <a:r>
              <a:rPr lang="en-US" dirty="0" smtClean="0"/>
              <a:t>GED</a:t>
            </a:r>
            <a:r>
              <a:rPr lang="en-US" dirty="0"/>
              <a:t>®</a:t>
            </a:r>
            <a:r>
              <a:rPr lang="en-US" dirty="0" smtClean="0"/>
              <a:t> </a:t>
            </a:r>
            <a:r>
              <a:rPr lang="en-US" dirty="0"/>
              <a:t>preparation</a:t>
            </a:r>
          </a:p>
          <a:p>
            <a:pPr lvl="0"/>
            <a:r>
              <a:rPr lang="en-US" dirty="0"/>
              <a:t>Parenting and life skills education</a:t>
            </a:r>
          </a:p>
          <a:p>
            <a:pPr lvl="0"/>
            <a:r>
              <a:rPr lang="en-US" dirty="0"/>
              <a:t>Early childhood education</a:t>
            </a:r>
          </a:p>
          <a:p>
            <a:pPr lvl="0"/>
            <a:r>
              <a:rPr lang="en-US" dirty="0"/>
              <a:t>Structured learning between parents and their </a:t>
            </a:r>
            <a:r>
              <a:rPr lang="en-US" dirty="0" smtClean="0"/>
              <a:t>children</a:t>
            </a:r>
          </a:p>
          <a:p>
            <a:pPr marL="0" lv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65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you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Understand the effects of domestic violence on children.</a:t>
            </a:r>
          </a:p>
          <a:p>
            <a:r>
              <a:rPr lang="en-US" dirty="0"/>
              <a:t>Form a strong, safe relationship with child and mother.</a:t>
            </a:r>
          </a:p>
          <a:p>
            <a:r>
              <a:rPr lang="en-US" dirty="0"/>
              <a:t>Encourage discussion between mom and child about the domestic violence.</a:t>
            </a:r>
          </a:p>
          <a:p>
            <a:r>
              <a:rPr lang="en-US" dirty="0"/>
              <a:t>Tell child fighting between adults is NEVER the kid’s fault.</a:t>
            </a:r>
          </a:p>
          <a:p>
            <a:r>
              <a:rPr lang="en-US" dirty="0"/>
              <a:t>Establish routine and structure.</a:t>
            </a:r>
          </a:p>
          <a:p>
            <a:r>
              <a:rPr lang="en-US" dirty="0"/>
              <a:t>Offer counseling for child.</a:t>
            </a:r>
          </a:p>
          <a:p>
            <a:r>
              <a:rPr lang="en-US" dirty="0"/>
              <a:t>Help mom model healthy emotional expression, coping skills, and alternatives to violence.</a:t>
            </a:r>
          </a:p>
          <a:p>
            <a:r>
              <a:rPr lang="en-US" dirty="0"/>
              <a:t>Expand family’s safety/support network.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82245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Communicating with Children Exposed to Violence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600200"/>
            <a:ext cx="7467600" cy="4724400"/>
          </a:xfrm>
        </p:spPr>
        <p:txBody>
          <a:bodyPr numCol="2">
            <a:normAutofit fontScale="85000" lnSpcReduction="20000"/>
          </a:bodyPr>
          <a:lstStyle/>
          <a:p>
            <a:pPr marL="0" indent="0">
              <a:buNone/>
            </a:pPr>
            <a:r>
              <a:rPr lang="en-US" b="1" i="1" dirty="0"/>
              <a:t>AVOID</a:t>
            </a:r>
            <a:endParaRPr lang="en-US" dirty="0"/>
          </a:p>
          <a:p>
            <a:pPr lvl="0"/>
            <a:r>
              <a:rPr lang="en-US" dirty="0"/>
              <a:t>Criticism and negative statements </a:t>
            </a:r>
            <a:endParaRPr lang="en-US" dirty="0" smtClean="0"/>
          </a:p>
          <a:p>
            <a:pPr lvl="0"/>
            <a:r>
              <a:rPr lang="en-US" dirty="0" smtClean="0"/>
              <a:t>Discouragement </a:t>
            </a:r>
            <a:r>
              <a:rPr lang="en-US" dirty="0"/>
              <a:t>of talking </a:t>
            </a:r>
            <a:endParaRPr lang="en-US" dirty="0" smtClean="0"/>
          </a:p>
          <a:p>
            <a:pPr lvl="0"/>
            <a:r>
              <a:rPr lang="en-US" dirty="0" smtClean="0"/>
              <a:t>Gender </a:t>
            </a:r>
            <a:r>
              <a:rPr lang="en-US" dirty="0"/>
              <a:t>stereotyping </a:t>
            </a:r>
          </a:p>
          <a:p>
            <a:pPr lvl="0"/>
            <a:endParaRPr lang="en-US" dirty="0" smtClean="0"/>
          </a:p>
          <a:p>
            <a:pPr lvl="0"/>
            <a:endParaRPr lang="en-US" dirty="0"/>
          </a:p>
          <a:p>
            <a:pPr lvl="0"/>
            <a:endParaRPr lang="en-US" dirty="0" smtClean="0"/>
          </a:p>
          <a:p>
            <a:pPr lvl="0"/>
            <a:endParaRPr lang="en-US" dirty="0"/>
          </a:p>
          <a:p>
            <a:pPr lvl="0"/>
            <a:endParaRPr lang="en-US" dirty="0" smtClean="0"/>
          </a:p>
          <a:p>
            <a:pPr lvl="0"/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i="1" dirty="0" smtClean="0"/>
              <a:t>DO</a:t>
            </a:r>
          </a:p>
          <a:p>
            <a:r>
              <a:rPr lang="en-US" dirty="0" smtClean="0"/>
              <a:t>Be </a:t>
            </a:r>
            <a:r>
              <a:rPr lang="en-US" dirty="0"/>
              <a:t>an effective communication model</a:t>
            </a:r>
          </a:p>
          <a:p>
            <a:pPr lvl="0"/>
            <a:r>
              <a:rPr lang="en-US" dirty="0"/>
              <a:t>Encourage expression of feelings</a:t>
            </a:r>
          </a:p>
          <a:p>
            <a:pPr lvl="0"/>
            <a:r>
              <a:rPr lang="en-US" dirty="0"/>
              <a:t>Listen without words</a:t>
            </a:r>
          </a:p>
          <a:p>
            <a:pPr lvl="0"/>
            <a:r>
              <a:rPr lang="en-US" dirty="0"/>
              <a:t>Use “I” messages</a:t>
            </a:r>
          </a:p>
          <a:p>
            <a:pPr lvl="0"/>
            <a:r>
              <a:rPr lang="en-US" dirty="0"/>
              <a:t>Give helpful and supportive information</a:t>
            </a:r>
          </a:p>
          <a:p>
            <a:pPr lvl="0"/>
            <a:r>
              <a:rPr lang="en-US" dirty="0"/>
              <a:t>Be aware of nonverbal </a:t>
            </a:r>
            <a:r>
              <a:rPr lang="en-US" dirty="0" smtClean="0"/>
              <a:t>communication</a:t>
            </a:r>
            <a:endParaRPr lang="en-US" dirty="0"/>
          </a:p>
          <a:p>
            <a:pPr lvl="0"/>
            <a:r>
              <a:rPr lang="en-US" dirty="0"/>
              <a:t>Praise for desired behavior</a:t>
            </a:r>
          </a:p>
          <a:p>
            <a:pPr lvl="0"/>
            <a:r>
              <a:rPr lang="en-US" dirty="0"/>
              <a:t>Help build self-esteem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53704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dirty="0" smtClean="0"/>
              <a:t>Help is available…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/>
              <a:t>Call our 24-hour Crisis &amp; Information Line</a:t>
            </a:r>
            <a:br>
              <a:rPr lang="en-US" sz="2800" dirty="0"/>
            </a:br>
            <a:endParaRPr lang="en-US" sz="2800" dirty="0"/>
          </a:p>
          <a:p>
            <a:pPr marL="0" indent="0" algn="ctr">
              <a:buNone/>
            </a:pPr>
            <a:r>
              <a:rPr lang="en-US" sz="2800" dirty="0"/>
              <a:t>(615) 242-1199</a:t>
            </a:r>
          </a:p>
          <a:p>
            <a:pPr marL="0" indent="0" algn="ctr">
              <a:buNone/>
            </a:pPr>
            <a:r>
              <a:rPr lang="en-US" sz="2800" dirty="0"/>
              <a:t>OR</a:t>
            </a:r>
          </a:p>
          <a:p>
            <a:pPr marL="0" indent="0" algn="ctr">
              <a:buNone/>
            </a:pPr>
            <a:r>
              <a:rPr lang="en-US" sz="2800" dirty="0"/>
              <a:t>1-800-334-4628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tabLst>
                <a:tab pos="5949950" algn="dec"/>
              </a:tabLst>
            </a:pPr>
            <a:endParaRPr lang="en-US" sz="200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tabLst>
                <a:tab pos="5949950" algn="dec"/>
              </a:tabLst>
            </a:pPr>
            <a:endParaRPr lang="en-US" sz="2000" dirty="0" smtClean="0">
              <a:solidFill>
                <a:srgbClr val="00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395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14600"/>
            <a:ext cx="86106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4000" dirty="0" smtClean="0"/>
              <a:t>Thank you!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108.166.79.181/wp-content/uploads/2012/01/Girls_Inc_Girls_Bill-of-Rights-749x102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8113"/>
            <a:ext cx="4495800" cy="6140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346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Dress for Success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Services offered through Dress for Success include:</a:t>
            </a:r>
          </a:p>
          <a:p>
            <a:pPr lvl="0"/>
            <a:r>
              <a:rPr lang="en-US" dirty="0"/>
              <a:t>Interview Suiting </a:t>
            </a:r>
          </a:p>
          <a:p>
            <a:pPr lvl="0"/>
            <a:r>
              <a:rPr lang="en-US" dirty="0"/>
              <a:t>Resume Development </a:t>
            </a:r>
          </a:p>
          <a:p>
            <a:pPr lvl="0"/>
            <a:r>
              <a:rPr lang="en-US" dirty="0"/>
              <a:t>Interview &amp; Career Coaching </a:t>
            </a:r>
          </a:p>
          <a:p>
            <a:pPr lvl="0"/>
            <a:r>
              <a:rPr lang="en-US" dirty="0"/>
              <a:t>Mock Interviews </a:t>
            </a:r>
          </a:p>
          <a:p>
            <a:pPr lvl="0"/>
            <a:r>
              <a:rPr lang="en-US" dirty="0"/>
              <a:t>Employment Suiting (1 week of clothing upon receiving a job)</a:t>
            </a:r>
          </a:p>
          <a:p>
            <a:pPr lvl="0"/>
            <a:r>
              <a:rPr lang="en-US" dirty="0"/>
              <a:t>Job Retention Program (</a:t>
            </a:r>
            <a:r>
              <a:rPr lang="en-US" i="1" dirty="0"/>
              <a:t>Professional Women’s Group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604475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YWCA Domestic Violence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24-Hour Crisis &amp; Information Line</a:t>
            </a:r>
          </a:p>
          <a:p>
            <a:r>
              <a:rPr lang="en-US" dirty="0" smtClean="0"/>
              <a:t>Weaver Domestic Violence Center</a:t>
            </a:r>
          </a:p>
          <a:p>
            <a:r>
              <a:rPr lang="en-US" dirty="0" smtClean="0"/>
              <a:t>Transitional Housing &amp; Re-New at the YWCA</a:t>
            </a:r>
          </a:p>
          <a:p>
            <a:r>
              <a:rPr lang="en-US" dirty="0" smtClean="0"/>
              <a:t>Public Education &amp; Outreach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27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domestic violence?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Domestic violence is a pattern of behaviors that attempts to control an intimate partner through the use of fear, manipulation, isolation, intimidation, physical abuse, sexual abuse, and/or verbal abuse and may also include stalking.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big is the problem?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b="1" dirty="0"/>
              <a:t>1 in 4 women </a:t>
            </a:r>
            <a:r>
              <a:rPr lang="en-US" dirty="0"/>
              <a:t>in the U.S. is a victim of abuse by an intimate partner.</a:t>
            </a:r>
          </a:p>
          <a:p>
            <a:pPr lvl="0"/>
            <a:r>
              <a:rPr lang="en-US" dirty="0"/>
              <a:t>Tennessee is ranked </a:t>
            </a:r>
            <a:r>
              <a:rPr lang="en-US" b="1" dirty="0"/>
              <a:t>6th in the nation </a:t>
            </a:r>
            <a:r>
              <a:rPr lang="en-US" dirty="0"/>
              <a:t>for the rate of women murdered by men.</a:t>
            </a:r>
          </a:p>
          <a:p>
            <a:pPr lvl="0"/>
            <a:r>
              <a:rPr lang="en-US" dirty="0"/>
              <a:t>Domestic violence accounts for </a:t>
            </a:r>
            <a:r>
              <a:rPr lang="en-US" b="1" dirty="0"/>
              <a:t>more than </a:t>
            </a:r>
            <a:r>
              <a:rPr lang="en-US" b="1" dirty="0" smtClean="0"/>
              <a:t>50% </a:t>
            </a:r>
            <a:r>
              <a:rPr lang="en-US" dirty="0"/>
              <a:t>of all crimes against </a:t>
            </a:r>
            <a:r>
              <a:rPr lang="en-US" dirty="0" smtClean="0"/>
              <a:t>persons </a:t>
            </a:r>
            <a:r>
              <a:rPr lang="en-US" dirty="0"/>
              <a:t>in Tennessee.</a:t>
            </a:r>
          </a:p>
          <a:p>
            <a:pPr lvl="0"/>
            <a:r>
              <a:rPr lang="en-US" dirty="0"/>
              <a:t>Domestic violence costs more than </a:t>
            </a:r>
            <a:r>
              <a:rPr lang="en-US" b="1" dirty="0"/>
              <a:t>$37 billion </a:t>
            </a:r>
            <a:r>
              <a:rPr lang="en-US" dirty="0"/>
              <a:t>a year in law enforcement involvement, legal work, medical and mental health treatment, and lost productivity at companies.</a:t>
            </a:r>
          </a:p>
          <a:p>
            <a:pPr lvl="0"/>
            <a:r>
              <a:rPr lang="en-US" dirty="0" smtClean="0"/>
              <a:t>Domestic </a:t>
            </a:r>
            <a:r>
              <a:rPr lang="en-US" dirty="0"/>
              <a:t>violence is </a:t>
            </a:r>
            <a:r>
              <a:rPr lang="en-US" b="1" i="1" u="sng" dirty="0"/>
              <a:t>everyone’s</a:t>
            </a:r>
            <a:r>
              <a:rPr lang="en-US" dirty="0"/>
              <a:t> problem.</a:t>
            </a:r>
          </a:p>
        </p:txBody>
      </p:sp>
    </p:spTree>
    <p:extLst>
      <p:ext uri="{BB962C8B-B14F-4D97-AF65-F5344CB8AC3E}">
        <p14:creationId xmlns:p14="http://schemas.microsoft.com/office/powerpoint/2010/main" val="282740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1659</TotalTime>
  <Words>1498</Words>
  <Application>Microsoft Office PowerPoint</Application>
  <PresentationFormat>On-screen Show (4:3)</PresentationFormat>
  <Paragraphs>267</Paragraphs>
  <Slides>43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Oriel</vt:lpstr>
      <vt:lpstr>SEL Conference</vt:lpstr>
      <vt:lpstr>Mission</vt:lpstr>
      <vt:lpstr>PowerPoint Presentation</vt:lpstr>
      <vt:lpstr>Family Literacy Center</vt:lpstr>
      <vt:lpstr>PowerPoint Presentation</vt:lpstr>
      <vt:lpstr>Dress for Success</vt:lpstr>
      <vt:lpstr>YWCA Domestic Violence Services</vt:lpstr>
      <vt:lpstr>What is domestic violence?</vt:lpstr>
      <vt:lpstr>How big is the problem?</vt:lpstr>
      <vt:lpstr>Myths</vt:lpstr>
      <vt:lpstr>PowerPoint Presentation</vt:lpstr>
      <vt:lpstr>PowerPoint Presentation</vt:lpstr>
      <vt:lpstr>signs someone is dangerous</vt:lpstr>
      <vt:lpstr>Recognize the signs of abuse</vt:lpstr>
      <vt:lpstr>Why does she stay?</vt:lpstr>
      <vt:lpstr>Teen Dating Violence</vt:lpstr>
      <vt:lpstr>What can you do?</vt:lpstr>
      <vt:lpstr>PowerPoint Presentation</vt:lpstr>
      <vt:lpstr>True or False?</vt:lpstr>
      <vt:lpstr>False.</vt:lpstr>
      <vt:lpstr>True or False? </vt:lpstr>
      <vt:lpstr>False.</vt:lpstr>
      <vt:lpstr>True or False?</vt:lpstr>
      <vt:lpstr>False.</vt:lpstr>
      <vt:lpstr>True or False?</vt:lpstr>
      <vt:lpstr>True.</vt:lpstr>
      <vt:lpstr>True or False?</vt:lpstr>
      <vt:lpstr>False.</vt:lpstr>
      <vt:lpstr>10 Shocking Facts</vt:lpstr>
      <vt:lpstr>How are children affected by domestic violence?</vt:lpstr>
      <vt:lpstr>How do children respond to domestic violence?</vt:lpstr>
      <vt:lpstr>How do children respond to domestic violence?</vt:lpstr>
      <vt:lpstr>Ages 0-3</vt:lpstr>
      <vt:lpstr>Ages 3-5</vt:lpstr>
      <vt:lpstr>Ages 5-12</vt:lpstr>
      <vt:lpstr>Ages 12-18</vt:lpstr>
      <vt:lpstr>Roles of children exposed to violence </vt:lpstr>
      <vt:lpstr>Coping Strategies</vt:lpstr>
      <vt:lpstr>What does the parent think?</vt:lpstr>
      <vt:lpstr>What Can you do?</vt:lpstr>
      <vt:lpstr>Communicating with Children Exposed to Violence</vt:lpstr>
      <vt:lpstr>Help is available…</vt:lpstr>
      <vt:lpstr>Thank you!</vt:lpstr>
    </vt:vector>
  </TitlesOfParts>
  <Company>Bozell &amp; Jacobs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kim</dc:creator>
  <cp:lastModifiedBy>Sarah Martin</cp:lastModifiedBy>
  <cp:revision>92</cp:revision>
  <cp:lastPrinted>2014-03-17T19:19:00Z</cp:lastPrinted>
  <dcterms:created xsi:type="dcterms:W3CDTF">2004-01-08T15:36:55Z</dcterms:created>
  <dcterms:modified xsi:type="dcterms:W3CDTF">2014-07-08T18:27:55Z</dcterms:modified>
</cp:coreProperties>
</file>