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72" r:id="rId3"/>
    <p:sldId id="262" r:id="rId4"/>
    <p:sldId id="257" r:id="rId5"/>
    <p:sldId id="258" r:id="rId6"/>
    <p:sldId id="259" r:id="rId7"/>
    <p:sldId id="260" r:id="rId8"/>
    <p:sldId id="267" r:id="rId9"/>
    <p:sldId id="261" r:id="rId10"/>
    <p:sldId id="274" r:id="rId11"/>
    <p:sldId id="264" r:id="rId12"/>
    <p:sldId id="266" r:id="rId13"/>
    <p:sldId id="268" r:id="rId14"/>
    <p:sldId id="269" r:id="rId15"/>
    <p:sldId id="263" r:id="rId16"/>
    <p:sldId id="275" r:id="rId17"/>
    <p:sldId id="273"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BF1742-C4EE-4BBA-9221-87DC97119304}" type="datetimeFigureOut">
              <a:rPr lang="en-US" smtClean="0"/>
              <a:t>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E7548-48DE-4CB4-BF22-8513F1C53736}" type="slidenum">
              <a:rPr lang="en-US" smtClean="0"/>
              <a:t>‹#›</a:t>
            </a:fld>
            <a:endParaRPr lang="en-US"/>
          </a:p>
        </p:txBody>
      </p:sp>
    </p:spTree>
    <p:extLst>
      <p:ext uri="{BB962C8B-B14F-4D97-AF65-F5344CB8AC3E}">
        <p14:creationId xmlns:p14="http://schemas.microsoft.com/office/powerpoint/2010/main" val="364432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plates are already so full, but by implementing</a:t>
            </a:r>
            <a:r>
              <a:rPr lang="en-US" baseline="0" dirty="0" smtClean="0"/>
              <a:t> Social and Emotional Learning, we can reap benefits far into the future. </a:t>
            </a:r>
            <a:endParaRPr lang="en-US" dirty="0"/>
          </a:p>
        </p:txBody>
      </p:sp>
      <p:sp>
        <p:nvSpPr>
          <p:cNvPr id="4" name="Slide Number Placeholder 3"/>
          <p:cNvSpPr>
            <a:spLocks noGrp="1"/>
          </p:cNvSpPr>
          <p:nvPr>
            <p:ph type="sldNum" sz="quarter" idx="10"/>
          </p:nvPr>
        </p:nvSpPr>
        <p:spPr/>
        <p:txBody>
          <a:bodyPr/>
          <a:lstStyle/>
          <a:p>
            <a:fld id="{EB9E7548-48DE-4CB4-BF22-8513F1C53736}" type="slidenum">
              <a:rPr lang="en-US" smtClean="0"/>
              <a:t>9</a:t>
            </a:fld>
            <a:endParaRPr lang="en-US"/>
          </a:p>
        </p:txBody>
      </p:sp>
    </p:spTree>
    <p:extLst>
      <p:ext uri="{BB962C8B-B14F-4D97-AF65-F5344CB8AC3E}">
        <p14:creationId xmlns:p14="http://schemas.microsoft.com/office/powerpoint/2010/main" val="28983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one more thing!</a:t>
            </a:r>
            <a:endParaRPr lang="en-US" dirty="0"/>
          </a:p>
        </p:txBody>
      </p:sp>
      <p:sp>
        <p:nvSpPr>
          <p:cNvPr id="4" name="Slide Number Placeholder 3"/>
          <p:cNvSpPr>
            <a:spLocks noGrp="1"/>
          </p:cNvSpPr>
          <p:nvPr>
            <p:ph type="sldNum" sz="quarter" idx="10"/>
          </p:nvPr>
        </p:nvSpPr>
        <p:spPr/>
        <p:txBody>
          <a:bodyPr/>
          <a:lstStyle/>
          <a:p>
            <a:fld id="{EB9E7548-48DE-4CB4-BF22-8513F1C53736}" type="slidenum">
              <a:rPr lang="en-US" smtClean="0"/>
              <a:t>10</a:t>
            </a:fld>
            <a:endParaRPr lang="en-US"/>
          </a:p>
        </p:txBody>
      </p:sp>
    </p:spTree>
    <p:extLst>
      <p:ext uri="{BB962C8B-B14F-4D97-AF65-F5344CB8AC3E}">
        <p14:creationId xmlns:p14="http://schemas.microsoft.com/office/powerpoint/2010/main" val="1101091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and Emotional Learning</a:t>
            </a:r>
            <a:r>
              <a:rPr lang="en-US" baseline="0" dirty="0" smtClean="0"/>
              <a:t> is made of the following 5 competencies: (read the slide).</a:t>
            </a:r>
            <a:endParaRPr lang="en-US" dirty="0"/>
          </a:p>
        </p:txBody>
      </p:sp>
      <p:sp>
        <p:nvSpPr>
          <p:cNvPr id="4" name="Slide Number Placeholder 3"/>
          <p:cNvSpPr>
            <a:spLocks noGrp="1"/>
          </p:cNvSpPr>
          <p:nvPr>
            <p:ph type="sldNum" sz="quarter" idx="10"/>
          </p:nvPr>
        </p:nvSpPr>
        <p:spPr/>
        <p:txBody>
          <a:bodyPr/>
          <a:lstStyle/>
          <a:p>
            <a:fld id="{EB9E7548-48DE-4CB4-BF22-8513F1C53736}" type="slidenum">
              <a:rPr lang="en-US" smtClean="0"/>
              <a:t>11</a:t>
            </a:fld>
            <a:endParaRPr lang="en-US"/>
          </a:p>
        </p:txBody>
      </p:sp>
    </p:spTree>
    <p:extLst>
      <p:ext uri="{BB962C8B-B14F-4D97-AF65-F5344CB8AC3E}">
        <p14:creationId xmlns:p14="http://schemas.microsoft.com/office/powerpoint/2010/main" val="683932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way to foster Social and Emotional Learning is to use a program such as Responsive Classroom. </a:t>
            </a:r>
          </a:p>
          <a:p>
            <a:r>
              <a:rPr lang="en-US" baseline="0" dirty="0" smtClean="0"/>
              <a:t>Teachers create engaging activities that are interactive, have purpose and include choice.</a:t>
            </a:r>
          </a:p>
          <a:p>
            <a:r>
              <a:rPr lang="en-US" baseline="0" dirty="0" smtClean="0"/>
              <a:t>Teachers need to create a positive community, where students are emotionally safe and willing to take risks.</a:t>
            </a:r>
          </a:p>
          <a:p>
            <a:r>
              <a:rPr lang="en-US" baseline="0" dirty="0" smtClean="0"/>
              <a:t>Teachers need to have effective management , with a structure environment where students can focus on learning. </a:t>
            </a:r>
            <a:endParaRPr lang="en-US" dirty="0"/>
          </a:p>
        </p:txBody>
      </p:sp>
      <p:sp>
        <p:nvSpPr>
          <p:cNvPr id="4" name="Slide Number Placeholder 3"/>
          <p:cNvSpPr>
            <a:spLocks noGrp="1"/>
          </p:cNvSpPr>
          <p:nvPr>
            <p:ph type="sldNum" sz="quarter" idx="10"/>
          </p:nvPr>
        </p:nvSpPr>
        <p:spPr/>
        <p:txBody>
          <a:bodyPr/>
          <a:lstStyle/>
          <a:p>
            <a:fld id="{EB9E7548-48DE-4CB4-BF22-8513F1C53736}" type="slidenum">
              <a:rPr lang="en-US" smtClean="0"/>
              <a:t>12</a:t>
            </a:fld>
            <a:endParaRPr lang="en-US"/>
          </a:p>
        </p:txBody>
      </p:sp>
    </p:spTree>
    <p:extLst>
      <p:ext uri="{BB962C8B-B14F-4D97-AF65-F5344CB8AC3E}">
        <p14:creationId xmlns:p14="http://schemas.microsoft.com/office/powerpoint/2010/main" val="2133393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Classrooms need to be arranged</a:t>
            </a:r>
            <a:r>
              <a:rPr lang="en-US" baseline="0" dirty="0" smtClean="0"/>
              <a:t> that promotes cooperation and </a:t>
            </a:r>
            <a:r>
              <a:rPr lang="en-US" baseline="0" dirty="0" err="1" smtClean="0"/>
              <a:t>productivity..seating</a:t>
            </a:r>
            <a:r>
              <a:rPr lang="en-US" baseline="0" dirty="0" smtClean="0"/>
              <a:t>, meeting place</a:t>
            </a:r>
          </a:p>
          <a:p>
            <a:r>
              <a:rPr lang="en-US" baseline="0" dirty="0" smtClean="0"/>
              <a:t>Language need to promote learning and discipline while using words and tones they understand…I notice, I see</a:t>
            </a:r>
          </a:p>
          <a:p>
            <a:r>
              <a:rPr lang="en-US" dirty="0" smtClean="0"/>
              <a:t>Model every</a:t>
            </a:r>
            <a:r>
              <a:rPr lang="en-US" baseline="0" dirty="0" smtClean="0"/>
              <a:t> expected behavior from behaviors, to routines to academics.</a:t>
            </a:r>
          </a:p>
          <a:p>
            <a:r>
              <a:rPr lang="en-US" dirty="0" smtClean="0"/>
              <a:t>Students should help create the classroom rules so they are able to meeting their learning goals and have buy in</a:t>
            </a:r>
          </a:p>
          <a:p>
            <a:r>
              <a:rPr lang="en-US" dirty="0" smtClean="0"/>
              <a:t>Students are more likely to follow rules if they create the consequences,</a:t>
            </a:r>
            <a:r>
              <a:rPr lang="en-US" baseline="0" dirty="0" smtClean="0"/>
              <a:t> and if we respond in a respectful way..</a:t>
            </a:r>
          </a:p>
          <a:p>
            <a:r>
              <a:rPr lang="en-US" baseline="0" dirty="0" smtClean="0"/>
              <a:t>Hopes and dreams allow us more insight to children and help them create learning goals</a:t>
            </a:r>
          </a:p>
          <a:p>
            <a:endParaRPr lang="en-US" dirty="0"/>
          </a:p>
        </p:txBody>
      </p:sp>
      <p:sp>
        <p:nvSpPr>
          <p:cNvPr id="4" name="Slide Number Placeholder 3"/>
          <p:cNvSpPr>
            <a:spLocks noGrp="1"/>
          </p:cNvSpPr>
          <p:nvPr>
            <p:ph type="sldNum" sz="quarter" idx="10"/>
          </p:nvPr>
        </p:nvSpPr>
        <p:spPr/>
        <p:txBody>
          <a:bodyPr/>
          <a:lstStyle/>
          <a:p>
            <a:fld id="{EB9E7548-48DE-4CB4-BF22-8513F1C53736}" type="slidenum">
              <a:rPr lang="en-US" smtClean="0"/>
              <a:t>13</a:t>
            </a:fld>
            <a:endParaRPr lang="en-US"/>
          </a:p>
        </p:txBody>
      </p:sp>
    </p:spTree>
    <p:extLst>
      <p:ext uri="{BB962C8B-B14F-4D97-AF65-F5344CB8AC3E}">
        <p14:creationId xmlns:p14="http://schemas.microsoft.com/office/powerpoint/2010/main" val="3384797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get to greet,</a:t>
            </a:r>
            <a:r>
              <a:rPr lang="en-US" baseline="0" dirty="0" smtClean="0"/>
              <a:t> share news, participate in an activity, and complete a message…great way to foreshadow the day and integrate standards</a:t>
            </a:r>
          </a:p>
          <a:p>
            <a:r>
              <a:rPr lang="en-US" baseline="0" dirty="0" smtClean="0"/>
              <a:t>When we allow students choice children are </a:t>
            </a:r>
            <a:r>
              <a:rPr lang="en-US" baseline="0" dirty="0" err="1" smtClean="0"/>
              <a:t>impowered</a:t>
            </a:r>
            <a:r>
              <a:rPr lang="en-US" baseline="0" dirty="0" smtClean="0"/>
              <a:t> and take charge of learning…</a:t>
            </a:r>
            <a:r>
              <a:rPr lang="en-US" baseline="0" dirty="0" err="1" smtClean="0"/>
              <a:t>manipulatives</a:t>
            </a:r>
            <a:r>
              <a:rPr lang="en-US" baseline="0" dirty="0" smtClean="0"/>
              <a:t>, centers, worksheets</a:t>
            </a:r>
          </a:p>
          <a:p>
            <a:r>
              <a:rPr lang="en-US" baseline="0" dirty="0" smtClean="0"/>
              <a:t>Allow students to discover meaning gives them creativity and responsibility for learning…we often front load and spoon feed them too much</a:t>
            </a:r>
          </a:p>
          <a:p>
            <a:r>
              <a:rPr lang="en-US" baseline="0" dirty="0" smtClean="0"/>
              <a:t>When students collaboratively problem solve they learn to communicate and resolve their issues</a:t>
            </a:r>
          </a:p>
          <a:p>
            <a:r>
              <a:rPr lang="en-US" baseline="0" dirty="0" smtClean="0"/>
              <a:t>When we Include families we learn more about the child and teach them the school’s teaching approach, which will hopefully carry on in their homes</a:t>
            </a:r>
            <a:endParaRPr lang="en-US" dirty="0"/>
          </a:p>
        </p:txBody>
      </p:sp>
      <p:sp>
        <p:nvSpPr>
          <p:cNvPr id="4" name="Slide Number Placeholder 3"/>
          <p:cNvSpPr>
            <a:spLocks noGrp="1"/>
          </p:cNvSpPr>
          <p:nvPr>
            <p:ph type="sldNum" sz="quarter" idx="10"/>
          </p:nvPr>
        </p:nvSpPr>
        <p:spPr/>
        <p:txBody>
          <a:bodyPr/>
          <a:lstStyle/>
          <a:p>
            <a:fld id="{EB9E7548-48DE-4CB4-BF22-8513F1C53736}" type="slidenum">
              <a:rPr lang="en-US" smtClean="0"/>
              <a:t>14</a:t>
            </a:fld>
            <a:endParaRPr lang="en-US"/>
          </a:p>
        </p:txBody>
      </p:sp>
    </p:spTree>
    <p:extLst>
      <p:ext uri="{BB962C8B-B14F-4D97-AF65-F5344CB8AC3E}">
        <p14:creationId xmlns:p14="http://schemas.microsoft.com/office/powerpoint/2010/main" val="1865553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EB9E7548-48DE-4CB4-BF22-8513F1C53736}" type="slidenum">
              <a:rPr lang="en-US" smtClean="0"/>
              <a:t>15</a:t>
            </a:fld>
            <a:endParaRPr lang="en-US"/>
          </a:p>
        </p:txBody>
      </p:sp>
    </p:spTree>
    <p:extLst>
      <p:ext uri="{BB962C8B-B14F-4D97-AF65-F5344CB8AC3E}">
        <p14:creationId xmlns:p14="http://schemas.microsoft.com/office/powerpoint/2010/main" val="1676372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306B0DF-4FE6-4FBF-8A1E-D82DEFF139AE}" type="datetimeFigureOut">
              <a:rPr lang="en-US" smtClean="0"/>
              <a:t>1/20/2014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260F923-B4B6-4604-9D38-5962999FC6F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06B0DF-4FE6-4FBF-8A1E-D82DEFF139AE}" type="datetimeFigureOut">
              <a:rPr lang="en-US" smtClean="0"/>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0F923-B4B6-4604-9D38-5962999FC6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06B0DF-4FE6-4FBF-8A1E-D82DEFF139AE}" type="datetimeFigureOut">
              <a:rPr lang="en-US" smtClean="0"/>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0F923-B4B6-4604-9D38-5962999FC6F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06B0DF-4FE6-4FBF-8A1E-D82DEFF139AE}" type="datetimeFigureOut">
              <a:rPr lang="en-US" smtClean="0"/>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0F923-B4B6-4604-9D38-5962999FC6F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306B0DF-4FE6-4FBF-8A1E-D82DEFF139AE}" type="datetimeFigureOut">
              <a:rPr lang="en-US" smtClean="0"/>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0F923-B4B6-4604-9D38-5962999FC6F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306B0DF-4FE6-4FBF-8A1E-D82DEFF139AE}" type="datetimeFigureOut">
              <a:rPr lang="en-US" smtClean="0"/>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0F923-B4B6-4604-9D38-5962999FC6F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306B0DF-4FE6-4FBF-8A1E-D82DEFF139AE}" type="datetimeFigureOut">
              <a:rPr lang="en-US" smtClean="0"/>
              <a:t>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60F923-B4B6-4604-9D38-5962999FC6F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306B0DF-4FE6-4FBF-8A1E-D82DEFF139AE}" type="datetimeFigureOut">
              <a:rPr lang="en-US" smtClean="0"/>
              <a:t>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0F923-B4B6-4604-9D38-5962999FC6F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6B0DF-4FE6-4FBF-8A1E-D82DEFF139AE}" type="datetimeFigureOut">
              <a:rPr lang="en-US" smtClean="0"/>
              <a:t>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0F923-B4B6-4604-9D38-5962999FC6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306B0DF-4FE6-4FBF-8A1E-D82DEFF139AE}" type="datetimeFigureOut">
              <a:rPr lang="en-US" smtClean="0"/>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0F923-B4B6-4604-9D38-5962999FC6F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306B0DF-4FE6-4FBF-8A1E-D82DEFF139AE}" type="datetimeFigureOut">
              <a:rPr lang="en-US" smtClean="0"/>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260F923-B4B6-4604-9D38-5962999FC6F6}"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306B0DF-4FE6-4FBF-8A1E-D82DEFF139AE}" type="datetimeFigureOut">
              <a:rPr lang="en-US" smtClean="0"/>
              <a:t>1/20/2014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260F923-B4B6-4604-9D38-5962999FC6F6}"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924800" cy="2209800"/>
          </a:xfrm>
        </p:spPr>
        <p:txBody>
          <a:bodyPr/>
          <a:lstStyle/>
          <a:p>
            <a:pPr algn="ctr"/>
            <a:r>
              <a:rPr lang="en-US" dirty="0" smtClean="0"/>
              <a:t>CCSS + SEL = </a:t>
            </a:r>
            <a:br>
              <a:rPr lang="en-US" dirty="0" smtClean="0"/>
            </a:br>
            <a:r>
              <a:rPr lang="en-US" dirty="0" smtClean="0"/>
              <a:t>Educating the Whole Child</a:t>
            </a:r>
            <a:endParaRPr lang="en-US" dirty="0"/>
          </a:p>
        </p:txBody>
      </p:sp>
    </p:spTree>
    <p:extLst>
      <p:ext uri="{BB962C8B-B14F-4D97-AF65-F5344CB8AC3E}">
        <p14:creationId xmlns:p14="http://schemas.microsoft.com/office/powerpoint/2010/main" val="23741538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Social and Academic Learning Go Hand in Hand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Academic learning happens best within a positive  social context.</a:t>
            </a:r>
          </a:p>
          <a:p>
            <a:r>
              <a:rPr lang="en-US" dirty="0" smtClean="0"/>
              <a:t>Optimal learning happens when teachers pay lots of attention to teaching children positive social skills in the context of daily routines.</a:t>
            </a:r>
          </a:p>
          <a:p>
            <a:r>
              <a:rPr lang="en-US" dirty="0" smtClean="0"/>
              <a:t>Children benefit when teachers pay attention to how children treat each other.</a:t>
            </a:r>
          </a:p>
          <a:p>
            <a:r>
              <a:rPr lang="en-US" dirty="0" smtClean="0"/>
              <a:t>All human beings have basic social and emotional needs that must be met if we are to be free to learn well and thrive. We need to feel as since of belonging, significance and fun with engagement.</a:t>
            </a:r>
          </a:p>
          <a:p>
            <a:r>
              <a:rPr lang="en-US" dirty="0" smtClean="0"/>
              <a:t>Great cognitive growth occurs through social interaction.</a:t>
            </a:r>
            <a:endParaRPr lang="en-US" dirty="0"/>
          </a:p>
        </p:txBody>
      </p:sp>
    </p:spTree>
    <p:extLst>
      <p:ext uri="{BB962C8B-B14F-4D97-AF65-F5344CB8AC3E}">
        <p14:creationId xmlns:p14="http://schemas.microsoft.com/office/powerpoint/2010/main" val="68211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580" y="762000"/>
            <a:ext cx="7505700"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99165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636" y="1981200"/>
            <a:ext cx="601980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Responsive Classroom</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5338237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Practices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Classroom Organization</a:t>
            </a:r>
          </a:p>
          <a:p>
            <a:endParaRPr lang="en-US" dirty="0" smtClean="0"/>
          </a:p>
          <a:p>
            <a:r>
              <a:rPr lang="en-US" dirty="0"/>
              <a:t>Positive Teacher </a:t>
            </a:r>
            <a:r>
              <a:rPr lang="en-US" dirty="0" smtClean="0"/>
              <a:t>Language</a:t>
            </a:r>
          </a:p>
          <a:p>
            <a:endParaRPr lang="en-US" dirty="0" smtClean="0"/>
          </a:p>
          <a:p>
            <a:r>
              <a:rPr lang="en-US" dirty="0" smtClean="0"/>
              <a:t>Interactive Modeling</a:t>
            </a:r>
          </a:p>
          <a:p>
            <a:endParaRPr lang="en-US" dirty="0" smtClean="0"/>
          </a:p>
          <a:p>
            <a:r>
              <a:rPr lang="en-US" dirty="0" smtClean="0"/>
              <a:t>Rule Creation</a:t>
            </a:r>
          </a:p>
          <a:p>
            <a:endParaRPr lang="en-US" dirty="0" smtClean="0"/>
          </a:p>
          <a:p>
            <a:r>
              <a:rPr lang="en-US" dirty="0" smtClean="0"/>
              <a:t>Logical Consequences</a:t>
            </a:r>
          </a:p>
          <a:p>
            <a:endParaRPr lang="en-US" dirty="0" smtClean="0"/>
          </a:p>
          <a:p>
            <a:r>
              <a:rPr lang="en-US" dirty="0" smtClean="0"/>
              <a:t>Hopes and Dreams</a:t>
            </a:r>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5571620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Practices Continued</a:t>
            </a:r>
            <a:endParaRPr lang="en-US" dirty="0"/>
          </a:p>
        </p:txBody>
      </p:sp>
      <p:sp>
        <p:nvSpPr>
          <p:cNvPr id="3" name="Content Placeholder 2"/>
          <p:cNvSpPr>
            <a:spLocks noGrp="1"/>
          </p:cNvSpPr>
          <p:nvPr>
            <p:ph idx="1"/>
          </p:nvPr>
        </p:nvSpPr>
        <p:spPr/>
        <p:txBody>
          <a:bodyPr/>
          <a:lstStyle/>
          <a:p>
            <a:r>
              <a:rPr lang="en-US" dirty="0"/>
              <a:t>Morning </a:t>
            </a:r>
            <a:r>
              <a:rPr lang="en-US" dirty="0" smtClean="0"/>
              <a:t>Meeting</a:t>
            </a:r>
          </a:p>
          <a:p>
            <a:endParaRPr lang="en-US" dirty="0"/>
          </a:p>
          <a:p>
            <a:r>
              <a:rPr lang="en-US" dirty="0" smtClean="0"/>
              <a:t>Academic Choice</a:t>
            </a:r>
          </a:p>
          <a:p>
            <a:endParaRPr lang="en-US" dirty="0"/>
          </a:p>
          <a:p>
            <a:r>
              <a:rPr lang="en-US" dirty="0" smtClean="0"/>
              <a:t>Guided Discovery</a:t>
            </a:r>
          </a:p>
          <a:p>
            <a:endParaRPr lang="en-US" dirty="0"/>
          </a:p>
          <a:p>
            <a:r>
              <a:rPr lang="en-US" dirty="0" smtClean="0"/>
              <a:t>Collaborative Problem Solving</a:t>
            </a:r>
          </a:p>
          <a:p>
            <a:endParaRPr lang="en-US" dirty="0"/>
          </a:p>
          <a:p>
            <a:r>
              <a:rPr lang="en-US" dirty="0" smtClean="0"/>
              <a:t>Working with Families</a:t>
            </a:r>
            <a:endParaRPr lang="en-US" dirty="0"/>
          </a:p>
          <a:p>
            <a:endParaRPr lang="en-US" dirty="0"/>
          </a:p>
        </p:txBody>
      </p:sp>
    </p:spTree>
    <p:extLst>
      <p:ext uri="{BB962C8B-B14F-4D97-AF65-F5344CB8AC3E}">
        <p14:creationId xmlns:p14="http://schemas.microsoft.com/office/powerpoint/2010/main" val="40391983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100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01040"/>
            <a:ext cx="77724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1707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Social and Emotional Learning also…</a:t>
            </a:r>
            <a:endParaRPr lang="en-US" sz="4000" dirty="0"/>
          </a:p>
        </p:txBody>
      </p:sp>
      <p:sp>
        <p:nvSpPr>
          <p:cNvPr id="3" name="Content Placeholder 2"/>
          <p:cNvSpPr>
            <a:spLocks noGrp="1"/>
          </p:cNvSpPr>
          <p:nvPr>
            <p:ph idx="1"/>
          </p:nvPr>
        </p:nvSpPr>
        <p:spPr/>
        <p:txBody>
          <a:bodyPr/>
          <a:lstStyle/>
          <a:p>
            <a:r>
              <a:rPr lang="en-US" dirty="0" smtClean="0"/>
              <a:t>Less discipline problems</a:t>
            </a:r>
          </a:p>
          <a:p>
            <a:pPr marL="0" indent="0">
              <a:buNone/>
            </a:pPr>
            <a:endParaRPr lang="en-US" dirty="0"/>
          </a:p>
          <a:p>
            <a:r>
              <a:rPr lang="en-US" smtClean="0"/>
              <a:t>More </a:t>
            </a:r>
            <a:r>
              <a:rPr lang="en-US" dirty="0" smtClean="0"/>
              <a:t>time on task</a:t>
            </a:r>
          </a:p>
          <a:p>
            <a:endParaRPr lang="en-US" dirty="0" smtClean="0"/>
          </a:p>
          <a:p>
            <a:r>
              <a:rPr lang="en-US" dirty="0" smtClean="0"/>
              <a:t>Effective teachers</a:t>
            </a:r>
          </a:p>
          <a:p>
            <a:endParaRPr lang="en-US" dirty="0"/>
          </a:p>
          <a:p>
            <a:r>
              <a:rPr lang="en-US" dirty="0" smtClean="0"/>
              <a:t>Better staff moral</a:t>
            </a:r>
            <a:endParaRPr lang="en-US" dirty="0"/>
          </a:p>
        </p:txBody>
      </p:sp>
      <p:pic>
        <p:nvPicPr>
          <p:cNvPr id="1028" name="Picture 4" descr="C:\Users\Owner\AppData\Local\Microsoft\Windows\Temporary Internet Files\Content.IE5\B38VMJQF\MP90043173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362200"/>
            <a:ext cx="3276600" cy="397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625071"/>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How Can We Afford NOT to Add One More Serving to our Plates?</a:t>
            </a:r>
            <a:endParaRPr lang="en-US" dirty="0"/>
          </a:p>
        </p:txBody>
      </p:sp>
      <p:sp>
        <p:nvSpPr>
          <p:cNvPr id="7" name="Oval 6"/>
          <p:cNvSpPr/>
          <p:nvPr/>
        </p:nvSpPr>
        <p:spPr>
          <a:xfrm>
            <a:off x="1535872" y="3247044"/>
            <a:ext cx="5486400" cy="350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Social and Emotional Learning</a:t>
            </a:r>
            <a:endParaRPr lang="en-US" sz="2400" b="1" dirty="0"/>
          </a:p>
        </p:txBody>
      </p:sp>
      <p:sp>
        <p:nvSpPr>
          <p:cNvPr id="9" name="TextBox 8"/>
          <p:cNvSpPr txBox="1"/>
          <p:nvPr/>
        </p:nvSpPr>
        <p:spPr>
          <a:xfrm rot="19707936">
            <a:off x="5212599" y="5530334"/>
            <a:ext cx="997196" cy="369332"/>
          </a:xfrm>
          <a:prstGeom prst="rect">
            <a:avLst/>
          </a:prstGeom>
          <a:noFill/>
        </p:spPr>
        <p:txBody>
          <a:bodyPr wrap="none" rtlCol="0">
            <a:spAutoFit/>
          </a:bodyPr>
          <a:lstStyle/>
          <a:p>
            <a:r>
              <a:rPr lang="en-US" dirty="0" smtClean="0"/>
              <a:t>Reading</a:t>
            </a:r>
            <a:endParaRPr lang="en-US" dirty="0"/>
          </a:p>
        </p:txBody>
      </p:sp>
      <p:sp>
        <p:nvSpPr>
          <p:cNvPr id="10" name="TextBox 9"/>
          <p:cNvSpPr txBox="1"/>
          <p:nvPr/>
        </p:nvSpPr>
        <p:spPr>
          <a:xfrm>
            <a:off x="3794163" y="6172200"/>
            <a:ext cx="1406401" cy="369332"/>
          </a:xfrm>
          <a:prstGeom prst="rect">
            <a:avLst/>
          </a:prstGeom>
          <a:noFill/>
        </p:spPr>
        <p:txBody>
          <a:bodyPr wrap="square" rtlCol="0">
            <a:spAutoFit/>
          </a:bodyPr>
          <a:lstStyle/>
          <a:p>
            <a:r>
              <a:rPr lang="en-US" dirty="0" smtClean="0"/>
              <a:t>Math</a:t>
            </a:r>
            <a:endParaRPr lang="en-US" dirty="0"/>
          </a:p>
        </p:txBody>
      </p:sp>
      <p:sp>
        <p:nvSpPr>
          <p:cNvPr id="11" name="TextBox 10"/>
          <p:cNvSpPr txBox="1"/>
          <p:nvPr/>
        </p:nvSpPr>
        <p:spPr>
          <a:xfrm rot="2015498">
            <a:off x="2475083" y="5562601"/>
            <a:ext cx="982448" cy="369332"/>
          </a:xfrm>
          <a:prstGeom prst="rect">
            <a:avLst/>
          </a:prstGeom>
          <a:noFill/>
        </p:spPr>
        <p:txBody>
          <a:bodyPr wrap="none" rtlCol="0">
            <a:spAutoFit/>
          </a:bodyPr>
          <a:lstStyle/>
          <a:p>
            <a:r>
              <a:rPr lang="en-US" dirty="0" smtClean="0"/>
              <a:t>Science </a:t>
            </a:r>
            <a:endParaRPr lang="en-US" dirty="0"/>
          </a:p>
        </p:txBody>
      </p:sp>
      <p:sp>
        <p:nvSpPr>
          <p:cNvPr id="12" name="TextBox 11"/>
          <p:cNvSpPr txBox="1"/>
          <p:nvPr/>
        </p:nvSpPr>
        <p:spPr>
          <a:xfrm rot="1793940">
            <a:off x="4643785" y="3847623"/>
            <a:ext cx="2054264" cy="369332"/>
          </a:xfrm>
          <a:prstGeom prst="rect">
            <a:avLst/>
          </a:prstGeom>
          <a:noFill/>
        </p:spPr>
        <p:txBody>
          <a:bodyPr wrap="square" rtlCol="0">
            <a:spAutoFit/>
          </a:bodyPr>
          <a:lstStyle/>
          <a:p>
            <a:r>
              <a:rPr lang="en-US" dirty="0" smtClean="0"/>
              <a:t>Social Studies</a:t>
            </a:r>
            <a:endParaRPr lang="en-US" dirty="0"/>
          </a:p>
        </p:txBody>
      </p:sp>
      <p:sp>
        <p:nvSpPr>
          <p:cNvPr id="13" name="TextBox 12"/>
          <p:cNvSpPr txBox="1"/>
          <p:nvPr/>
        </p:nvSpPr>
        <p:spPr>
          <a:xfrm rot="20125973">
            <a:off x="2385516" y="3875060"/>
            <a:ext cx="1397728" cy="369332"/>
          </a:xfrm>
          <a:prstGeom prst="rect">
            <a:avLst/>
          </a:prstGeom>
          <a:noFill/>
        </p:spPr>
        <p:txBody>
          <a:bodyPr wrap="square" rtlCol="0">
            <a:spAutoFit/>
          </a:bodyPr>
          <a:lstStyle/>
          <a:p>
            <a:r>
              <a:rPr lang="en-US" dirty="0" smtClean="0"/>
              <a:t>Writing</a:t>
            </a:r>
            <a:endParaRPr lang="en-US" dirty="0"/>
          </a:p>
        </p:txBody>
      </p:sp>
    </p:spTree>
    <p:extLst>
      <p:ext uri="{BB962C8B-B14F-4D97-AF65-F5344CB8AC3E}">
        <p14:creationId xmlns:p14="http://schemas.microsoft.com/office/powerpoint/2010/main" val="31583375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1447800"/>
          </a:xfrm>
        </p:spPr>
        <p:txBody>
          <a:bodyPr/>
          <a:lstStyle/>
          <a:p>
            <a:pPr algn="l"/>
            <a:r>
              <a:rPr lang="en-US" dirty="0" smtClean="0"/>
              <a:t>One Final Thought…</a:t>
            </a:r>
            <a:endParaRPr lang="en-US" dirty="0"/>
          </a:p>
        </p:txBody>
      </p:sp>
      <p:sp>
        <p:nvSpPr>
          <p:cNvPr id="3" name="Subtitle 2"/>
          <p:cNvSpPr>
            <a:spLocks noGrp="1"/>
          </p:cNvSpPr>
          <p:nvPr>
            <p:ph type="subTitle" idx="1"/>
          </p:nvPr>
        </p:nvSpPr>
        <p:spPr/>
        <p:txBody>
          <a:bodyPr/>
          <a:lstStyle/>
          <a:p>
            <a:pPr algn="ctr"/>
            <a:r>
              <a:rPr lang="en-US" dirty="0" smtClean="0"/>
              <a:t>We cannot neglect social and emotional development.  If we do, you can forget about academics.</a:t>
            </a:r>
          </a:p>
          <a:p>
            <a:pPr algn="ctr"/>
            <a:r>
              <a:rPr lang="en-US" dirty="0" smtClean="0"/>
              <a:t>~Dr. Jesse Register</a:t>
            </a:r>
            <a:endParaRPr lang="en-US" dirty="0"/>
          </a:p>
        </p:txBody>
      </p:sp>
    </p:spTree>
    <p:extLst>
      <p:ext uri="{BB962C8B-B14F-4D97-AF65-F5344CB8AC3E}">
        <p14:creationId xmlns:p14="http://schemas.microsoft.com/office/powerpoint/2010/main" val="1130753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College and Career State Standards</a:t>
            </a:r>
            <a:endParaRPr lang="en-US" dirty="0"/>
          </a:p>
        </p:txBody>
      </p:sp>
      <p:sp>
        <p:nvSpPr>
          <p:cNvPr id="3" name="Content Placeholder 2"/>
          <p:cNvSpPr>
            <a:spLocks noGrp="1"/>
          </p:cNvSpPr>
          <p:nvPr>
            <p:ph idx="1"/>
          </p:nvPr>
        </p:nvSpPr>
        <p:spPr/>
        <p:txBody>
          <a:bodyPr>
            <a:normAutofit fontScale="92500"/>
          </a:bodyPr>
          <a:lstStyle/>
          <a:p>
            <a:r>
              <a:rPr lang="en-US" dirty="0" smtClean="0"/>
              <a:t>As states begin to implement the Common Core State Standards and associated assessments, there is an opportunity to leverage social and emotional learning to facilitate the higher -order instruction and engagement required by college and career readiness standards.  With an emphasis on self-control, goal setting and collaboration, social and emotional learning can develop the capacity of students for this work such as active speaking and listening, working effectively in teams and being persistent with challenging subject matter. </a:t>
            </a:r>
          </a:p>
          <a:p>
            <a:pPr marL="0" indent="0">
              <a:buNone/>
            </a:pPr>
            <a:r>
              <a:rPr lang="en-US" dirty="0" smtClean="0"/>
              <a:t> ~CASEL</a:t>
            </a:r>
            <a:endParaRPr lang="en-US" dirty="0"/>
          </a:p>
        </p:txBody>
      </p:sp>
    </p:spTree>
    <p:extLst>
      <p:ext uri="{BB962C8B-B14F-4D97-AF65-F5344CB8AC3E}">
        <p14:creationId xmlns:p14="http://schemas.microsoft.com/office/powerpoint/2010/main" val="1990362743"/>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in a Day’s Work</a:t>
            </a:r>
            <a:endParaRPr lang="en-US" dirty="0"/>
          </a:p>
        </p:txBody>
      </p:sp>
      <p:pic>
        <p:nvPicPr>
          <p:cNvPr id="1026" name="Picture 2" descr="C:\Users\Owner\AppData\Local\Microsoft\Windows\Temporary Internet Files\Content.IE5\VOJAF6QX\MP900448524[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9922" y="1935163"/>
            <a:ext cx="6584155"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6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Balanced Literacy </a:t>
            </a:r>
            <a:br>
              <a:rPr lang="en-US" dirty="0" smtClean="0"/>
            </a:br>
            <a:r>
              <a:rPr lang="en-US" dirty="0" smtClean="0"/>
              <a:t>120 – 150 minutes daily</a:t>
            </a:r>
            <a:endParaRPr lang="en-US" dirty="0"/>
          </a:p>
        </p:txBody>
      </p:sp>
      <p:sp>
        <p:nvSpPr>
          <p:cNvPr id="3" name="Content Placeholder 2"/>
          <p:cNvSpPr>
            <a:spLocks noGrp="1"/>
          </p:cNvSpPr>
          <p:nvPr>
            <p:ph idx="1"/>
          </p:nvPr>
        </p:nvSpPr>
        <p:spPr/>
        <p:txBody>
          <a:bodyPr/>
          <a:lstStyle/>
          <a:p>
            <a:pPr lvl="1"/>
            <a:r>
              <a:rPr lang="en-US" dirty="0" smtClean="0"/>
              <a:t>Whole Group</a:t>
            </a:r>
          </a:p>
          <a:p>
            <a:pPr lvl="1"/>
            <a:r>
              <a:rPr lang="en-US" dirty="0" smtClean="0"/>
              <a:t>Guided Reading</a:t>
            </a:r>
          </a:p>
          <a:p>
            <a:pPr lvl="1"/>
            <a:r>
              <a:rPr lang="en-US" dirty="0" smtClean="0"/>
              <a:t>Shared Reading</a:t>
            </a:r>
          </a:p>
          <a:p>
            <a:pPr lvl="1"/>
            <a:r>
              <a:rPr lang="en-US" dirty="0" smtClean="0"/>
              <a:t>Read </a:t>
            </a:r>
            <a:r>
              <a:rPr lang="en-US" dirty="0" err="1" smtClean="0"/>
              <a:t>alouds</a:t>
            </a:r>
            <a:endParaRPr lang="en-US" dirty="0" smtClean="0"/>
          </a:p>
          <a:p>
            <a:pPr lvl="1"/>
            <a:r>
              <a:rPr lang="en-US" dirty="0" smtClean="0"/>
              <a:t>Phonics</a:t>
            </a:r>
          </a:p>
          <a:p>
            <a:pPr lvl="1"/>
            <a:r>
              <a:rPr lang="en-US" dirty="0" smtClean="0"/>
              <a:t>Phonemic Awareness</a:t>
            </a:r>
          </a:p>
          <a:p>
            <a:pPr lvl="1"/>
            <a:r>
              <a:rPr lang="en-US" dirty="0" smtClean="0"/>
              <a:t>Word Study</a:t>
            </a:r>
          </a:p>
          <a:p>
            <a:pPr lvl="1"/>
            <a:r>
              <a:rPr lang="en-US" dirty="0" smtClean="0"/>
              <a:t>Vocabulary</a:t>
            </a:r>
          </a:p>
          <a:p>
            <a:pPr lvl="1"/>
            <a:r>
              <a:rPr lang="en-US" dirty="0" smtClean="0"/>
              <a:t>Fluency</a:t>
            </a:r>
          </a:p>
          <a:p>
            <a:pPr lvl="1"/>
            <a:endParaRPr lang="en-US" dirty="0" smtClean="0"/>
          </a:p>
        </p:txBody>
      </p:sp>
      <p:pic>
        <p:nvPicPr>
          <p:cNvPr id="3075" name="Picture 3" descr="C:\Users\Owner\AppData\Local\Microsoft\Windows\Temporary Internet Files\Content.IE5\B38VMJQF\MP9004091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01590">
            <a:off x="5234921" y="1676400"/>
            <a:ext cx="3048000" cy="458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8788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Writer’s Workshop</a:t>
            </a:r>
            <a:br>
              <a:rPr lang="en-US" dirty="0" smtClean="0"/>
            </a:br>
            <a:r>
              <a:rPr lang="en-US" dirty="0" smtClean="0"/>
              <a:t>45 minutes daily</a:t>
            </a:r>
            <a:endParaRPr lang="en-US" dirty="0"/>
          </a:p>
        </p:txBody>
      </p:sp>
      <p:sp>
        <p:nvSpPr>
          <p:cNvPr id="3" name="Content Placeholder 2"/>
          <p:cNvSpPr>
            <a:spLocks noGrp="1"/>
          </p:cNvSpPr>
          <p:nvPr>
            <p:ph idx="1"/>
          </p:nvPr>
        </p:nvSpPr>
        <p:spPr/>
        <p:txBody>
          <a:bodyPr/>
          <a:lstStyle/>
          <a:p>
            <a:pPr lvl="1"/>
            <a:r>
              <a:rPr lang="en-US" dirty="0" smtClean="0"/>
              <a:t>Mini Lesson</a:t>
            </a:r>
          </a:p>
          <a:p>
            <a:pPr lvl="1"/>
            <a:r>
              <a:rPr lang="en-US" dirty="0" smtClean="0"/>
              <a:t>Independent writing/conferencing</a:t>
            </a:r>
          </a:p>
          <a:p>
            <a:pPr lvl="1"/>
            <a:r>
              <a:rPr lang="en-US" dirty="0" smtClean="0"/>
              <a:t>Share time</a:t>
            </a:r>
          </a:p>
          <a:p>
            <a:pPr lvl="1"/>
            <a:endParaRPr lang="en-US" dirty="0"/>
          </a:p>
        </p:txBody>
      </p:sp>
      <p:pic>
        <p:nvPicPr>
          <p:cNvPr id="4100" name="Picture 4" descr="C:\Users\Owner\AppData\Local\Microsoft\Windows\Temporary Internet Files\Content.IE5\26UD1G6E\MP9004423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098800"/>
            <a:ext cx="4838700" cy="322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4249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Balanced Math </a:t>
            </a:r>
            <a:br>
              <a:rPr lang="en-US" dirty="0" smtClean="0"/>
            </a:br>
            <a:r>
              <a:rPr lang="en-US" dirty="0" smtClean="0"/>
              <a:t>60 minutes daily</a:t>
            </a:r>
            <a:endParaRPr lang="en-US" dirty="0"/>
          </a:p>
        </p:txBody>
      </p:sp>
      <p:sp>
        <p:nvSpPr>
          <p:cNvPr id="3" name="Content Placeholder 2"/>
          <p:cNvSpPr>
            <a:spLocks noGrp="1"/>
          </p:cNvSpPr>
          <p:nvPr>
            <p:ph idx="1"/>
          </p:nvPr>
        </p:nvSpPr>
        <p:spPr/>
        <p:txBody>
          <a:bodyPr/>
          <a:lstStyle/>
          <a:p>
            <a:pPr lvl="1"/>
            <a:r>
              <a:rPr lang="en-US" dirty="0" smtClean="0"/>
              <a:t>Problem of the Day</a:t>
            </a:r>
          </a:p>
          <a:p>
            <a:pPr lvl="1"/>
            <a:r>
              <a:rPr lang="en-US" dirty="0" smtClean="0"/>
              <a:t>Mental math</a:t>
            </a:r>
          </a:p>
          <a:p>
            <a:pPr lvl="1"/>
            <a:r>
              <a:rPr lang="en-US" dirty="0" smtClean="0"/>
              <a:t>Math review</a:t>
            </a:r>
          </a:p>
          <a:p>
            <a:pPr lvl="1"/>
            <a:r>
              <a:rPr lang="en-US" dirty="0" smtClean="0"/>
              <a:t>Concept lesson/math centers</a:t>
            </a:r>
          </a:p>
          <a:p>
            <a:pPr lvl="1"/>
            <a:r>
              <a:rPr lang="en-US" dirty="0" smtClean="0"/>
              <a:t>Closure</a:t>
            </a:r>
          </a:p>
        </p:txBody>
      </p:sp>
      <p:pic>
        <p:nvPicPr>
          <p:cNvPr id="5124" name="Picture 4" descr="C:\Users\Owner\AppData\Local\Microsoft\Windows\Temporary Internet Files\Content.IE5\VOJAF6QX\MP90044225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58164">
            <a:off x="4724522" y="3196711"/>
            <a:ext cx="3936581" cy="261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03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to Mention…</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Focus Calendar /Intervention</a:t>
            </a:r>
          </a:p>
          <a:p>
            <a:pPr lvl="1"/>
            <a:r>
              <a:rPr lang="en-US" dirty="0" smtClean="0"/>
              <a:t>Attendance</a:t>
            </a:r>
          </a:p>
          <a:p>
            <a:pPr lvl="1"/>
            <a:r>
              <a:rPr lang="en-US" dirty="0" smtClean="0"/>
              <a:t>Bathroom breaks</a:t>
            </a:r>
          </a:p>
          <a:p>
            <a:pPr lvl="1"/>
            <a:r>
              <a:rPr lang="en-US" dirty="0" smtClean="0"/>
              <a:t>Fire Drills</a:t>
            </a:r>
          </a:p>
          <a:p>
            <a:pPr lvl="1"/>
            <a:r>
              <a:rPr lang="en-US" dirty="0" smtClean="0"/>
              <a:t>Recess</a:t>
            </a:r>
          </a:p>
          <a:p>
            <a:pPr lvl="1"/>
            <a:r>
              <a:rPr lang="en-US" dirty="0" smtClean="0"/>
              <a:t>Lunch</a:t>
            </a:r>
          </a:p>
          <a:p>
            <a:pPr lvl="1"/>
            <a:r>
              <a:rPr lang="en-US" dirty="0" smtClean="0"/>
              <a:t>Related Arts</a:t>
            </a:r>
          </a:p>
          <a:p>
            <a:pPr lvl="1"/>
            <a:r>
              <a:rPr lang="en-US" dirty="0" smtClean="0"/>
              <a:t>Discipline Problems</a:t>
            </a:r>
          </a:p>
          <a:p>
            <a:pPr lvl="1"/>
            <a:r>
              <a:rPr lang="en-US" dirty="0" smtClean="0"/>
              <a:t>Sick children</a:t>
            </a:r>
          </a:p>
          <a:p>
            <a:pPr lvl="1"/>
            <a:r>
              <a:rPr lang="en-US" dirty="0" smtClean="0"/>
              <a:t>Collecting money for field trips and fundraisers</a:t>
            </a:r>
            <a:endParaRPr lang="en-US" dirty="0"/>
          </a:p>
        </p:txBody>
      </p:sp>
      <p:pic>
        <p:nvPicPr>
          <p:cNvPr id="6149" name="Picture 5" descr="C:\Users\Owner\AppData\Local\Microsoft\Windows\Temporary Internet Files\Content.IE5\VOJAF6QX\MC9000788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003341"/>
            <a:ext cx="3276600" cy="4002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17922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p:txBody>
          <a:bodyPr/>
          <a:lstStyle/>
          <a:p>
            <a:pPr lvl="2"/>
            <a:r>
              <a:rPr lang="en-US" sz="3200" b="1" dirty="0" smtClean="0"/>
              <a:t>Assessments!</a:t>
            </a:r>
          </a:p>
          <a:p>
            <a:endParaRPr lang="en-US" sz="2400" dirty="0"/>
          </a:p>
          <a:p>
            <a:pPr lvl="5"/>
            <a:r>
              <a:rPr lang="en-US" sz="3800" b="1" dirty="0" smtClean="0"/>
              <a:t>Assessments!</a:t>
            </a:r>
          </a:p>
          <a:p>
            <a:pPr lvl="3"/>
            <a:endParaRPr lang="en-US" sz="2400" dirty="0"/>
          </a:p>
          <a:p>
            <a:pPr lvl="8"/>
            <a:r>
              <a:rPr lang="en-US" sz="6600" b="1" dirty="0" smtClean="0"/>
              <a:t>Assessments!</a:t>
            </a:r>
            <a:endParaRPr lang="en-US" sz="6600" b="1" dirty="0"/>
          </a:p>
        </p:txBody>
      </p:sp>
      <p:pic>
        <p:nvPicPr>
          <p:cNvPr id="5" name="MS900388512[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324600" y="5486400"/>
            <a:ext cx="487363" cy="487363"/>
          </a:xfrm>
          <a:prstGeom prst="rect">
            <a:avLst/>
          </a:prstGeom>
        </p:spPr>
      </p:pic>
    </p:spTree>
    <p:extLst>
      <p:ext uri="{BB962C8B-B14F-4D97-AF65-F5344CB8AC3E}">
        <p14:creationId xmlns:p14="http://schemas.microsoft.com/office/powerpoint/2010/main" val="23562399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mediacall" presetSubtype="0" fill="hold" nodeType="afterEffect">
                                  <p:stCondLst>
                                    <p:cond delay="0"/>
                                  </p:stCondLst>
                                  <p:childTnLst>
                                    <p:cmd type="call" cmd="playFrom(0.0)">
                                      <p:cBhvr>
                                        <p:cTn id="23" dur="21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533400"/>
            <a:ext cx="2212848" cy="1582621"/>
          </a:xfrm>
        </p:spPr>
        <p:txBody>
          <a:bodyPr>
            <a:noAutofit/>
          </a:bodyPr>
          <a:lstStyle/>
          <a:p>
            <a:r>
              <a:rPr lang="en-US" sz="2800" dirty="0" smtClean="0"/>
              <a:t>How Can We Fit Another Thing On Our Plates?</a:t>
            </a:r>
            <a:endParaRPr lang="en-US" sz="2800" dirty="0"/>
          </a:p>
        </p:txBody>
      </p:sp>
      <p:sp>
        <p:nvSpPr>
          <p:cNvPr id="4" name="Picture Placeholder 3"/>
          <p:cNvSpPr>
            <a:spLocks noGrp="1"/>
          </p:cNvSpPr>
          <p:nvPr>
            <p:ph type="pic" idx="1"/>
          </p:nvPr>
        </p:nvSpPr>
        <p:spPr/>
      </p:sp>
      <p:pic>
        <p:nvPicPr>
          <p:cNvPr id="2050" name="Picture 2" descr="C:\Users\Owner\AppData\Local\Microsoft\Windows\Temporary Internet Files\Content.IE5\VOJAF6QX\MP90038622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691">
            <a:off x="3351161" y="1140113"/>
            <a:ext cx="4978652" cy="3977732"/>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304800" y="2819400"/>
            <a:ext cx="2362200" cy="2571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solidFill>
                  <a:schemeClr val="tx1"/>
                </a:solidFill>
              </a:rPr>
              <a:t>Social studies</a:t>
            </a:r>
            <a:endParaRPr lang="en-US" dirty="0">
              <a:solidFill>
                <a:schemeClr val="tx1"/>
              </a:solidFill>
            </a:endParaRPr>
          </a:p>
        </p:txBody>
      </p:sp>
      <p:sp>
        <p:nvSpPr>
          <p:cNvPr id="7" name="TextBox 6"/>
          <p:cNvSpPr txBox="1"/>
          <p:nvPr/>
        </p:nvSpPr>
        <p:spPr>
          <a:xfrm rot="20060887">
            <a:off x="1435350" y="4649856"/>
            <a:ext cx="850989" cy="369332"/>
          </a:xfrm>
          <a:prstGeom prst="rect">
            <a:avLst/>
          </a:prstGeom>
          <a:noFill/>
        </p:spPr>
        <p:txBody>
          <a:bodyPr wrap="square" rtlCol="0">
            <a:spAutoFit/>
          </a:bodyPr>
          <a:lstStyle/>
          <a:p>
            <a:r>
              <a:rPr lang="en-US" dirty="0" smtClean="0"/>
              <a:t>Math</a:t>
            </a:r>
          </a:p>
        </p:txBody>
      </p:sp>
      <p:sp>
        <p:nvSpPr>
          <p:cNvPr id="8" name="TextBox 7"/>
          <p:cNvSpPr txBox="1"/>
          <p:nvPr/>
        </p:nvSpPr>
        <p:spPr>
          <a:xfrm rot="1807024">
            <a:off x="1397977" y="3383243"/>
            <a:ext cx="1225425" cy="369332"/>
          </a:xfrm>
          <a:prstGeom prst="rect">
            <a:avLst/>
          </a:prstGeom>
          <a:noFill/>
        </p:spPr>
        <p:txBody>
          <a:bodyPr wrap="square" rtlCol="0">
            <a:spAutoFit/>
          </a:bodyPr>
          <a:lstStyle/>
          <a:p>
            <a:r>
              <a:rPr lang="en-US" dirty="0"/>
              <a:t>R</a:t>
            </a:r>
            <a:r>
              <a:rPr lang="en-US" dirty="0" smtClean="0"/>
              <a:t>eading</a:t>
            </a:r>
            <a:endParaRPr lang="en-US" dirty="0"/>
          </a:p>
        </p:txBody>
      </p:sp>
      <p:sp>
        <p:nvSpPr>
          <p:cNvPr id="9" name="TextBox 8"/>
          <p:cNvSpPr txBox="1"/>
          <p:nvPr/>
        </p:nvSpPr>
        <p:spPr>
          <a:xfrm rot="19820164">
            <a:off x="426799" y="3610130"/>
            <a:ext cx="930218" cy="369332"/>
          </a:xfrm>
          <a:prstGeom prst="rect">
            <a:avLst/>
          </a:prstGeom>
          <a:noFill/>
        </p:spPr>
        <p:txBody>
          <a:bodyPr wrap="square" rtlCol="0">
            <a:spAutoFit/>
          </a:bodyPr>
          <a:lstStyle/>
          <a:p>
            <a:r>
              <a:rPr lang="en-US" dirty="0"/>
              <a:t>S</a:t>
            </a:r>
            <a:r>
              <a:rPr lang="en-US" dirty="0" smtClean="0"/>
              <a:t>cience</a:t>
            </a:r>
            <a:endParaRPr lang="en-US" dirty="0"/>
          </a:p>
        </p:txBody>
      </p:sp>
      <p:sp>
        <p:nvSpPr>
          <p:cNvPr id="10" name="TextBox 9"/>
          <p:cNvSpPr txBox="1"/>
          <p:nvPr/>
        </p:nvSpPr>
        <p:spPr>
          <a:xfrm rot="1863478">
            <a:off x="450534" y="4611235"/>
            <a:ext cx="982223" cy="369332"/>
          </a:xfrm>
          <a:prstGeom prst="rect">
            <a:avLst/>
          </a:prstGeom>
          <a:noFill/>
        </p:spPr>
        <p:txBody>
          <a:bodyPr wrap="square" rtlCol="0">
            <a:spAutoFit/>
          </a:bodyPr>
          <a:lstStyle/>
          <a:p>
            <a:r>
              <a:rPr lang="en-US" dirty="0"/>
              <a:t>W</a:t>
            </a:r>
            <a:r>
              <a:rPr lang="en-US" dirty="0" smtClean="0"/>
              <a:t>riting</a:t>
            </a:r>
            <a:endParaRPr lang="en-US" dirty="0"/>
          </a:p>
        </p:txBody>
      </p:sp>
    </p:spTree>
    <p:extLst>
      <p:ext uri="{BB962C8B-B14F-4D97-AF65-F5344CB8AC3E}">
        <p14:creationId xmlns:p14="http://schemas.microsoft.com/office/powerpoint/2010/main" val="212275734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 calcmode="lin" valueType="num">
                                      <p:cBhvr additive="base">
                                        <p:cTn id="26"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 calcmode="lin" valueType="num">
                                      <p:cBhvr additive="base">
                                        <p:cTn id="3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2"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 calcmode="lin" valueType="num">
                                      <p:cBhvr additive="base">
                                        <p:cTn id="38"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232</TotalTime>
  <Words>726</Words>
  <Application>Microsoft Office PowerPoint</Application>
  <PresentationFormat>On-screen Show (4:3)</PresentationFormat>
  <Paragraphs>124</Paragraphs>
  <Slides>18</Slides>
  <Notes>7</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CCSS + SEL =  Educating the Whole Child</vt:lpstr>
      <vt:lpstr>College and Career State Standards</vt:lpstr>
      <vt:lpstr>All in a Day’s Work</vt:lpstr>
      <vt:lpstr>Balanced Literacy  120 – 150 minutes daily</vt:lpstr>
      <vt:lpstr>Writer’s Workshop 45 minutes daily</vt:lpstr>
      <vt:lpstr>Balanced Math  60 minutes daily</vt:lpstr>
      <vt:lpstr>Not to Mention…</vt:lpstr>
      <vt:lpstr>AND…</vt:lpstr>
      <vt:lpstr>How Can We Fit Another Thing On Our Plates?</vt:lpstr>
      <vt:lpstr>Social and Academic Learning Go Hand in Hand</vt:lpstr>
      <vt:lpstr>PowerPoint Presentation</vt:lpstr>
      <vt:lpstr>Responsive Classroom</vt:lpstr>
      <vt:lpstr>Classroom Practices</vt:lpstr>
      <vt:lpstr>Practices Continued</vt:lpstr>
      <vt:lpstr>PowerPoint Presentation</vt:lpstr>
      <vt:lpstr>Social and Emotional Learning also…</vt:lpstr>
      <vt:lpstr>How Can We Afford NOT to Add One More Serving to our Plates?</vt:lpstr>
      <vt:lpstr>One Final Thought…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CCSS + SEL =  Educating the Whole Child</dc:title>
  <dc:creator>Owner</dc:creator>
  <cp:lastModifiedBy>Owner</cp:lastModifiedBy>
  <cp:revision>25</cp:revision>
  <dcterms:created xsi:type="dcterms:W3CDTF">2013-11-23T00:11:44Z</dcterms:created>
  <dcterms:modified xsi:type="dcterms:W3CDTF">2014-01-20T18:38:36Z</dcterms:modified>
</cp:coreProperties>
</file>