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6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72BB-1B6A-45E0-9C6E-202581BC4CE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AB74-2BD4-451A-8343-D90EFFFC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Leah Dalrymple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1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2018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" y="1447800"/>
            <a:ext cx="827293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SEL: The Missing Piece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10400" cy="452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95761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More that 75% of teachers believe SEL improves students performance in the classroom and in future careers.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04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7874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4006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83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 Improves Student Outcomes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9" y="1447800"/>
            <a:ext cx="8229600" cy="42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9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4648200"/>
            <a:ext cx="854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1170" eaLnBrk="0" hangingPunct="0">
              <a:buClr>
                <a:srgbClr val="000000"/>
              </a:buClr>
              <a:buSzPct val="100000"/>
              <a:tabLst>
                <a:tab pos="0" algn="l"/>
                <a:tab pos="982340" algn="l"/>
                <a:tab pos="1964680" algn="l"/>
                <a:tab pos="2947020" algn="l"/>
                <a:tab pos="3929360" algn="l"/>
                <a:tab pos="4911700" algn="l"/>
                <a:tab pos="5894040" algn="l"/>
                <a:tab pos="6876379" algn="l"/>
                <a:tab pos="7858719" algn="l"/>
                <a:tab pos="8841059" algn="l"/>
                <a:tab pos="9823399" algn="l"/>
                <a:tab pos="10805739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ea typeface="MS PGothic" pitchFamily="34" charset="-128"/>
              </a:rPr>
              <a:t>Source: </a:t>
            </a:r>
            <a:r>
              <a:rPr lang="en-US" sz="1600" dirty="0" err="1">
                <a:solidFill>
                  <a:srgbClr val="000000"/>
                </a:solidFill>
                <a:ea typeface="MS PGothic" pitchFamily="34" charset="-128"/>
              </a:rPr>
              <a:t>Durlak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, J.A., </a:t>
            </a:r>
            <a:r>
              <a:rPr lang="en-US" sz="1600" dirty="0" err="1">
                <a:solidFill>
                  <a:srgbClr val="000000"/>
                </a:solidFill>
                <a:ea typeface="MS PGothic" pitchFamily="34" charset="-128"/>
              </a:rPr>
              <a:t>Weissberg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, R.P., </a:t>
            </a:r>
            <a:r>
              <a:rPr lang="en-US" sz="1600" dirty="0" err="1">
                <a:solidFill>
                  <a:srgbClr val="000000"/>
                </a:solidFill>
                <a:ea typeface="MS PGothic" pitchFamily="34" charset="-128"/>
              </a:rPr>
              <a:t>Dymnicki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, A.B., Taylor, R.D., &amp; </a:t>
            </a:r>
            <a:r>
              <a:rPr lang="en-US" sz="1600" dirty="0" err="1">
                <a:solidFill>
                  <a:srgbClr val="000000"/>
                </a:solidFill>
                <a:ea typeface="MS PGothic" pitchFamily="34" charset="-128"/>
              </a:rPr>
              <a:t>Schellinger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, K. (2011) The impact of enhancing students’ social and emotional learning: A meta-analysis of school-based universal interventions. </a:t>
            </a:r>
            <a:r>
              <a:rPr lang="en-US" sz="1600" i="1" dirty="0">
                <a:solidFill>
                  <a:srgbClr val="000000"/>
                </a:solidFill>
                <a:ea typeface="MS PGothic" pitchFamily="34" charset="-128"/>
              </a:rPr>
              <a:t>Child Development</a:t>
            </a:r>
            <a:r>
              <a:rPr lang="en-US" sz="1600" dirty="0">
                <a:solidFill>
                  <a:srgbClr val="000000"/>
                </a:solidFill>
                <a:ea typeface="MS PGothic" pitchFamily="34" charset="-128"/>
              </a:rPr>
              <a:t>: 82 (1), 405-432. </a:t>
            </a:r>
            <a:endParaRPr lang="en-US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41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 Pays Off Long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At age 21 – fifteen years after participating in a good SEL program – Seattle young people still outpaced their peers:</a:t>
            </a:r>
            <a:r>
              <a:rPr lang="en-US" baseline="70000" dirty="0" smtClean="0">
                <a:latin typeface="+mn-lt"/>
              </a:rPr>
              <a:t>1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- Higher </a:t>
            </a:r>
            <a:r>
              <a:rPr lang="en-US" dirty="0"/>
              <a:t>HS graduation and college attendance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r>
              <a:rPr lang="en-US" dirty="0" smtClean="0"/>
              <a:t>	- Better </a:t>
            </a:r>
            <a:r>
              <a:rPr lang="en-US" dirty="0"/>
              <a:t>rates of employment and economic status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r>
              <a:rPr lang="en-US" dirty="0" smtClean="0"/>
              <a:t>	- Better </a:t>
            </a:r>
            <a:r>
              <a:rPr lang="en-US" dirty="0"/>
              <a:t>emotional and mental health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r>
              <a:rPr lang="en-US" dirty="0" smtClean="0"/>
              <a:t>	- Fewer </a:t>
            </a:r>
            <a:r>
              <a:rPr lang="en-US" dirty="0"/>
              <a:t>with criminal record and substance problems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- Cost-benefit</a:t>
            </a:r>
            <a:r>
              <a:rPr lang="en-US" dirty="0">
                <a:solidFill>
                  <a:srgbClr val="FF0000"/>
                </a:solidFill>
              </a:rPr>
              <a:t>: $3.14/student for $1.00 </a:t>
            </a:r>
            <a:r>
              <a:rPr lang="en-US" dirty="0" smtClean="0">
                <a:solidFill>
                  <a:srgbClr val="FF0000"/>
                </a:solidFill>
              </a:rPr>
              <a:t>invested</a:t>
            </a:r>
            <a:r>
              <a:rPr lang="en-US" sz="1800" baseline="96000" dirty="0" smtClean="0"/>
              <a:t>2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endParaRPr lang="en-US" sz="1800" baseline="96000" dirty="0"/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endParaRPr lang="en-US" sz="1800" baseline="96000" dirty="0" smtClean="0"/>
          </a:p>
          <a:p>
            <a:pPr marL="0" indent="0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rgbClr val="0070C0"/>
              </a:buClr>
              <a:buSzPct val="80000"/>
              <a:buNone/>
              <a:defRPr/>
            </a:pPr>
            <a:endParaRPr lang="en-US" sz="1800" baseline="960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1700" b="1" dirty="0">
                <a:cs typeface="Arial" charset="0"/>
              </a:rPr>
              <a:t>Sources:</a:t>
            </a:r>
            <a:r>
              <a:rPr lang="en-US" sz="1700" dirty="0">
                <a:cs typeface="Arial" charset="0"/>
              </a:rPr>
              <a:t> </a:t>
            </a:r>
          </a:p>
          <a:p>
            <a:pPr marL="228600" indent="-228600">
              <a:spcAft>
                <a:spcPts val="300"/>
              </a:spcAft>
              <a:buFontTx/>
              <a:buAutoNum type="arabicPeriod"/>
              <a:defRPr/>
            </a:pPr>
            <a:r>
              <a:rPr lang="en-US" sz="1700" dirty="0">
                <a:cs typeface="Arial" charset="0"/>
              </a:rPr>
              <a:t>Hawkins, J. D., </a:t>
            </a:r>
            <a:r>
              <a:rPr lang="en-US" sz="1700" dirty="0" err="1">
                <a:cs typeface="Arial" charset="0"/>
              </a:rPr>
              <a:t>Kosterman</a:t>
            </a:r>
            <a:r>
              <a:rPr lang="en-US" sz="1700" dirty="0">
                <a:cs typeface="Arial" charset="0"/>
              </a:rPr>
              <a:t>, R., Catalano, R.F., Hill, K.G., Abbott, R.D. (2005). Positive Adult Functioning Through Social Development Intervention in Childhood: Long-Term Effects from the Seattle Social Development Project. </a:t>
            </a:r>
            <a:r>
              <a:rPr lang="en-US" sz="1700" i="1" dirty="0">
                <a:cs typeface="Arial" charset="0"/>
              </a:rPr>
              <a:t>Archives of Pediatrics &amp; Adolescent Medicine, 159 </a:t>
            </a:r>
            <a:r>
              <a:rPr lang="en-US" sz="1700" dirty="0">
                <a:cs typeface="Arial" charset="0"/>
              </a:rPr>
              <a:t>(1), pp. 25-31.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700" dirty="0" err="1">
                <a:cs typeface="Arial" charset="0"/>
              </a:rPr>
              <a:t>Aos</a:t>
            </a:r>
            <a:r>
              <a:rPr lang="en-US" sz="1700" dirty="0">
                <a:cs typeface="Arial" charset="0"/>
              </a:rPr>
              <a:t>, S., </a:t>
            </a:r>
            <a:r>
              <a:rPr lang="en-US" sz="1700" dirty="0" err="1">
                <a:cs typeface="Arial" charset="0"/>
              </a:rPr>
              <a:t>Lieb</a:t>
            </a:r>
            <a:r>
              <a:rPr lang="en-US" sz="1700" dirty="0">
                <a:cs typeface="Arial" charset="0"/>
              </a:rPr>
              <a:t>, R., Mayfield,  J., Miller, M., , </a:t>
            </a:r>
            <a:r>
              <a:rPr lang="en-US" sz="1700" dirty="0" err="1">
                <a:cs typeface="Arial" charset="0"/>
              </a:rPr>
              <a:t>Pennucci</a:t>
            </a:r>
            <a:r>
              <a:rPr lang="en-US" sz="1700" dirty="0">
                <a:cs typeface="Arial" charset="0"/>
              </a:rPr>
              <a:t>, A. (2004). </a:t>
            </a:r>
            <a:r>
              <a:rPr lang="en-US" sz="1700" i="1" dirty="0">
                <a:cs typeface="Arial" charset="0"/>
              </a:rPr>
              <a:t>Benefits and Costs of Prevention and Early Intervention Programs for Youth</a:t>
            </a:r>
            <a:r>
              <a:rPr lang="en-US" sz="1700" dirty="0">
                <a:cs typeface="Arial" charset="0"/>
              </a:rPr>
              <a:t>. Washington State Institute for Public Policy. Accessed from http://www.wsipp.wa.gov/rptfiles/04-07-3901.pdf.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4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5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 and Sound: An Educator’s Guide to Evidence-based SEL Programs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636287" cy="572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1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Needed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533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18782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1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 as a Coordinating Framework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377307" cy="3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0520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31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130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SEL </vt:lpstr>
      <vt:lpstr>Education 2018</vt:lpstr>
      <vt:lpstr>SEL: The Missing Piece</vt:lpstr>
      <vt:lpstr>PowerPoint Presentation</vt:lpstr>
      <vt:lpstr>SEL Improves Student Outcomes</vt:lpstr>
      <vt:lpstr>SEL Pays Off Long Term</vt:lpstr>
      <vt:lpstr>Safe and Sound: An Educator’s Guide to Evidence-based SEL Programs</vt:lpstr>
      <vt:lpstr>What’s Needed</vt:lpstr>
      <vt:lpstr>SEL as a Coordinating 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</dc:title>
  <dc:creator>Krengel, Kyla M</dc:creator>
  <cp:lastModifiedBy>Krengel, Kyla M</cp:lastModifiedBy>
  <cp:revision>4</cp:revision>
  <dcterms:created xsi:type="dcterms:W3CDTF">2014-04-22T14:01:51Z</dcterms:created>
  <dcterms:modified xsi:type="dcterms:W3CDTF">2014-04-22T14:31:05Z</dcterms:modified>
</cp:coreProperties>
</file>