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373" r:id="rId2"/>
    <p:sldId id="372" r:id="rId3"/>
    <p:sldId id="337" r:id="rId4"/>
    <p:sldId id="374" r:id="rId5"/>
    <p:sldId id="338" r:id="rId6"/>
    <p:sldId id="344" r:id="rId7"/>
    <p:sldId id="375" r:id="rId8"/>
    <p:sldId id="339" r:id="rId9"/>
    <p:sldId id="345" r:id="rId10"/>
    <p:sldId id="376" r:id="rId11"/>
    <p:sldId id="341" r:id="rId12"/>
    <p:sldId id="340" r:id="rId13"/>
    <p:sldId id="377" r:id="rId14"/>
    <p:sldId id="342" r:id="rId15"/>
    <p:sldId id="343" r:id="rId16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4" autoAdjust="0"/>
    <p:restoredTop sz="94728" autoAdjust="0"/>
  </p:normalViewPr>
  <p:slideViewPr>
    <p:cSldViewPr>
      <p:cViewPr>
        <p:scale>
          <a:sx n="78" d="100"/>
          <a:sy n="78" d="100"/>
        </p:scale>
        <p:origin x="-113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947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B50F75F-0958-416D-946A-1FB3E6A999E4}" type="datetimeFigureOut">
              <a:rPr lang="en-US"/>
              <a:pPr>
                <a:defRPr/>
              </a:pPr>
              <a:t>1/13/2013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CEA1FFF-7538-432D-A9D6-0AC4687E2C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F31B5-B314-46C5-9BBC-311C51A99DB8}" type="datetimeFigureOut">
              <a:rPr lang="en-US"/>
              <a:pPr>
                <a:defRPr/>
              </a:pPr>
              <a:t>1/13/2013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EF82D-C027-4716-B023-9D021AA7EF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4589C-F92B-407E-8231-942A9C27B29C}" type="datetimeFigureOut">
              <a:rPr lang="en-US"/>
              <a:pPr>
                <a:defRPr/>
              </a:pPr>
              <a:t>1/13/2013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5C7D9-4514-4D6F-82EA-7F506F11F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C1CF7-A693-4B3C-BEB6-E0F3DF3BF7B2}" type="datetimeFigureOut">
              <a:rPr lang="en-US"/>
              <a:pPr>
                <a:defRPr/>
              </a:pPr>
              <a:t>1/13/2013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8FEAA-01CA-46A8-A89F-52B0A5E2F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B70E31-A134-4BF7-AEA0-40F092394706}" type="datetimeFigureOut">
              <a:rPr lang="en-US"/>
              <a:pPr>
                <a:defRPr/>
              </a:pPr>
              <a:t>1/13/2013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B42EE8-4388-46D6-9A2B-A068DF2406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C439E0-6BAB-4FA6-9C81-84D006B0F9F8}" type="datetimeFigureOut">
              <a:rPr lang="en-US"/>
              <a:pPr>
                <a:defRPr/>
              </a:pPr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8D803B-4ACA-4ACD-B46E-2C9F444B7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ED8142C-2B7A-4D01-AE54-EAAF8E494295}" type="datetimeFigureOut">
              <a:rPr lang="en-US"/>
              <a:pPr>
                <a:defRPr/>
              </a:pPr>
              <a:t>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0379938-BBB5-4192-ADEB-8D15EAED3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86DB5E-6B98-475E-86BF-20E1A53FC735}" type="datetimeFigureOut">
              <a:rPr lang="en-US"/>
              <a:pPr>
                <a:defRPr/>
              </a:pPr>
              <a:t>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60CA4C-78F9-4033-8193-1BC1ABC2C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1C6A7-34D5-4F7B-A151-2561D1E81370}" type="datetimeFigureOut">
              <a:rPr lang="en-US"/>
              <a:pPr>
                <a:defRPr/>
              </a:pPr>
              <a:t>1/13/2013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A24AC-F331-435E-974F-B95F8D333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6A7C2B-73D1-41B0-8199-22C6317DC34E}" type="datetimeFigureOut">
              <a:rPr lang="en-US"/>
              <a:pPr>
                <a:defRPr/>
              </a:pPr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077393-9515-4F0B-8852-0CE1B312EA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34D2CAA-D64C-425E-BA48-16ED67D15989}" type="datetimeFigureOut">
              <a:rPr lang="en-US"/>
              <a:pPr>
                <a:defRPr/>
              </a:pPr>
              <a:t>1/13/2013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CA9C2E0-7B2F-4CE7-BEDE-EB15FAB1D5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60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90B03DD-3453-4227-88EC-DB3EF13C2B5F}" type="datetimeFigureOut">
              <a:rPr lang="en-US"/>
              <a:pPr>
                <a:defRPr/>
              </a:pPr>
              <a:t>1/13/2013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4FC008E-5779-40A7-A0BB-5031C82436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53" r:id="rId2"/>
    <p:sldLayoutId id="2147483770" r:id="rId3"/>
    <p:sldLayoutId id="2147483771" r:id="rId4"/>
    <p:sldLayoutId id="2147483772" r:id="rId5"/>
    <p:sldLayoutId id="2147483773" r:id="rId6"/>
    <p:sldLayoutId id="2147483754" r:id="rId7"/>
    <p:sldLayoutId id="2147483774" r:id="rId8"/>
    <p:sldLayoutId id="2147483775" r:id="rId9"/>
    <p:sldLayoutId id="2147483755" r:id="rId10"/>
    <p:sldLayoutId id="214748375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1"/>
          <p:cNvSpPr>
            <a:spLocks noChangeArrowheads="1"/>
          </p:cNvSpPr>
          <p:nvPr/>
        </p:nvSpPr>
        <p:spPr bwMode="auto">
          <a:xfrm>
            <a:off x="0" y="861587"/>
            <a:ext cx="91440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3200" dirty="0">
                <a:latin typeface="Brush Script MT" pitchFamily="66" charset="0"/>
                <a:ea typeface="Calibri" pitchFamily="34" charset="0"/>
                <a:cs typeface="Times New Roman" pitchFamily="18" charset="0"/>
              </a:rPr>
              <a:t>				</a:t>
            </a:r>
            <a:r>
              <a:rPr lang="en-US" sz="3200" dirty="0" smtClean="0">
                <a:latin typeface="Brush Script MT" pitchFamily="66" charset="0"/>
                <a:ea typeface="Calibri" pitchFamily="34" charset="0"/>
                <a:cs typeface="Times New Roman" pitchFamily="18" charset="0"/>
              </a:rPr>
              <a:t>			January 14</a:t>
            </a:r>
            <a:r>
              <a:rPr lang="en-US" sz="3200" baseline="30000" dirty="0" smtClean="0">
                <a:latin typeface="Brush Script MT" pitchFamily="66" charset="0"/>
                <a:ea typeface="Calibri" pitchFamily="34" charset="0"/>
                <a:cs typeface="Times New Roman" pitchFamily="18" charset="0"/>
              </a:rPr>
              <a:t>th</a:t>
            </a:r>
            <a:r>
              <a:rPr lang="en-US" sz="3200" dirty="0" smtClean="0">
                <a:latin typeface="Brush Script MT" pitchFamily="66" charset="0"/>
                <a:ea typeface="Calibri" pitchFamily="34" charset="0"/>
                <a:cs typeface="Times New Roman" pitchFamily="18" charset="0"/>
              </a:rPr>
              <a:t>, 2013</a:t>
            </a:r>
            <a:endParaRPr lang="en-US" sz="3200" dirty="0">
              <a:latin typeface="Brush Script MT" pitchFamily="66" charset="0"/>
              <a:ea typeface="Calibri" pitchFamily="34" charset="0"/>
              <a:cs typeface="Times New Roman" pitchFamily="18" charset="0"/>
            </a:endParaRPr>
          </a:p>
          <a:p>
            <a:r>
              <a:rPr lang="en-US" sz="3200" dirty="0">
                <a:latin typeface="Brush Script MT" pitchFamily="66" charset="0"/>
                <a:ea typeface="Calibri" pitchFamily="34" charset="0"/>
                <a:cs typeface="Times New Roman" pitchFamily="18" charset="0"/>
              </a:rPr>
              <a:t>Dear Fabulous Fourth Graders,</a:t>
            </a:r>
          </a:p>
          <a:p>
            <a:r>
              <a:rPr lang="en-US" sz="3200" dirty="0">
                <a:latin typeface="Brush Script MT" pitchFamily="66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sz="3200" dirty="0" smtClean="0">
                <a:latin typeface="Brush Script MT" pitchFamily="66" charset="0"/>
                <a:ea typeface="Calibri" pitchFamily="34" charset="0"/>
                <a:cs typeface="Times New Roman" pitchFamily="18" charset="0"/>
              </a:rPr>
              <a:t>We’ve been talking about audience and purpose. Who does this advertisement appeal to and why? Please use the sentence starter below.</a:t>
            </a:r>
          </a:p>
          <a:p>
            <a:r>
              <a:rPr lang="en-US" b="1" dirty="0" smtClean="0"/>
              <a:t>This advertisement appeals to ______________________ because ___________.</a:t>
            </a:r>
          </a:p>
          <a:p>
            <a:r>
              <a:rPr lang="en-US" b="1" dirty="0" smtClean="0"/>
              <a:t>It’s purpose is to _____________________.</a:t>
            </a:r>
            <a:endParaRPr lang="en-US" dirty="0"/>
          </a:p>
          <a:p>
            <a:r>
              <a:rPr lang="en-US" sz="3200" dirty="0">
                <a:latin typeface="Brush Script MT" pitchFamily="66" charset="0"/>
                <a:ea typeface="Calibri" pitchFamily="34" charset="0"/>
                <a:cs typeface="Times New Roman" pitchFamily="18" charset="0"/>
              </a:rPr>
              <a:t>					         Sincerely,</a:t>
            </a:r>
          </a:p>
          <a:p>
            <a:pPr eaLnBrk="0" hangingPunct="0"/>
            <a:r>
              <a:rPr lang="en-US" sz="3200" dirty="0">
                <a:latin typeface="Brush Script MT" pitchFamily="66" charset="0"/>
                <a:ea typeface="Calibri" pitchFamily="34" charset="0"/>
                <a:cs typeface="Times New Roman" pitchFamily="18" charset="0"/>
              </a:rPr>
              <a:t>					</a:t>
            </a:r>
            <a:r>
              <a:rPr lang="en-US" sz="3200" dirty="0" smtClean="0">
                <a:latin typeface="Brush Script MT" pitchFamily="66" charset="0"/>
                <a:ea typeface="Calibri" pitchFamily="34" charset="0"/>
                <a:cs typeface="Times New Roman" pitchFamily="18" charset="0"/>
              </a:rPr>
              <a:t>	 Ms. F</a:t>
            </a:r>
            <a:endParaRPr lang="en-US" sz="4800" dirty="0">
              <a:latin typeface="Brush Script MT" pitchFamily="66" charset="0"/>
              <a:ea typeface="Calibri" pitchFamily="34" charset="0"/>
              <a:cs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114800"/>
            <a:ext cx="2638425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1"/>
          <p:cNvSpPr>
            <a:spLocks noChangeArrowheads="1"/>
          </p:cNvSpPr>
          <p:nvPr/>
        </p:nvSpPr>
        <p:spPr bwMode="auto">
          <a:xfrm>
            <a:off x="0" y="0"/>
            <a:ext cx="91440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3200" dirty="0">
                <a:latin typeface="Brush Script MT" pitchFamily="66" charset="0"/>
                <a:ea typeface="Calibri" pitchFamily="34" charset="0"/>
                <a:cs typeface="Times New Roman" pitchFamily="18" charset="0"/>
              </a:rPr>
              <a:t>				</a:t>
            </a:r>
            <a:r>
              <a:rPr lang="en-US" sz="3200" dirty="0" smtClean="0">
                <a:latin typeface="Brush Script MT" pitchFamily="66" charset="0"/>
                <a:ea typeface="Calibri" pitchFamily="34" charset="0"/>
                <a:cs typeface="Times New Roman" pitchFamily="18" charset="0"/>
              </a:rPr>
              <a:t>			January 17</a:t>
            </a:r>
            <a:r>
              <a:rPr lang="en-US" sz="3200" baseline="30000" dirty="0" smtClean="0">
                <a:latin typeface="Brush Script MT" pitchFamily="66" charset="0"/>
                <a:ea typeface="Calibri" pitchFamily="34" charset="0"/>
                <a:cs typeface="Times New Roman" pitchFamily="18" charset="0"/>
              </a:rPr>
              <a:t>th</a:t>
            </a:r>
            <a:r>
              <a:rPr lang="en-US" sz="3200" dirty="0" smtClean="0">
                <a:latin typeface="Brush Script MT" pitchFamily="66" charset="0"/>
                <a:ea typeface="Calibri" pitchFamily="34" charset="0"/>
                <a:cs typeface="Times New Roman" pitchFamily="18" charset="0"/>
              </a:rPr>
              <a:t>, 2013</a:t>
            </a:r>
            <a:endParaRPr lang="en-US" sz="3200" dirty="0">
              <a:latin typeface="Brush Script MT" pitchFamily="66" charset="0"/>
              <a:ea typeface="Calibri" pitchFamily="34" charset="0"/>
              <a:cs typeface="Times New Roman" pitchFamily="18" charset="0"/>
            </a:endParaRPr>
          </a:p>
          <a:p>
            <a:r>
              <a:rPr lang="en-US" sz="3200" dirty="0">
                <a:latin typeface="Brush Script MT" pitchFamily="66" charset="0"/>
                <a:ea typeface="Calibri" pitchFamily="34" charset="0"/>
                <a:cs typeface="Times New Roman" pitchFamily="18" charset="0"/>
              </a:rPr>
              <a:t>Dear Fabulous Fourth Graders,</a:t>
            </a:r>
          </a:p>
          <a:p>
            <a:r>
              <a:rPr lang="en-US" sz="3200" dirty="0">
                <a:latin typeface="Brush Script MT" pitchFamily="66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sz="3200" dirty="0" smtClean="0">
                <a:latin typeface="Brush Script MT" pitchFamily="66" charset="0"/>
                <a:ea typeface="Calibri" pitchFamily="34" charset="0"/>
                <a:cs typeface="Times New Roman" pitchFamily="18" charset="0"/>
              </a:rPr>
              <a:t>We’ve been talking about audience and purpose. Who does this recipe appeal to and why? Please use the sentence starter below.</a:t>
            </a:r>
          </a:p>
          <a:p>
            <a:r>
              <a:rPr lang="en-US" b="1" dirty="0" smtClean="0"/>
              <a:t>This recipe appeals to ______________________ because ___________.</a:t>
            </a:r>
          </a:p>
          <a:p>
            <a:r>
              <a:rPr lang="en-US" b="1" dirty="0" smtClean="0"/>
              <a:t>It’s purpose is to _____________________.</a:t>
            </a:r>
            <a:endParaRPr lang="en-US" dirty="0"/>
          </a:p>
          <a:p>
            <a:r>
              <a:rPr lang="en-US" sz="3200" dirty="0">
                <a:latin typeface="Brush Script MT" pitchFamily="66" charset="0"/>
                <a:ea typeface="Calibri" pitchFamily="34" charset="0"/>
                <a:cs typeface="Times New Roman" pitchFamily="18" charset="0"/>
              </a:rPr>
              <a:t>					         Sincerely,</a:t>
            </a:r>
          </a:p>
          <a:p>
            <a:pPr eaLnBrk="0" hangingPunct="0"/>
            <a:r>
              <a:rPr lang="en-US" sz="3200" dirty="0">
                <a:latin typeface="Brush Script MT" pitchFamily="66" charset="0"/>
                <a:ea typeface="Calibri" pitchFamily="34" charset="0"/>
                <a:cs typeface="Times New Roman" pitchFamily="18" charset="0"/>
              </a:rPr>
              <a:t>					</a:t>
            </a:r>
            <a:r>
              <a:rPr lang="en-US" sz="3200" dirty="0" smtClean="0">
                <a:latin typeface="Brush Script MT" pitchFamily="66" charset="0"/>
                <a:ea typeface="Calibri" pitchFamily="34" charset="0"/>
                <a:cs typeface="Times New Roman" pitchFamily="18" charset="0"/>
              </a:rPr>
              <a:t>	 Ms. F</a:t>
            </a:r>
            <a:endParaRPr lang="en-US" sz="4800" dirty="0">
              <a:latin typeface="Brush Script MT" pitchFamily="66" charset="0"/>
              <a:ea typeface="Calibri" pitchFamily="34" charset="0"/>
              <a:cs typeface="Arial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55010"/>
            <a:ext cx="4648200" cy="3383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21011815">
            <a:off x="30631" y="552659"/>
            <a:ext cx="65710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Property Practice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67200" y="11430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Choose the correct property and color to gain yourself tally marks!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286000"/>
            <a:ext cx="7924800" cy="23083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Solve the problem.4(10+5)=</a:t>
            </a:r>
          </a:p>
          <a:p>
            <a:r>
              <a:rPr lang="en-US" dirty="0" smtClean="0">
                <a:latin typeface="Comic Sans MS" pitchFamily="66" charset="0"/>
              </a:rPr>
              <a:t>    A.20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  B.60  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C.45 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 D.19  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21011815">
            <a:off x="30631" y="552659"/>
            <a:ext cx="65710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Property Practice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67200" y="11430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Choose the correct property and color to gain yourself tally marks!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286000"/>
            <a:ext cx="7924800" cy="286232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What number property would be the </a:t>
            </a:r>
            <a:r>
              <a:rPr lang="en-US" u="sng" dirty="0" smtClean="0">
                <a:latin typeface="Comic Sans MS" pitchFamily="66" charset="0"/>
              </a:rPr>
              <a:t>most</a:t>
            </a:r>
            <a:r>
              <a:rPr lang="en-US" dirty="0" smtClean="0">
                <a:latin typeface="Comic Sans MS" pitchFamily="66" charset="0"/>
              </a:rPr>
              <a:t> helpful to find the product of 20 × 1?      </a:t>
            </a:r>
          </a:p>
          <a:p>
            <a:r>
              <a:rPr lang="en-US" dirty="0" smtClean="0">
                <a:latin typeface="Comic Sans MS" pitchFamily="66" charset="0"/>
              </a:rPr>
              <a:t> </a:t>
            </a:r>
          </a:p>
          <a:p>
            <a:r>
              <a:rPr lang="en-US" dirty="0" err="1" smtClean="0">
                <a:latin typeface="Comic Sans MS" pitchFamily="66" charset="0"/>
              </a:rPr>
              <a:t>A.identity</a:t>
            </a:r>
            <a:r>
              <a:rPr lang="en-US" dirty="0" smtClean="0">
                <a:latin typeface="Comic Sans MS" pitchFamily="66" charset="0"/>
              </a:rPr>
              <a:t> property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  </a:t>
            </a:r>
            <a:r>
              <a:rPr lang="en-US" dirty="0" err="1" smtClean="0">
                <a:latin typeface="Comic Sans MS" pitchFamily="66" charset="0"/>
              </a:rPr>
              <a:t>B.zero</a:t>
            </a:r>
            <a:r>
              <a:rPr lang="en-US" dirty="0" smtClean="0">
                <a:latin typeface="Comic Sans MS" pitchFamily="66" charset="0"/>
              </a:rPr>
              <a:t> property 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 </a:t>
            </a:r>
            <a:r>
              <a:rPr lang="en-US" dirty="0" err="1" smtClean="0">
                <a:latin typeface="Comic Sans MS" pitchFamily="66" charset="0"/>
              </a:rPr>
              <a:t>C.commutative</a:t>
            </a:r>
            <a:r>
              <a:rPr lang="en-US" dirty="0" smtClean="0">
                <a:latin typeface="Comic Sans MS" pitchFamily="66" charset="0"/>
              </a:rPr>
              <a:t> property</a:t>
            </a:r>
          </a:p>
          <a:p>
            <a:r>
              <a:rPr lang="en-US" dirty="0" smtClean="0">
                <a:latin typeface="Comic Sans MS" pitchFamily="66" charset="0"/>
              </a:rPr>
              <a:t> </a:t>
            </a:r>
          </a:p>
          <a:p>
            <a:r>
              <a:rPr lang="en-US" dirty="0" smtClean="0">
                <a:latin typeface="Comic Sans MS" pitchFamily="66" charset="0"/>
              </a:rPr>
              <a:t> </a:t>
            </a:r>
            <a:r>
              <a:rPr lang="en-US" dirty="0" err="1" smtClean="0">
                <a:latin typeface="Comic Sans MS" pitchFamily="66" charset="0"/>
              </a:rPr>
              <a:t>D.associative</a:t>
            </a:r>
            <a:r>
              <a:rPr lang="en-US" dirty="0" smtClean="0">
                <a:latin typeface="Comic Sans MS" pitchFamily="66" charset="0"/>
              </a:rPr>
              <a:t> property 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1"/>
          <p:cNvSpPr>
            <a:spLocks noChangeArrowheads="1"/>
          </p:cNvSpPr>
          <p:nvPr/>
        </p:nvSpPr>
        <p:spPr bwMode="auto">
          <a:xfrm>
            <a:off x="0" y="0"/>
            <a:ext cx="91440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3200" dirty="0">
                <a:latin typeface="Brush Script MT" pitchFamily="66" charset="0"/>
                <a:ea typeface="Calibri" pitchFamily="34" charset="0"/>
                <a:cs typeface="Times New Roman" pitchFamily="18" charset="0"/>
              </a:rPr>
              <a:t>				</a:t>
            </a:r>
            <a:r>
              <a:rPr lang="en-US" sz="3200" dirty="0" smtClean="0">
                <a:latin typeface="Brush Script MT" pitchFamily="66" charset="0"/>
                <a:ea typeface="Calibri" pitchFamily="34" charset="0"/>
                <a:cs typeface="Times New Roman" pitchFamily="18" charset="0"/>
              </a:rPr>
              <a:t>			January 18</a:t>
            </a:r>
            <a:r>
              <a:rPr lang="en-US" sz="3200" baseline="30000" dirty="0" smtClean="0">
                <a:latin typeface="Brush Script MT" pitchFamily="66" charset="0"/>
                <a:ea typeface="Calibri" pitchFamily="34" charset="0"/>
                <a:cs typeface="Times New Roman" pitchFamily="18" charset="0"/>
              </a:rPr>
              <a:t>th</a:t>
            </a:r>
            <a:r>
              <a:rPr lang="en-US" sz="3200" dirty="0" smtClean="0">
                <a:latin typeface="Brush Script MT" pitchFamily="66" charset="0"/>
                <a:ea typeface="Calibri" pitchFamily="34" charset="0"/>
                <a:cs typeface="Times New Roman" pitchFamily="18" charset="0"/>
              </a:rPr>
              <a:t>, 2013</a:t>
            </a:r>
            <a:endParaRPr lang="en-US" sz="3200" dirty="0">
              <a:latin typeface="Brush Script MT" pitchFamily="66" charset="0"/>
              <a:ea typeface="Calibri" pitchFamily="34" charset="0"/>
              <a:cs typeface="Times New Roman" pitchFamily="18" charset="0"/>
            </a:endParaRPr>
          </a:p>
          <a:p>
            <a:r>
              <a:rPr lang="en-US" sz="3200" dirty="0">
                <a:latin typeface="Brush Script MT" pitchFamily="66" charset="0"/>
                <a:ea typeface="Calibri" pitchFamily="34" charset="0"/>
                <a:cs typeface="Times New Roman" pitchFamily="18" charset="0"/>
              </a:rPr>
              <a:t>Dear Fabulous Fourth Graders,</a:t>
            </a:r>
          </a:p>
          <a:p>
            <a:r>
              <a:rPr lang="en-US" sz="3200" dirty="0">
                <a:latin typeface="Brush Script MT" pitchFamily="66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sz="3200" dirty="0" smtClean="0">
                <a:latin typeface="Brush Script MT" pitchFamily="66" charset="0"/>
                <a:ea typeface="Calibri" pitchFamily="34" charset="0"/>
                <a:cs typeface="Times New Roman" pitchFamily="18" charset="0"/>
              </a:rPr>
              <a:t>We’ve been talking about audience and purpose. Who does this image appeal to and why? Please use the sentence starter below.</a:t>
            </a:r>
          </a:p>
          <a:p>
            <a:r>
              <a:rPr lang="en-US" b="1" dirty="0" smtClean="0"/>
              <a:t>This image appeals to ______________________ because ___________.</a:t>
            </a:r>
          </a:p>
          <a:p>
            <a:r>
              <a:rPr lang="en-US" b="1" dirty="0" smtClean="0"/>
              <a:t>It’s purpose is to _____________________.</a:t>
            </a:r>
            <a:endParaRPr lang="en-US" dirty="0"/>
          </a:p>
          <a:p>
            <a:r>
              <a:rPr lang="en-US" sz="3200" dirty="0">
                <a:latin typeface="Brush Script MT" pitchFamily="66" charset="0"/>
                <a:ea typeface="Calibri" pitchFamily="34" charset="0"/>
                <a:cs typeface="Times New Roman" pitchFamily="18" charset="0"/>
              </a:rPr>
              <a:t>					         Sincerely,</a:t>
            </a:r>
          </a:p>
          <a:p>
            <a:pPr eaLnBrk="0" hangingPunct="0"/>
            <a:r>
              <a:rPr lang="en-US" sz="3200" dirty="0">
                <a:latin typeface="Brush Script MT" pitchFamily="66" charset="0"/>
                <a:ea typeface="Calibri" pitchFamily="34" charset="0"/>
                <a:cs typeface="Times New Roman" pitchFamily="18" charset="0"/>
              </a:rPr>
              <a:t>					</a:t>
            </a:r>
            <a:r>
              <a:rPr lang="en-US" sz="3200" dirty="0" smtClean="0">
                <a:latin typeface="Brush Script MT" pitchFamily="66" charset="0"/>
                <a:ea typeface="Calibri" pitchFamily="34" charset="0"/>
                <a:cs typeface="Times New Roman" pitchFamily="18" charset="0"/>
              </a:rPr>
              <a:t>	 Ms. F</a:t>
            </a:r>
            <a:endParaRPr lang="en-US" sz="4800" dirty="0">
              <a:latin typeface="Brush Script MT" pitchFamily="66" charset="0"/>
              <a:ea typeface="Calibri" pitchFamily="34" charset="0"/>
              <a:cs typeface="Arial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52800"/>
            <a:ext cx="5257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21011815">
            <a:off x="30631" y="552659"/>
            <a:ext cx="65710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Property Practice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67200" y="11430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Choose the correct property and color to gain yourself tally marks!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286000"/>
            <a:ext cx="7924800" cy="25853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This problem is an example of what property?6 × 18 = (6 × 10) + (6 × 8)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err="1" smtClean="0">
                <a:latin typeface="Comic Sans MS" pitchFamily="66" charset="0"/>
              </a:rPr>
              <a:t>A.Associative</a:t>
            </a:r>
            <a:r>
              <a:rPr lang="en-US" dirty="0" smtClean="0">
                <a:latin typeface="Comic Sans MS" pitchFamily="66" charset="0"/>
              </a:rPr>
              <a:t> Property  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err="1" smtClean="0">
                <a:latin typeface="Comic Sans MS" pitchFamily="66" charset="0"/>
              </a:rPr>
              <a:t>B.Communicative</a:t>
            </a:r>
            <a:r>
              <a:rPr lang="en-US" dirty="0" smtClean="0">
                <a:latin typeface="Comic Sans MS" pitchFamily="66" charset="0"/>
              </a:rPr>
              <a:t> Property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err="1" smtClean="0">
                <a:latin typeface="Comic Sans MS" pitchFamily="66" charset="0"/>
              </a:rPr>
              <a:t>C.Inverse</a:t>
            </a:r>
            <a:r>
              <a:rPr lang="en-US" dirty="0" smtClean="0">
                <a:latin typeface="Comic Sans MS" pitchFamily="66" charset="0"/>
              </a:rPr>
              <a:t> Operation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err="1" smtClean="0">
                <a:latin typeface="Comic Sans MS" pitchFamily="66" charset="0"/>
              </a:rPr>
              <a:t>D.Distributive</a:t>
            </a:r>
            <a:r>
              <a:rPr lang="en-US" dirty="0" smtClean="0">
                <a:latin typeface="Comic Sans MS" pitchFamily="66" charset="0"/>
              </a:rPr>
              <a:t> Property 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21011815">
            <a:off x="30631" y="552659"/>
            <a:ext cx="65710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Property Practice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67200" y="11430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Choose the correct property and color to gain yourself tally marks!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286000"/>
            <a:ext cx="7924800" cy="25853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Which one of these is an example of the Distributive Property?    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A.9 × 15 = 135  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B.9 × 15 = (9 × 10) + (9 × 5) 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 C.9 × 15 = 15 × 9  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D.9 × 15 = 3 × 56 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21011815">
            <a:off x="30631" y="552659"/>
            <a:ext cx="65710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Property Practice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67200" y="11430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Choose the correct property and color to gain yourself tally marks!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209800"/>
            <a:ext cx="7924800" cy="286232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mic Sans MS" pitchFamily="66" charset="0"/>
              </a:rPr>
              <a:t>Which of the following shows the commutative property of multiplication?   </a:t>
            </a:r>
          </a:p>
          <a:p>
            <a:pPr algn="ctr"/>
            <a:endParaRPr lang="en-US" dirty="0" smtClean="0">
              <a:latin typeface="Comic Sans MS" pitchFamily="66" charset="0"/>
            </a:endParaRPr>
          </a:p>
          <a:p>
            <a:pPr algn="ctr"/>
            <a:r>
              <a:rPr lang="en-US" dirty="0" smtClean="0">
                <a:latin typeface="Comic Sans MS" pitchFamily="66" charset="0"/>
              </a:rPr>
              <a:t>A.4 × 3 = 12 × 1  </a:t>
            </a:r>
          </a:p>
          <a:p>
            <a:pPr algn="ctr"/>
            <a:endParaRPr lang="en-US" dirty="0" smtClean="0">
              <a:latin typeface="Comic Sans MS" pitchFamily="66" charset="0"/>
            </a:endParaRPr>
          </a:p>
          <a:p>
            <a:pPr algn="ctr"/>
            <a:r>
              <a:rPr lang="en-US" dirty="0" smtClean="0">
                <a:latin typeface="Comic Sans MS" pitchFamily="66" charset="0"/>
              </a:rPr>
              <a:t>B.4 × 3 = 3 × 4 </a:t>
            </a:r>
          </a:p>
          <a:p>
            <a:pPr algn="ctr"/>
            <a:endParaRPr lang="en-US" dirty="0" smtClean="0">
              <a:latin typeface="Comic Sans MS" pitchFamily="66" charset="0"/>
            </a:endParaRPr>
          </a:p>
          <a:p>
            <a:pPr algn="ctr"/>
            <a:r>
              <a:rPr lang="en-US" dirty="0" smtClean="0">
                <a:latin typeface="Comic Sans MS" pitchFamily="66" charset="0"/>
              </a:rPr>
              <a:t> C.4 × 1 = 4  </a:t>
            </a:r>
          </a:p>
          <a:p>
            <a:pPr algn="ctr"/>
            <a:endParaRPr lang="en-US" dirty="0" smtClean="0">
              <a:latin typeface="Comic Sans MS" pitchFamily="66" charset="0"/>
            </a:endParaRPr>
          </a:p>
          <a:p>
            <a:pPr algn="ctr"/>
            <a:r>
              <a:rPr lang="en-US" dirty="0" smtClean="0">
                <a:latin typeface="Comic Sans MS" pitchFamily="66" charset="0"/>
              </a:rPr>
              <a:t>D.4 × 0 = 0 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21011815">
            <a:off x="30631" y="552659"/>
            <a:ext cx="65710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Property Practice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67200" y="11430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Choose the correct property and color to gain yourself tally marks!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286000"/>
            <a:ext cx="7924800" cy="34163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7 × 5 × 2 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The properties of multiplication make multiplying easier. Which of the following is the associative property of multiplication?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 A.(3 × 5) + (4 × 5) + × 2 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 B.7 × (5 × 2) 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 C.5 × 7 × 2  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D.(5 × 2) + (5 × 7)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1"/>
          <p:cNvSpPr>
            <a:spLocks noChangeArrowheads="1"/>
          </p:cNvSpPr>
          <p:nvPr/>
        </p:nvSpPr>
        <p:spPr bwMode="auto">
          <a:xfrm>
            <a:off x="0" y="861587"/>
            <a:ext cx="91440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3200" dirty="0">
                <a:latin typeface="Brush Script MT" pitchFamily="66" charset="0"/>
                <a:ea typeface="Calibri" pitchFamily="34" charset="0"/>
                <a:cs typeface="Times New Roman" pitchFamily="18" charset="0"/>
              </a:rPr>
              <a:t>				</a:t>
            </a:r>
            <a:r>
              <a:rPr lang="en-US" sz="3200" dirty="0" smtClean="0">
                <a:latin typeface="Brush Script MT" pitchFamily="66" charset="0"/>
                <a:ea typeface="Calibri" pitchFamily="34" charset="0"/>
                <a:cs typeface="Times New Roman" pitchFamily="18" charset="0"/>
              </a:rPr>
              <a:t>			January 15</a:t>
            </a:r>
            <a:r>
              <a:rPr lang="en-US" sz="3200" baseline="30000" dirty="0" smtClean="0">
                <a:latin typeface="Brush Script MT" pitchFamily="66" charset="0"/>
                <a:ea typeface="Calibri" pitchFamily="34" charset="0"/>
                <a:cs typeface="Times New Roman" pitchFamily="18" charset="0"/>
              </a:rPr>
              <a:t>th</a:t>
            </a:r>
            <a:r>
              <a:rPr lang="en-US" sz="3200" dirty="0" smtClean="0">
                <a:latin typeface="Brush Script MT" pitchFamily="66" charset="0"/>
                <a:ea typeface="Calibri" pitchFamily="34" charset="0"/>
                <a:cs typeface="Times New Roman" pitchFamily="18" charset="0"/>
              </a:rPr>
              <a:t>, 2013</a:t>
            </a:r>
            <a:endParaRPr lang="en-US" sz="3200" dirty="0">
              <a:latin typeface="Brush Script MT" pitchFamily="66" charset="0"/>
              <a:ea typeface="Calibri" pitchFamily="34" charset="0"/>
              <a:cs typeface="Times New Roman" pitchFamily="18" charset="0"/>
            </a:endParaRPr>
          </a:p>
          <a:p>
            <a:r>
              <a:rPr lang="en-US" sz="3200" dirty="0">
                <a:latin typeface="Brush Script MT" pitchFamily="66" charset="0"/>
                <a:ea typeface="Calibri" pitchFamily="34" charset="0"/>
                <a:cs typeface="Times New Roman" pitchFamily="18" charset="0"/>
              </a:rPr>
              <a:t>Dear Fabulous Fourth Graders,</a:t>
            </a:r>
          </a:p>
          <a:p>
            <a:r>
              <a:rPr lang="en-US" sz="3200" dirty="0">
                <a:latin typeface="Brush Script MT" pitchFamily="66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sz="3200" dirty="0" smtClean="0">
                <a:latin typeface="Brush Script MT" pitchFamily="66" charset="0"/>
                <a:ea typeface="Calibri" pitchFamily="34" charset="0"/>
                <a:cs typeface="Times New Roman" pitchFamily="18" charset="0"/>
              </a:rPr>
              <a:t>We’ve been talking about audience and purpose. Who does this advertisement appeal to and why? Please use the sentence starter below.</a:t>
            </a:r>
          </a:p>
          <a:p>
            <a:r>
              <a:rPr lang="en-US" b="1" dirty="0" smtClean="0"/>
              <a:t>This advertisement appeals to ______________________ because ___________.</a:t>
            </a:r>
          </a:p>
          <a:p>
            <a:r>
              <a:rPr lang="en-US" b="1" dirty="0" smtClean="0"/>
              <a:t>It’s purpose is to _____________________.</a:t>
            </a:r>
            <a:endParaRPr lang="en-US" dirty="0"/>
          </a:p>
          <a:p>
            <a:r>
              <a:rPr lang="en-US" sz="3200" dirty="0">
                <a:latin typeface="Brush Script MT" pitchFamily="66" charset="0"/>
                <a:ea typeface="Calibri" pitchFamily="34" charset="0"/>
                <a:cs typeface="Times New Roman" pitchFamily="18" charset="0"/>
              </a:rPr>
              <a:t>					         Sincerely,</a:t>
            </a:r>
          </a:p>
          <a:p>
            <a:pPr eaLnBrk="0" hangingPunct="0"/>
            <a:r>
              <a:rPr lang="en-US" sz="3200" dirty="0">
                <a:latin typeface="Brush Script MT" pitchFamily="66" charset="0"/>
                <a:ea typeface="Calibri" pitchFamily="34" charset="0"/>
                <a:cs typeface="Times New Roman" pitchFamily="18" charset="0"/>
              </a:rPr>
              <a:t>					</a:t>
            </a:r>
            <a:r>
              <a:rPr lang="en-US" sz="3200" dirty="0" smtClean="0">
                <a:latin typeface="Brush Script MT" pitchFamily="66" charset="0"/>
                <a:ea typeface="Calibri" pitchFamily="34" charset="0"/>
                <a:cs typeface="Times New Roman" pitchFamily="18" charset="0"/>
              </a:rPr>
              <a:t>	 Ms. F</a:t>
            </a:r>
            <a:endParaRPr lang="en-US" sz="4800" dirty="0">
              <a:latin typeface="Brush Script MT" pitchFamily="66" charset="0"/>
              <a:ea typeface="Calibri" pitchFamily="34" charset="0"/>
              <a:cs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886200"/>
            <a:ext cx="188595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21011815">
            <a:off x="30631" y="552659"/>
            <a:ext cx="65710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Property Practice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67200" y="11430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Choose the correct property and color to gain yourself tally marks!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286000"/>
            <a:ext cx="7924800" cy="34163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7 × 5 × 2 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The properties of multiplication make multiplying easier. Which of the following is the associative property of multiplication?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 A.(3 × 5) + (4 × 5) + × 2 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 B.7 × (5 × 2) 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 C.5 × 7 × 2  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D.(5 × 2) + (5 × 7)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21011815">
            <a:off x="30631" y="552659"/>
            <a:ext cx="65710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Property Practice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67200" y="11430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Choose the correct property and color to gain yourself tally marks!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286000"/>
            <a:ext cx="7924800" cy="34163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7 × 5 × 2 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The properties of multiplication make multiplying easier. Which of the following is the associative property of multiplication?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 A.(3 × 5) + (4 × 5) + × 2 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 B.7 × (5 × 2) 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 C.5 × 7 × 2  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D.(5 × 2) + (5 × 7)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1"/>
          <p:cNvSpPr>
            <a:spLocks noChangeArrowheads="1"/>
          </p:cNvSpPr>
          <p:nvPr/>
        </p:nvSpPr>
        <p:spPr bwMode="auto">
          <a:xfrm>
            <a:off x="0" y="0"/>
            <a:ext cx="91440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3200" dirty="0">
                <a:latin typeface="Brush Script MT" pitchFamily="66" charset="0"/>
                <a:ea typeface="Calibri" pitchFamily="34" charset="0"/>
                <a:cs typeface="Times New Roman" pitchFamily="18" charset="0"/>
              </a:rPr>
              <a:t>				</a:t>
            </a:r>
            <a:r>
              <a:rPr lang="en-US" sz="3200" dirty="0" smtClean="0">
                <a:latin typeface="Brush Script MT" pitchFamily="66" charset="0"/>
                <a:ea typeface="Calibri" pitchFamily="34" charset="0"/>
                <a:cs typeface="Times New Roman" pitchFamily="18" charset="0"/>
              </a:rPr>
              <a:t>			January 16</a:t>
            </a:r>
            <a:r>
              <a:rPr lang="en-US" sz="3200" baseline="30000" dirty="0" smtClean="0">
                <a:latin typeface="Brush Script MT" pitchFamily="66" charset="0"/>
                <a:ea typeface="Calibri" pitchFamily="34" charset="0"/>
                <a:cs typeface="Times New Roman" pitchFamily="18" charset="0"/>
              </a:rPr>
              <a:t>th</a:t>
            </a:r>
            <a:r>
              <a:rPr lang="en-US" sz="3200" dirty="0" smtClean="0">
                <a:latin typeface="Brush Script MT" pitchFamily="66" charset="0"/>
                <a:ea typeface="Calibri" pitchFamily="34" charset="0"/>
                <a:cs typeface="Times New Roman" pitchFamily="18" charset="0"/>
              </a:rPr>
              <a:t>, 2013</a:t>
            </a:r>
            <a:endParaRPr lang="en-US" sz="3200" dirty="0">
              <a:latin typeface="Brush Script MT" pitchFamily="66" charset="0"/>
              <a:ea typeface="Calibri" pitchFamily="34" charset="0"/>
              <a:cs typeface="Times New Roman" pitchFamily="18" charset="0"/>
            </a:endParaRPr>
          </a:p>
          <a:p>
            <a:r>
              <a:rPr lang="en-US" sz="3200" dirty="0">
                <a:latin typeface="Brush Script MT" pitchFamily="66" charset="0"/>
                <a:ea typeface="Calibri" pitchFamily="34" charset="0"/>
                <a:cs typeface="Times New Roman" pitchFamily="18" charset="0"/>
              </a:rPr>
              <a:t>Dear Fabulous Fourth Graders,</a:t>
            </a:r>
          </a:p>
          <a:p>
            <a:r>
              <a:rPr lang="en-US" sz="3200" dirty="0">
                <a:latin typeface="Brush Script MT" pitchFamily="66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sz="3200" dirty="0" smtClean="0">
                <a:latin typeface="Brush Script MT" pitchFamily="66" charset="0"/>
                <a:ea typeface="Calibri" pitchFamily="34" charset="0"/>
                <a:cs typeface="Times New Roman" pitchFamily="18" charset="0"/>
              </a:rPr>
              <a:t>We’ve been talking about audience and purpose. Who does this advertisement appeal to and why? Please use the sentence starter below.</a:t>
            </a:r>
          </a:p>
          <a:p>
            <a:r>
              <a:rPr lang="en-US" b="1" dirty="0" smtClean="0"/>
              <a:t>This advertisement appeals to ______________________ because ___________.</a:t>
            </a:r>
          </a:p>
          <a:p>
            <a:r>
              <a:rPr lang="en-US" b="1" dirty="0" smtClean="0"/>
              <a:t>It’s purpose is to _____________________.</a:t>
            </a:r>
            <a:endParaRPr lang="en-US" dirty="0"/>
          </a:p>
          <a:p>
            <a:r>
              <a:rPr lang="en-US" sz="3200" dirty="0">
                <a:latin typeface="Brush Script MT" pitchFamily="66" charset="0"/>
                <a:ea typeface="Calibri" pitchFamily="34" charset="0"/>
                <a:cs typeface="Times New Roman" pitchFamily="18" charset="0"/>
              </a:rPr>
              <a:t>					         Sincerely,</a:t>
            </a:r>
          </a:p>
          <a:p>
            <a:pPr eaLnBrk="0" hangingPunct="0"/>
            <a:r>
              <a:rPr lang="en-US" sz="3200" dirty="0">
                <a:latin typeface="Brush Script MT" pitchFamily="66" charset="0"/>
                <a:ea typeface="Calibri" pitchFamily="34" charset="0"/>
                <a:cs typeface="Times New Roman" pitchFamily="18" charset="0"/>
              </a:rPr>
              <a:t>					</a:t>
            </a:r>
            <a:r>
              <a:rPr lang="en-US" sz="3200" dirty="0" smtClean="0">
                <a:latin typeface="Brush Script MT" pitchFamily="66" charset="0"/>
                <a:ea typeface="Calibri" pitchFamily="34" charset="0"/>
                <a:cs typeface="Times New Roman" pitchFamily="18" charset="0"/>
              </a:rPr>
              <a:t>	 Ms. F</a:t>
            </a:r>
            <a:endParaRPr lang="en-US" sz="4800" dirty="0">
              <a:latin typeface="Brush Script MT" pitchFamily="66" charset="0"/>
              <a:ea typeface="Calibri" pitchFamily="34" charset="0"/>
              <a:cs typeface="Arial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76600"/>
            <a:ext cx="357187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21011815">
            <a:off x="30631" y="552659"/>
            <a:ext cx="65710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Property Practice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67200" y="11430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Choose the correct property and color to gain yourself tally marks!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2286000"/>
            <a:ext cx="7924800" cy="286232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Comic Sans MS" pitchFamily="66" charset="0"/>
              </a:rPr>
              <a:t>Compare.3 × 7 × 4 ____ 4 × 3 × 7</a:t>
            </a:r>
          </a:p>
          <a:p>
            <a:endParaRPr lang="it-IT" dirty="0" smtClean="0">
              <a:latin typeface="Comic Sans MS" pitchFamily="66" charset="0"/>
            </a:endParaRPr>
          </a:p>
          <a:p>
            <a:endParaRPr lang="it-IT" dirty="0" smtClean="0">
              <a:latin typeface="Comic Sans MS" pitchFamily="66" charset="0"/>
            </a:endParaRPr>
          </a:p>
          <a:p>
            <a:r>
              <a:rPr lang="it-IT" dirty="0" smtClean="0">
                <a:latin typeface="Comic Sans MS" pitchFamily="66" charset="0"/>
              </a:rPr>
              <a:t>       	A.&lt;  </a:t>
            </a:r>
          </a:p>
          <a:p>
            <a:endParaRPr lang="it-IT" dirty="0" smtClean="0">
              <a:latin typeface="Comic Sans MS" pitchFamily="66" charset="0"/>
            </a:endParaRPr>
          </a:p>
          <a:p>
            <a:r>
              <a:rPr lang="it-IT" dirty="0" smtClean="0">
                <a:latin typeface="Comic Sans MS" pitchFamily="66" charset="0"/>
              </a:rPr>
              <a:t>	B.&gt;  </a:t>
            </a:r>
          </a:p>
          <a:p>
            <a:endParaRPr lang="it-IT" dirty="0" smtClean="0">
              <a:latin typeface="Comic Sans MS" pitchFamily="66" charset="0"/>
            </a:endParaRPr>
          </a:p>
          <a:p>
            <a:r>
              <a:rPr lang="it-IT" dirty="0" smtClean="0">
                <a:latin typeface="Comic Sans MS" pitchFamily="66" charset="0"/>
              </a:rPr>
              <a:t>	C.= </a:t>
            </a:r>
          </a:p>
          <a:p>
            <a:endParaRPr lang="it-IT" dirty="0" smtClean="0">
              <a:latin typeface="Comic Sans MS" pitchFamily="66" charset="0"/>
            </a:endParaRPr>
          </a:p>
          <a:p>
            <a:r>
              <a:rPr lang="it-IT" dirty="0" smtClean="0">
                <a:latin typeface="Comic Sans MS" pitchFamily="66" charset="0"/>
              </a:rPr>
              <a:t>	 D.≠  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21011815">
            <a:off x="30631" y="552659"/>
            <a:ext cx="65710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Property Practice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67200" y="11430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Choose the correct property and color to gain yourself tally marks!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286000"/>
            <a:ext cx="7924800" cy="286232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Choose the answer that uses the distributive property to simplify </a:t>
            </a:r>
            <a:r>
              <a:rPr lang="en-US" u="sng" dirty="0" smtClean="0">
                <a:latin typeface="Comic Sans MS" pitchFamily="66" charset="0"/>
              </a:rPr>
              <a:t>6 × 42</a:t>
            </a:r>
            <a:r>
              <a:rPr lang="en-US" dirty="0" smtClean="0">
                <a:latin typeface="Comic Sans MS" pitchFamily="66" charset="0"/>
              </a:rPr>
              <a:t>.      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 A.(6 × 40) + (6 × 2)  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B.42 × 6 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 C.(6 × 40) × (6 × 2) 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 D.(6 × 1) × (42 × 1) 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57865</TotalTime>
  <Words>233</Words>
  <Application>Microsoft Office PowerPoint</Application>
  <PresentationFormat>On-screen Show (4:3)</PresentationFormat>
  <Paragraphs>151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Natalie</dc:creator>
  <cp:lastModifiedBy>Natalie</cp:lastModifiedBy>
  <cp:revision>62</cp:revision>
  <dcterms:created xsi:type="dcterms:W3CDTF">2012-08-05T23:11:31Z</dcterms:created>
  <dcterms:modified xsi:type="dcterms:W3CDTF">2013-01-14T04:38:34Z</dcterms:modified>
</cp:coreProperties>
</file>