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5" r:id="rId4"/>
    <p:sldId id="257" r:id="rId5"/>
    <p:sldId id="265" r:id="rId6"/>
    <p:sldId id="258" r:id="rId7"/>
    <p:sldId id="270" r:id="rId8"/>
    <p:sldId id="266" r:id="rId9"/>
    <p:sldId id="267" r:id="rId10"/>
    <p:sldId id="268" r:id="rId11"/>
    <p:sldId id="269" r:id="rId12"/>
    <p:sldId id="260" r:id="rId13"/>
    <p:sldId id="271" r:id="rId14"/>
    <p:sldId id="272" r:id="rId15"/>
    <p:sldId id="273" r:id="rId16"/>
    <p:sldId id="274" r:id="rId17"/>
    <p:sldId id="263" r:id="rId18"/>
    <p:sldId id="264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6163" autoAdjust="0"/>
  </p:normalViewPr>
  <p:slideViewPr>
    <p:cSldViewPr>
      <p:cViewPr varScale="1">
        <p:scale>
          <a:sx n="78" d="100"/>
          <a:sy n="78" d="100"/>
        </p:scale>
        <p:origin x="102" y="384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8E6069-34B2-4DD9-9AAF-9D870B86B147}" type="doc">
      <dgm:prSet loTypeId="urn:microsoft.com/office/officeart/2005/8/layout/venn2" loCatId="relationship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3137FB7-7E45-4751-BFD8-7B21BBD0544E}">
      <dgm:prSet phldrT="[Text]"/>
      <dgm:spPr/>
      <dgm:t>
        <a:bodyPr/>
        <a:lstStyle/>
        <a:p>
          <a:r>
            <a:rPr lang="en-US" dirty="0" smtClean="0"/>
            <a:t>Full Group Presentation</a:t>
          </a:r>
          <a:endParaRPr lang="en-US" dirty="0"/>
        </a:p>
      </dgm:t>
    </dgm:pt>
    <dgm:pt modelId="{FBF3A5C8-64AF-4BBB-BAF6-93AD1ABC3FCD}" type="parTrans" cxnId="{215A71CC-23BC-4FC5-A0B8-CD9B44764614}">
      <dgm:prSet/>
      <dgm:spPr/>
      <dgm:t>
        <a:bodyPr/>
        <a:lstStyle/>
        <a:p>
          <a:endParaRPr lang="en-US"/>
        </a:p>
      </dgm:t>
    </dgm:pt>
    <dgm:pt modelId="{BD8D1561-F260-4EBE-82B9-A882C73DD740}" type="sibTrans" cxnId="{215A71CC-23BC-4FC5-A0B8-CD9B44764614}">
      <dgm:prSet/>
      <dgm:spPr/>
      <dgm:t>
        <a:bodyPr/>
        <a:lstStyle/>
        <a:p>
          <a:endParaRPr lang="en-US"/>
        </a:p>
      </dgm:t>
    </dgm:pt>
    <dgm:pt modelId="{F069A20B-6731-4F66-86D8-13F3E99B5CC4}">
      <dgm:prSet phldrT="[Text]"/>
      <dgm:spPr/>
      <dgm:t>
        <a:bodyPr/>
        <a:lstStyle/>
        <a:p>
          <a:r>
            <a:rPr lang="en-US" dirty="0" smtClean="0"/>
            <a:t>Small Group Regulation</a:t>
          </a:r>
          <a:endParaRPr lang="en-US" dirty="0"/>
        </a:p>
      </dgm:t>
    </dgm:pt>
    <dgm:pt modelId="{385C0750-A41A-4803-99C1-15A3A590F52D}" type="parTrans" cxnId="{CE0866BB-895F-4FF4-95FE-1C895DB91EDC}">
      <dgm:prSet/>
      <dgm:spPr/>
      <dgm:t>
        <a:bodyPr/>
        <a:lstStyle/>
        <a:p>
          <a:endParaRPr lang="en-US"/>
        </a:p>
      </dgm:t>
    </dgm:pt>
    <dgm:pt modelId="{29657626-1F46-429B-9EF4-B34531A738E8}" type="sibTrans" cxnId="{CE0866BB-895F-4FF4-95FE-1C895DB91EDC}">
      <dgm:prSet/>
      <dgm:spPr/>
      <dgm:t>
        <a:bodyPr/>
        <a:lstStyle/>
        <a:p>
          <a:endParaRPr lang="en-US"/>
        </a:p>
      </dgm:t>
    </dgm:pt>
    <dgm:pt modelId="{46EB27FC-9AD9-45AC-A7EE-EDBD20AF47B4}">
      <dgm:prSet phldrT="[Text]"/>
      <dgm:spPr/>
      <dgm:t>
        <a:bodyPr/>
        <a:lstStyle/>
        <a:p>
          <a:r>
            <a:rPr lang="en-US" dirty="0" smtClean="0"/>
            <a:t>Individual Self-Regulation</a:t>
          </a:r>
          <a:endParaRPr lang="en-US" dirty="0"/>
        </a:p>
      </dgm:t>
    </dgm:pt>
    <dgm:pt modelId="{09EAF02B-5108-4447-A840-42E75F180933}" type="parTrans" cxnId="{E766F09F-3314-4576-9146-79A4CFB9A557}">
      <dgm:prSet/>
      <dgm:spPr/>
      <dgm:t>
        <a:bodyPr/>
        <a:lstStyle/>
        <a:p>
          <a:endParaRPr lang="en-US"/>
        </a:p>
      </dgm:t>
    </dgm:pt>
    <dgm:pt modelId="{6C69E443-295D-4CD0-976C-2DBF65AD45A9}" type="sibTrans" cxnId="{E766F09F-3314-4576-9146-79A4CFB9A557}">
      <dgm:prSet/>
      <dgm:spPr/>
      <dgm:t>
        <a:bodyPr/>
        <a:lstStyle/>
        <a:p>
          <a:endParaRPr lang="en-US"/>
        </a:p>
      </dgm:t>
    </dgm:pt>
    <dgm:pt modelId="{9CC0122D-BC06-41BC-8BB0-B48BBB04E09D}" type="pres">
      <dgm:prSet presAssocID="{8E8E6069-34B2-4DD9-9AAF-9D870B86B147}" presName="Name0" presStyleCnt="0">
        <dgm:presLayoutVars>
          <dgm:chMax val="7"/>
          <dgm:resizeHandles val="exact"/>
        </dgm:presLayoutVars>
      </dgm:prSet>
      <dgm:spPr/>
    </dgm:pt>
    <dgm:pt modelId="{52F73C6C-AD91-41D8-A844-28A98912A2D5}" type="pres">
      <dgm:prSet presAssocID="{8E8E6069-34B2-4DD9-9AAF-9D870B86B147}" presName="comp1" presStyleCnt="0"/>
      <dgm:spPr/>
    </dgm:pt>
    <dgm:pt modelId="{3B6AD766-0093-4AEC-98A6-DCF42C89AC22}" type="pres">
      <dgm:prSet presAssocID="{8E8E6069-34B2-4DD9-9AAF-9D870B86B147}" presName="circle1" presStyleLbl="node1" presStyleIdx="0" presStyleCnt="3"/>
      <dgm:spPr/>
      <dgm:t>
        <a:bodyPr/>
        <a:lstStyle/>
        <a:p>
          <a:endParaRPr lang="en-US"/>
        </a:p>
      </dgm:t>
    </dgm:pt>
    <dgm:pt modelId="{6C04A1A6-BC32-4709-BF82-E71501BF1E15}" type="pres">
      <dgm:prSet presAssocID="{8E8E6069-34B2-4DD9-9AAF-9D870B86B147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13AFA3-7F73-40BA-903B-E650F8DAFA68}" type="pres">
      <dgm:prSet presAssocID="{8E8E6069-34B2-4DD9-9AAF-9D870B86B147}" presName="comp2" presStyleCnt="0"/>
      <dgm:spPr/>
    </dgm:pt>
    <dgm:pt modelId="{65DE725A-68FA-4A0E-8F55-0E96906A2D98}" type="pres">
      <dgm:prSet presAssocID="{8E8E6069-34B2-4DD9-9AAF-9D870B86B147}" presName="circle2" presStyleLbl="node1" presStyleIdx="1" presStyleCnt="3"/>
      <dgm:spPr/>
      <dgm:t>
        <a:bodyPr/>
        <a:lstStyle/>
        <a:p>
          <a:endParaRPr lang="en-US"/>
        </a:p>
      </dgm:t>
    </dgm:pt>
    <dgm:pt modelId="{470D69FA-F5DB-4B5B-829E-129459AD6013}" type="pres">
      <dgm:prSet presAssocID="{8E8E6069-34B2-4DD9-9AAF-9D870B86B147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4905A9-56E4-47B6-9BEE-FDFB77A1F98B}" type="pres">
      <dgm:prSet presAssocID="{8E8E6069-34B2-4DD9-9AAF-9D870B86B147}" presName="comp3" presStyleCnt="0"/>
      <dgm:spPr/>
    </dgm:pt>
    <dgm:pt modelId="{B2ED0360-CB0F-43F2-87C9-EABC7F13E0A6}" type="pres">
      <dgm:prSet presAssocID="{8E8E6069-34B2-4DD9-9AAF-9D870B86B147}" presName="circle3" presStyleLbl="node1" presStyleIdx="2" presStyleCnt="3"/>
      <dgm:spPr/>
    </dgm:pt>
    <dgm:pt modelId="{4D443F83-A5BD-4C80-9387-433B35539A08}" type="pres">
      <dgm:prSet presAssocID="{8E8E6069-34B2-4DD9-9AAF-9D870B86B147}" presName="c3text" presStyleLbl="node1" presStyleIdx="2" presStyleCnt="3">
        <dgm:presLayoutVars>
          <dgm:bulletEnabled val="1"/>
        </dgm:presLayoutVars>
      </dgm:prSet>
      <dgm:spPr/>
    </dgm:pt>
  </dgm:ptLst>
  <dgm:cxnLst>
    <dgm:cxn modelId="{9DE9F370-D3ED-4F43-9CEA-089A861EEF5B}" type="presOf" srcId="{46EB27FC-9AD9-45AC-A7EE-EDBD20AF47B4}" destId="{B2ED0360-CB0F-43F2-87C9-EABC7F13E0A6}" srcOrd="0" destOrd="0" presId="urn:microsoft.com/office/officeart/2005/8/layout/venn2"/>
    <dgm:cxn modelId="{4C81CBE4-0006-4AE9-8D3A-CD96F5818578}" type="presOf" srcId="{F069A20B-6731-4F66-86D8-13F3E99B5CC4}" destId="{65DE725A-68FA-4A0E-8F55-0E96906A2D98}" srcOrd="0" destOrd="0" presId="urn:microsoft.com/office/officeart/2005/8/layout/venn2"/>
    <dgm:cxn modelId="{CB07E0E5-5839-4A5C-9D9C-B38C0B479214}" type="presOf" srcId="{C3137FB7-7E45-4751-BFD8-7B21BBD0544E}" destId="{3B6AD766-0093-4AEC-98A6-DCF42C89AC22}" srcOrd="0" destOrd="0" presId="urn:microsoft.com/office/officeart/2005/8/layout/venn2"/>
    <dgm:cxn modelId="{E766F09F-3314-4576-9146-79A4CFB9A557}" srcId="{8E8E6069-34B2-4DD9-9AAF-9D870B86B147}" destId="{46EB27FC-9AD9-45AC-A7EE-EDBD20AF47B4}" srcOrd="2" destOrd="0" parTransId="{09EAF02B-5108-4447-A840-42E75F180933}" sibTransId="{6C69E443-295D-4CD0-976C-2DBF65AD45A9}"/>
    <dgm:cxn modelId="{CE0866BB-895F-4FF4-95FE-1C895DB91EDC}" srcId="{8E8E6069-34B2-4DD9-9AAF-9D870B86B147}" destId="{F069A20B-6731-4F66-86D8-13F3E99B5CC4}" srcOrd="1" destOrd="0" parTransId="{385C0750-A41A-4803-99C1-15A3A590F52D}" sibTransId="{29657626-1F46-429B-9EF4-B34531A738E8}"/>
    <dgm:cxn modelId="{215A71CC-23BC-4FC5-A0B8-CD9B44764614}" srcId="{8E8E6069-34B2-4DD9-9AAF-9D870B86B147}" destId="{C3137FB7-7E45-4751-BFD8-7B21BBD0544E}" srcOrd="0" destOrd="0" parTransId="{FBF3A5C8-64AF-4BBB-BAF6-93AD1ABC3FCD}" sibTransId="{BD8D1561-F260-4EBE-82B9-A882C73DD740}"/>
    <dgm:cxn modelId="{5A5732F0-76D3-4804-B686-9A6E5BA55750}" type="presOf" srcId="{46EB27FC-9AD9-45AC-A7EE-EDBD20AF47B4}" destId="{4D443F83-A5BD-4C80-9387-433B35539A08}" srcOrd="1" destOrd="0" presId="urn:microsoft.com/office/officeart/2005/8/layout/venn2"/>
    <dgm:cxn modelId="{F85D85F9-DE46-4CF6-8046-4B778516E65C}" type="presOf" srcId="{C3137FB7-7E45-4751-BFD8-7B21BBD0544E}" destId="{6C04A1A6-BC32-4709-BF82-E71501BF1E15}" srcOrd="1" destOrd="0" presId="urn:microsoft.com/office/officeart/2005/8/layout/venn2"/>
    <dgm:cxn modelId="{73602F75-D073-4419-98ED-BCCA8165EA35}" type="presOf" srcId="{8E8E6069-34B2-4DD9-9AAF-9D870B86B147}" destId="{9CC0122D-BC06-41BC-8BB0-B48BBB04E09D}" srcOrd="0" destOrd="0" presId="urn:microsoft.com/office/officeart/2005/8/layout/venn2"/>
    <dgm:cxn modelId="{D2C8D813-E4A8-46F3-96C8-435B7C0AEECD}" type="presOf" srcId="{F069A20B-6731-4F66-86D8-13F3E99B5CC4}" destId="{470D69FA-F5DB-4B5B-829E-129459AD6013}" srcOrd="1" destOrd="0" presId="urn:microsoft.com/office/officeart/2005/8/layout/venn2"/>
    <dgm:cxn modelId="{390067B7-8D46-44E3-9598-B269646F7B3A}" type="presParOf" srcId="{9CC0122D-BC06-41BC-8BB0-B48BBB04E09D}" destId="{52F73C6C-AD91-41D8-A844-28A98912A2D5}" srcOrd="0" destOrd="0" presId="urn:microsoft.com/office/officeart/2005/8/layout/venn2"/>
    <dgm:cxn modelId="{F99D7805-322C-4EB8-B524-9A9070C292A7}" type="presParOf" srcId="{52F73C6C-AD91-41D8-A844-28A98912A2D5}" destId="{3B6AD766-0093-4AEC-98A6-DCF42C89AC22}" srcOrd="0" destOrd="0" presId="urn:microsoft.com/office/officeart/2005/8/layout/venn2"/>
    <dgm:cxn modelId="{02C21BDD-1BE2-4785-A38A-43AA708FABF9}" type="presParOf" srcId="{52F73C6C-AD91-41D8-A844-28A98912A2D5}" destId="{6C04A1A6-BC32-4709-BF82-E71501BF1E15}" srcOrd="1" destOrd="0" presId="urn:microsoft.com/office/officeart/2005/8/layout/venn2"/>
    <dgm:cxn modelId="{BB41216A-4CE8-4F52-95A2-BB0D550E30D5}" type="presParOf" srcId="{9CC0122D-BC06-41BC-8BB0-B48BBB04E09D}" destId="{5713AFA3-7F73-40BA-903B-E650F8DAFA68}" srcOrd="1" destOrd="0" presId="urn:microsoft.com/office/officeart/2005/8/layout/venn2"/>
    <dgm:cxn modelId="{9B80DE39-6180-4934-9C76-7F07C85EF31F}" type="presParOf" srcId="{5713AFA3-7F73-40BA-903B-E650F8DAFA68}" destId="{65DE725A-68FA-4A0E-8F55-0E96906A2D98}" srcOrd="0" destOrd="0" presId="urn:microsoft.com/office/officeart/2005/8/layout/venn2"/>
    <dgm:cxn modelId="{511D08A7-991A-4BA5-8EF7-7BB93D761908}" type="presParOf" srcId="{5713AFA3-7F73-40BA-903B-E650F8DAFA68}" destId="{470D69FA-F5DB-4B5B-829E-129459AD6013}" srcOrd="1" destOrd="0" presId="urn:microsoft.com/office/officeart/2005/8/layout/venn2"/>
    <dgm:cxn modelId="{857EA00C-8F3E-4281-9F84-960771FF2A70}" type="presParOf" srcId="{9CC0122D-BC06-41BC-8BB0-B48BBB04E09D}" destId="{0A4905A9-56E4-47B6-9BEE-FDFB77A1F98B}" srcOrd="2" destOrd="0" presId="urn:microsoft.com/office/officeart/2005/8/layout/venn2"/>
    <dgm:cxn modelId="{58B90F31-236A-4ED3-8D71-F3BCE1382F70}" type="presParOf" srcId="{0A4905A9-56E4-47B6-9BEE-FDFB77A1F98B}" destId="{B2ED0360-CB0F-43F2-87C9-EABC7F13E0A6}" srcOrd="0" destOrd="0" presId="urn:microsoft.com/office/officeart/2005/8/layout/venn2"/>
    <dgm:cxn modelId="{C50F047C-215A-4A7D-991D-7B620D05436E}" type="presParOf" srcId="{0A4905A9-56E4-47B6-9BEE-FDFB77A1F98B}" destId="{4D443F83-A5BD-4C80-9387-433B35539A0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AD766-0093-4AEC-98A6-DCF42C89AC22}">
      <dsp:nvSpPr>
        <dsp:cNvPr id="0" name=""/>
        <dsp:cNvSpPr/>
      </dsp:nvSpPr>
      <dsp:spPr>
        <a:xfrm>
          <a:off x="76200" y="0"/>
          <a:ext cx="4267200" cy="42672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Full Group Presentation</a:t>
          </a:r>
          <a:endParaRPr lang="en-US" sz="1400" kern="1200" dirty="0"/>
        </a:p>
      </dsp:txBody>
      <dsp:txXfrm>
        <a:off x="1464106" y="213359"/>
        <a:ext cx="1491386" cy="640080"/>
      </dsp:txXfrm>
    </dsp:sp>
    <dsp:sp modelId="{65DE725A-68FA-4A0E-8F55-0E96906A2D98}">
      <dsp:nvSpPr>
        <dsp:cNvPr id="0" name=""/>
        <dsp:cNvSpPr/>
      </dsp:nvSpPr>
      <dsp:spPr>
        <a:xfrm>
          <a:off x="609599" y="1066799"/>
          <a:ext cx="3200400" cy="3200400"/>
        </a:xfrm>
        <a:prstGeom prst="ellipse">
          <a:avLst/>
        </a:prstGeom>
        <a:solidFill>
          <a:schemeClr val="accent5">
            <a:hueOff val="-515611"/>
            <a:satOff val="-6008"/>
            <a:lumOff val="-107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Small Group Regulation</a:t>
          </a:r>
          <a:endParaRPr lang="en-US" sz="1400" kern="1200" dirty="0"/>
        </a:p>
      </dsp:txBody>
      <dsp:txXfrm>
        <a:off x="1464106" y="1266825"/>
        <a:ext cx="1491386" cy="600075"/>
      </dsp:txXfrm>
    </dsp:sp>
    <dsp:sp modelId="{B2ED0360-CB0F-43F2-87C9-EABC7F13E0A6}">
      <dsp:nvSpPr>
        <dsp:cNvPr id="0" name=""/>
        <dsp:cNvSpPr/>
      </dsp:nvSpPr>
      <dsp:spPr>
        <a:xfrm>
          <a:off x="1143000" y="2133600"/>
          <a:ext cx="2133600" cy="2133600"/>
        </a:xfrm>
        <a:prstGeom prst="ellipse">
          <a:avLst/>
        </a:prstGeom>
        <a:solidFill>
          <a:schemeClr val="accent5">
            <a:hueOff val="-1031223"/>
            <a:satOff val="-12017"/>
            <a:lumOff val="-215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Individual Self-Regulation</a:t>
          </a:r>
          <a:endParaRPr lang="en-US" sz="1400" kern="1200" dirty="0"/>
        </a:p>
      </dsp:txBody>
      <dsp:txXfrm>
        <a:off x="1455458" y="2667000"/>
        <a:ext cx="1508683" cy="106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6/19/2015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6/19/2015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duanimator@gmail.com" TargetMode="External"/><Relationship Id="rId2" Type="http://schemas.openxmlformats.org/officeDocument/2006/relationships/hyperlink" Target="mailto:Scottish.Washington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4413" y="609600"/>
            <a:ext cx="4571999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400" i="1" dirty="0"/>
              <a:t>Scottish Washington &amp; Michael Wright, </a:t>
            </a:r>
            <a:endParaRPr lang="en-US" sz="2400" i="1" dirty="0" smtClean="0"/>
          </a:p>
          <a:p>
            <a:pPr algn="r">
              <a:lnSpc>
                <a:spcPct val="90000"/>
              </a:lnSpc>
            </a:pPr>
            <a:r>
              <a:rPr lang="en-US" sz="2400" i="1" dirty="0" smtClean="0"/>
              <a:t>Tennessee State University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2412" y="609600"/>
            <a:ext cx="457199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June 19, 2015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emerging model integrating art &amp; play in education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r>
              <a:rPr lang="en-US" smtClean="0"/>
              <a:t>&amp; Human Agency </a:t>
            </a:r>
            <a:r>
              <a:rPr lang="en-US" dirty="0" smtClean="0"/>
              <a:t>for Kids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Ability to update, change, and respond to critique. </a:t>
            </a:r>
          </a:p>
          <a:p>
            <a:r>
              <a:rPr lang="en-US" dirty="0" smtClean="0"/>
              <a:t>As Opposed to:  one submission and done approaches to education.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Required for </a:t>
            </a:r>
            <a:r>
              <a:rPr lang="en-US" dirty="0" smtClean="0"/>
              <a:t>Use as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Self-Reactiveness:</a:t>
            </a:r>
            <a:r>
              <a:rPr lang="en-US" dirty="0"/>
              <a:t> Children will listen to what is being said, test it, get a result, and determine if it was a result that satisfied them at all. Due to children living in the moment and desire for more immediate gratification, results that do not provide instant gratification is obsolete.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Methodology 04: Self-Reactiveness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3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Intentionality</a:t>
            </a:r>
          </a:p>
          <a:p>
            <a:r>
              <a:rPr lang="en-US" dirty="0" smtClean="0"/>
              <a:t>Ability to express complexity (interactions) in pursuit of the goal.</a:t>
            </a:r>
          </a:p>
          <a:p>
            <a:pPr lvl="1"/>
            <a:r>
              <a:rPr lang="en-US" dirty="0" smtClean="0"/>
              <a:t>Low Level: Simple</a:t>
            </a:r>
          </a:p>
          <a:p>
            <a:pPr lvl="1"/>
            <a:r>
              <a:rPr lang="en-US" dirty="0" smtClean="0"/>
              <a:t>High Level: Complex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Intentionality</a:t>
            </a:r>
          </a:p>
          <a:p>
            <a:r>
              <a:rPr lang="en-US" dirty="0" smtClean="0"/>
              <a:t>Ability to express complexity (interactions) in production goal.</a:t>
            </a:r>
          </a:p>
          <a:p>
            <a:pPr lvl="1"/>
            <a:r>
              <a:rPr lang="en-US" dirty="0" smtClean="0"/>
              <a:t>Low Level: Simple</a:t>
            </a:r>
          </a:p>
          <a:p>
            <a:pPr lvl="1"/>
            <a:r>
              <a:rPr lang="en-US" dirty="0" smtClean="0"/>
              <a:t>High Level: Complex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Results 01: Assessment Continuum</a:t>
            </a:r>
            <a:endParaRPr lang="en-US" dirty="0"/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402260" y="2057400"/>
            <a:ext cx="441655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mtClean="0">
                <a:solidFill>
                  <a:srgbClr val="FFC000"/>
                </a:solidFill>
              </a:rPr>
              <a:t>Play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1674813" y="2057400"/>
            <a:ext cx="441655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mtClean="0">
                <a:solidFill>
                  <a:srgbClr val="FFC000"/>
                </a:solidFill>
              </a:rPr>
              <a:t>Art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Forethought</a:t>
            </a:r>
          </a:p>
          <a:p>
            <a:r>
              <a:rPr lang="en-US" dirty="0" smtClean="0"/>
              <a:t>Ability to express complexity (interactions) in expression of the role.</a:t>
            </a:r>
          </a:p>
          <a:p>
            <a:pPr lvl="1"/>
            <a:r>
              <a:rPr lang="en-US" dirty="0" smtClean="0"/>
              <a:t>Low Level: Simple</a:t>
            </a:r>
          </a:p>
          <a:p>
            <a:pPr lvl="1"/>
            <a:r>
              <a:rPr lang="en-US" dirty="0" smtClean="0"/>
              <a:t>High Level: Complex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Forethought</a:t>
            </a:r>
          </a:p>
          <a:p>
            <a:r>
              <a:rPr lang="en-US" dirty="0" smtClean="0"/>
              <a:t>Ability to express complexity (interactions) of the details of the project as creativity.</a:t>
            </a:r>
          </a:p>
          <a:p>
            <a:pPr lvl="1"/>
            <a:r>
              <a:rPr lang="en-US" dirty="0" smtClean="0"/>
              <a:t>Low Level: Simple</a:t>
            </a:r>
          </a:p>
          <a:p>
            <a:pPr lvl="1"/>
            <a:r>
              <a:rPr lang="en-US" dirty="0" smtClean="0"/>
              <a:t>High Level: Complex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Results 02: Assessment Continuum</a:t>
            </a:r>
            <a:endParaRPr lang="en-US" dirty="0"/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402260" y="2057400"/>
            <a:ext cx="441655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mtClean="0">
                <a:solidFill>
                  <a:srgbClr val="FFC000"/>
                </a:solidFill>
              </a:rPr>
              <a:t>Play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1674813" y="2057400"/>
            <a:ext cx="441655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mtClean="0">
                <a:solidFill>
                  <a:srgbClr val="FFC000"/>
                </a:solidFill>
              </a:rPr>
              <a:t>Art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841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Self-Reflectiveness</a:t>
            </a:r>
          </a:p>
          <a:p>
            <a:r>
              <a:rPr lang="en-US" dirty="0" smtClean="0"/>
              <a:t>Ability to list the steps of an approach in detail including interactions expected.</a:t>
            </a:r>
          </a:p>
          <a:p>
            <a:pPr lvl="1"/>
            <a:r>
              <a:rPr lang="en-US" dirty="0" smtClean="0"/>
              <a:t>Low Level: Simple</a:t>
            </a:r>
          </a:p>
          <a:p>
            <a:pPr lvl="1"/>
            <a:r>
              <a:rPr lang="en-US" dirty="0" smtClean="0"/>
              <a:t>High Level: Complex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Self-Reflectiveness</a:t>
            </a:r>
          </a:p>
          <a:p>
            <a:r>
              <a:rPr lang="en-US" dirty="0" smtClean="0"/>
              <a:t>Ability to identify and describe personal touches and reasoning added to project.</a:t>
            </a:r>
          </a:p>
          <a:p>
            <a:pPr lvl="1"/>
            <a:r>
              <a:rPr lang="en-US" dirty="0" smtClean="0"/>
              <a:t>Low Level: Simple</a:t>
            </a:r>
          </a:p>
          <a:p>
            <a:pPr lvl="1"/>
            <a:r>
              <a:rPr lang="en-US" dirty="0" smtClean="0"/>
              <a:t>High Level: Complex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Results 03: Assessment Continuum</a:t>
            </a:r>
            <a:endParaRPr lang="en-US" dirty="0"/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402260" y="2057400"/>
            <a:ext cx="441655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mtClean="0">
                <a:solidFill>
                  <a:srgbClr val="FFC000"/>
                </a:solidFill>
              </a:rPr>
              <a:t>Play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1674813" y="2057400"/>
            <a:ext cx="441655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mtClean="0">
                <a:solidFill>
                  <a:srgbClr val="FFC000"/>
                </a:solidFill>
              </a:rPr>
              <a:t>Art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173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Self-Reactiveness</a:t>
            </a:r>
          </a:p>
          <a:p>
            <a:r>
              <a:rPr lang="en-US" dirty="0" smtClean="0"/>
              <a:t>Ability to express changes and reasoning for changes based on situations.</a:t>
            </a:r>
          </a:p>
          <a:p>
            <a:pPr lvl="1"/>
            <a:r>
              <a:rPr lang="en-US" dirty="0" smtClean="0"/>
              <a:t>Low Level: Simple</a:t>
            </a:r>
          </a:p>
          <a:p>
            <a:pPr lvl="1"/>
            <a:r>
              <a:rPr lang="en-US" dirty="0" smtClean="0"/>
              <a:t>High Level: Complex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Self-Reactiveness</a:t>
            </a:r>
          </a:p>
          <a:p>
            <a:r>
              <a:rPr lang="en-US" dirty="0" smtClean="0"/>
              <a:t>Ability to respond to critique with reasoned changes.</a:t>
            </a:r>
          </a:p>
          <a:p>
            <a:pPr lvl="1"/>
            <a:r>
              <a:rPr lang="en-US" dirty="0" smtClean="0"/>
              <a:t>Low Level: Simple</a:t>
            </a:r>
          </a:p>
          <a:p>
            <a:pPr lvl="1"/>
            <a:r>
              <a:rPr lang="en-US" dirty="0" smtClean="0"/>
              <a:t>High Level: Complex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Results 04: Assessment Continuum</a:t>
            </a:r>
            <a:endParaRPr lang="en-US" dirty="0"/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402260" y="2057400"/>
            <a:ext cx="441655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mtClean="0">
                <a:solidFill>
                  <a:srgbClr val="FFC000"/>
                </a:solidFill>
              </a:rPr>
              <a:t>Play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1674813" y="2057400"/>
            <a:ext cx="441655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smtClean="0">
                <a:solidFill>
                  <a:srgbClr val="FFC000"/>
                </a:solidFill>
              </a:rPr>
              <a:t>Art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92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Small group to large group or circles of responsibility: Kids work with their small groups to prepare for presentations to the larger group.</a:t>
            </a:r>
            <a:endParaRPr lang="en-US" sz="36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39935611"/>
              </p:ext>
            </p:extLst>
          </p:nvPr>
        </p:nvGraphicFramePr>
        <p:xfrm>
          <a:off x="1522413" y="1905000"/>
          <a:ext cx="441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Results 05: Implementation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75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b="1" dirty="0"/>
              <a:t>Crafting </a:t>
            </a:r>
            <a:r>
              <a:rPr lang="en-US" b="1" dirty="0" smtClean="0"/>
              <a:t>in Basic </a:t>
            </a:r>
            <a:r>
              <a:rPr lang="en-US" b="1" dirty="0"/>
              <a:t>Knowledge</a:t>
            </a:r>
          </a:p>
          <a:p>
            <a:pPr fontAlgn="base"/>
            <a:r>
              <a:rPr lang="en-US" b="1" dirty="0"/>
              <a:t>Reading round </a:t>
            </a:r>
            <a:r>
              <a:rPr lang="en-US" b="1" dirty="0" smtClean="0"/>
              <a:t>robin/Diorama</a:t>
            </a:r>
            <a:endParaRPr lang="en-US" b="1" dirty="0"/>
          </a:p>
          <a:p>
            <a:pPr fontAlgn="base"/>
            <a:r>
              <a:rPr lang="en-US" b="1" dirty="0"/>
              <a:t>Math through Music</a:t>
            </a:r>
          </a:p>
          <a:p>
            <a:pPr fontAlgn="base"/>
            <a:r>
              <a:rPr lang="en-US" b="1" dirty="0" smtClean="0"/>
              <a:t>Video Diaries/Storytelling </a:t>
            </a:r>
            <a:r>
              <a:rPr lang="en-US" b="1" dirty="0"/>
              <a:t>through music/video</a:t>
            </a:r>
          </a:p>
          <a:p>
            <a:r>
              <a:rPr lang="en-US" b="1" dirty="0"/>
              <a:t>Role </a:t>
            </a:r>
            <a:r>
              <a:rPr lang="en-US" b="1" dirty="0" smtClean="0"/>
              <a:t>play: </a:t>
            </a:r>
            <a:r>
              <a:rPr lang="en-US" dirty="0"/>
              <a:t>give students clear </a:t>
            </a:r>
            <a:r>
              <a:rPr lang="en-US" dirty="0" smtClean="0"/>
              <a:t>roles</a:t>
            </a:r>
            <a:endParaRPr lang="en-US" dirty="0"/>
          </a:p>
          <a:p>
            <a:r>
              <a:rPr lang="en-US" b="1" dirty="0" smtClean="0"/>
              <a:t>Live </a:t>
            </a:r>
            <a:r>
              <a:rPr lang="en-US" b="1" dirty="0"/>
              <a:t>board </a:t>
            </a:r>
            <a:r>
              <a:rPr lang="en-US" b="1" dirty="0" smtClean="0"/>
              <a:t>games</a:t>
            </a:r>
          </a:p>
          <a:p>
            <a:r>
              <a:rPr lang="en-US" b="1" dirty="0" smtClean="0"/>
              <a:t>Career Plays: </a:t>
            </a:r>
            <a:r>
              <a:rPr lang="en-US" dirty="0" smtClean="0"/>
              <a:t>the </a:t>
            </a:r>
            <a:r>
              <a:rPr lang="en-US" dirty="0"/>
              <a:t>office, </a:t>
            </a:r>
            <a:r>
              <a:rPr lang="en-US" dirty="0" smtClean="0"/>
              <a:t>research </a:t>
            </a:r>
            <a:r>
              <a:rPr lang="en-US" dirty="0"/>
              <a:t>center, school, engineering agency, architect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Stop punishing by removing recess.</a:t>
            </a:r>
          </a:p>
          <a:p>
            <a:r>
              <a:rPr lang="en-US" sz="3200" dirty="0" smtClean="0"/>
              <a:t>Stop micro-managing classroom.</a:t>
            </a:r>
          </a:p>
          <a:p>
            <a:r>
              <a:rPr lang="en-US" sz="3200" dirty="0" smtClean="0"/>
              <a:t>Stop implementing “Sit-down and Shut-Up” as life skills.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Integrate!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Scottish Washington</a:t>
            </a:r>
          </a:p>
          <a:p>
            <a:pPr lvl="1"/>
            <a:r>
              <a:rPr lang="en-US" sz="3600" dirty="0" smtClean="0">
                <a:hlinkClick r:id="rId2"/>
              </a:rPr>
              <a:t>Scottish.Washington@gmail.com</a:t>
            </a:r>
            <a:endParaRPr lang="en-US" sz="3600" dirty="0" smtClean="0"/>
          </a:p>
          <a:p>
            <a:pPr lvl="1"/>
            <a:r>
              <a:rPr lang="en-US" sz="3600" dirty="0" smtClean="0"/>
              <a:t>BSW Candidate, TSU</a:t>
            </a:r>
          </a:p>
          <a:p>
            <a:r>
              <a:rPr lang="en-US" sz="4000" dirty="0" smtClean="0"/>
              <a:t>Michael Wright</a:t>
            </a:r>
          </a:p>
          <a:p>
            <a:pPr lvl="1"/>
            <a:r>
              <a:rPr lang="en-US" sz="3600" dirty="0" smtClean="0">
                <a:hlinkClick r:id="rId3"/>
              </a:rPr>
              <a:t>eduanimator@gmail.com</a:t>
            </a:r>
            <a:endParaRPr lang="en-US" sz="3600" dirty="0" smtClean="0"/>
          </a:p>
          <a:p>
            <a:pPr lvl="1"/>
            <a:r>
              <a:rPr lang="en-US" sz="3600" dirty="0" smtClean="0"/>
              <a:t>Associate Professor, TSU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84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</a:t>
            </a:r>
            <a:r>
              <a:rPr lang="en-US" dirty="0" smtClean="0"/>
              <a:t>Results</a:t>
            </a:r>
            <a:endParaRPr lang="en-US" dirty="0" smtClean="0"/>
          </a:p>
          <a:p>
            <a:pPr lvl="1"/>
            <a:r>
              <a:rPr lang="en-US" dirty="0" smtClean="0"/>
              <a:t>Assessment Continuum</a:t>
            </a:r>
            <a:endParaRPr lang="en-US" dirty="0" smtClean="0"/>
          </a:p>
          <a:p>
            <a:pPr lvl="1"/>
            <a:r>
              <a:rPr lang="en-US" dirty="0" smtClean="0"/>
              <a:t>Implementation Model</a:t>
            </a:r>
            <a:endParaRPr lang="en-US" dirty="0" smtClean="0"/>
          </a:p>
          <a:p>
            <a:r>
              <a:rPr lang="en-US" dirty="0" smtClean="0"/>
              <a:t>Conclusion</a:t>
            </a:r>
          </a:p>
          <a:p>
            <a:pPr lvl="1"/>
            <a:r>
              <a:rPr lang="en-US" dirty="0" smtClean="0"/>
              <a:t>Integrate!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Problem</a:t>
            </a:r>
          </a:p>
          <a:p>
            <a:r>
              <a:rPr lang="en-US" dirty="0" smtClean="0"/>
              <a:t>Project </a:t>
            </a:r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Social agency is the goal for SEL competencies.</a:t>
            </a:r>
            <a:endParaRPr lang="en-US" dirty="0" smtClean="0"/>
          </a:p>
          <a:p>
            <a:pPr lvl="1"/>
            <a:r>
              <a:rPr lang="en-US" dirty="0" smtClean="0"/>
              <a:t>A “Social Agency Model of Education” with student assessment and implementation hierarchy.</a:t>
            </a:r>
            <a:endParaRPr lang="en-US" dirty="0" smtClean="0"/>
          </a:p>
          <a:p>
            <a:r>
              <a:rPr lang="en-US" dirty="0" smtClean="0"/>
              <a:t>Project </a:t>
            </a:r>
            <a:r>
              <a:rPr lang="en-US" dirty="0" smtClean="0"/>
              <a:t>methodology</a:t>
            </a:r>
          </a:p>
          <a:p>
            <a:pPr lvl="1"/>
            <a:r>
              <a:rPr lang="en-US" dirty="0" smtClean="0"/>
              <a:t>Express Bandura’s model of social agency in the context of Play and Art across primary and secondary education.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012" y="29718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810" y="1905000"/>
            <a:ext cx="7601206" cy="4267200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The Typical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8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b="1" dirty="0"/>
              <a:t>:Intentionality </a:t>
            </a:r>
            <a:r>
              <a:rPr lang="en-US" dirty="0"/>
              <a:t>(Planner) self-motivation to affect some outcome through personal actions.</a:t>
            </a:r>
          </a:p>
          <a:p>
            <a:r>
              <a:rPr lang="en-US" sz="3000" b="1" dirty="0"/>
              <a:t>:Forethought </a:t>
            </a:r>
            <a:r>
              <a:rPr lang="en-US" dirty="0"/>
              <a:t>(</a:t>
            </a:r>
            <a:r>
              <a:rPr lang="en-US" dirty="0" err="1"/>
              <a:t>Forethinker</a:t>
            </a:r>
            <a:r>
              <a:rPr lang="en-US" dirty="0"/>
              <a:t>) anticipation of future consequences and ordering of actions to achieve a desired outcome and avoid detrimental outcomes.</a:t>
            </a:r>
          </a:p>
          <a:p>
            <a:r>
              <a:rPr lang="en-US" sz="3000" b="1" dirty="0" smtClean="0"/>
              <a:t>:</a:t>
            </a:r>
            <a:r>
              <a:rPr lang="en-US" sz="3000" b="1" dirty="0"/>
              <a:t>Self-Reflectiveness </a:t>
            </a:r>
            <a:r>
              <a:rPr lang="en-US" dirty="0"/>
              <a:t>a metacognitive exercise in which one judges the correctness of predictive and operative thinking against actual outcomes; contributes to assessment of self-efficacy</a:t>
            </a:r>
            <a:r>
              <a:rPr lang="en-US" dirty="0" smtClean="0"/>
              <a:t>.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sz="3000" b="1" dirty="0" smtClean="0"/>
              <a:t>:</a:t>
            </a:r>
            <a:r>
              <a:rPr lang="en-US" sz="3000" b="1" dirty="0"/>
              <a:t>Self-Reactiveness</a:t>
            </a:r>
            <a:r>
              <a:rPr lang="en-US" sz="3000" dirty="0"/>
              <a:t> </a:t>
            </a:r>
            <a:r>
              <a:rPr lang="en-US" dirty="0"/>
              <a:t>is the ability to shape appropriate course of action, motivate and regulate execution through sub-functions of self-monitoring, self-guidance by personal standards, and self-correction (corrective self-reaction).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Description 01: Bandura’s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Requiring </a:t>
            </a:r>
            <a:r>
              <a:rPr lang="en-US" sz="3600" b="1" dirty="0" smtClean="0"/>
              <a:t>physical activity organized around some goal or situation.</a:t>
            </a:r>
            <a:endParaRPr lang="en-US" sz="3600" dirty="0"/>
          </a:p>
          <a:p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</a:rPr>
              <a:t>Play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Requiring materials or roles combined in a specific way.</a:t>
            </a:r>
            <a:endParaRPr lang="en-US" sz="3600" dirty="0"/>
          </a:p>
          <a:p>
            <a:endParaRPr lang="en-US" sz="3600" dirty="0"/>
          </a:p>
          <a:p>
            <a:endParaRPr lang="en-US" sz="36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C000"/>
                </a:solidFill>
              </a:rPr>
              <a:t>Art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Description 02: Art &amp;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051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Goal orientation and outcome focus. </a:t>
            </a:r>
          </a:p>
          <a:p>
            <a:r>
              <a:rPr lang="en-US" dirty="0" smtClean="0"/>
              <a:t>As Opposed to:  process stricture and micro-management.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Required for </a:t>
            </a:r>
            <a:r>
              <a:rPr lang="en-US" dirty="0" smtClean="0"/>
              <a:t>Use as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Intentionality</a:t>
            </a:r>
            <a:r>
              <a:rPr lang="en-US" dirty="0"/>
              <a:t>: Children are not confined to prior plans. Their view and creativity has no limitations, therefore children are not fully aware of consequences.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Methodology 01: Intentionality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64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Expression of role and creativity in the moment. </a:t>
            </a:r>
          </a:p>
          <a:p>
            <a:r>
              <a:rPr lang="en-US" dirty="0" smtClean="0"/>
              <a:t>As Opposed to:  blanket “you should know better,” (be a robot) and focus on instructions that are “I want it done like this…”.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Required for </a:t>
            </a:r>
            <a:r>
              <a:rPr lang="en-US" dirty="0" smtClean="0"/>
              <a:t>Use as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Forethought</a:t>
            </a:r>
            <a:r>
              <a:rPr lang="en-US" dirty="0"/>
              <a:t>: Children have no sense of the future, except anticipation within a particular moment. Children live moments. They live in moments, feel in moments, and learn in moments. 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Methodology 02: Forethought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7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Expression of details, steps, reasoning for choices, and why. </a:t>
            </a:r>
          </a:p>
          <a:p>
            <a:r>
              <a:rPr lang="en-US" dirty="0" smtClean="0"/>
              <a:t>As Opposed to:  rote responses without additional individual and group exploration.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Required for </a:t>
            </a:r>
            <a:r>
              <a:rPr lang="en-US" dirty="0" smtClean="0"/>
              <a:t>Use as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Self-Reflectiveness</a:t>
            </a:r>
            <a:r>
              <a:rPr lang="en-US" dirty="0"/>
              <a:t>: Children learn through healthy competition. They build their creativity through copy and complement. They express self-knowledge through complimenting others and improving their own product. They also learn how to recognize themselves in their work. 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Methodology 03: Self-Reflectiveness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60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852</Words>
  <Application>Microsoft Office PowerPoint</Application>
  <PresentationFormat>Custom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Century Gothic</vt:lpstr>
      <vt:lpstr>Wingdings 3</vt:lpstr>
      <vt:lpstr>Student presentation</vt:lpstr>
      <vt:lpstr>Social &amp; Human Agency for Kids</vt:lpstr>
      <vt:lpstr>Presenters</vt:lpstr>
      <vt:lpstr>Overview</vt:lpstr>
      <vt:lpstr>Problem: The Typical Classroom</vt:lpstr>
      <vt:lpstr>Project Description 01: Bandura’s Model</vt:lpstr>
      <vt:lpstr>Project Description 02: Art &amp; Play</vt:lpstr>
      <vt:lpstr>Project Methodology 01: Intentionality</vt:lpstr>
      <vt:lpstr>Project Methodology 02: Forethought</vt:lpstr>
      <vt:lpstr>Project Methodology 03: Self-Reflectiveness</vt:lpstr>
      <vt:lpstr>Project Methodology 04: Self-Reactiveness</vt:lpstr>
      <vt:lpstr>Key Results 01: Assessment Continuum</vt:lpstr>
      <vt:lpstr>Key Results 02: Assessment Continuum</vt:lpstr>
      <vt:lpstr>Key Results 03: Assessment Continuum</vt:lpstr>
      <vt:lpstr>Key Results 04: Assessment Continuum</vt:lpstr>
      <vt:lpstr>Key Results 05: Implementation Structure</vt:lpstr>
      <vt:lpstr>Conclusion: Integrate!</vt:lpstr>
      <vt:lpstr>Questions &amp; Discussion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2015-06-19T13:00:37Z</dcterms:created>
  <dcterms:modified xsi:type="dcterms:W3CDTF">2015-06-19T22:12:53Z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