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3" r:id="rId7"/>
    <p:sldId id="264" r:id="rId8"/>
    <p:sldId id="265" r:id="rId9"/>
    <p:sldId id="266" r:id="rId10"/>
    <p:sldId id="267" r:id="rId11"/>
    <p:sldId id="270" r:id="rId12"/>
    <p:sldId id="260" r:id="rId13"/>
    <p:sldId id="268" r:id="rId14"/>
    <p:sldId id="274" r:id="rId15"/>
    <p:sldId id="259" r:id="rId16"/>
    <p:sldId id="272" r:id="rId17"/>
    <p:sldId id="269" r:id="rId18"/>
    <p:sldId id="273"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B67B68-C538-4468-B8A6-5764CB99602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67B68-C538-4468-B8A6-5764CB99602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67B68-C538-4468-B8A6-5764CB99602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67B68-C538-4468-B8A6-5764CB99602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67B68-C538-4468-B8A6-5764CB99602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B67B68-C538-4468-B8A6-5764CB996028}"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B67B68-C538-4468-B8A6-5764CB996028}" type="datetimeFigureOut">
              <a:rPr lang="en-US" smtClean="0"/>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B67B68-C538-4468-B8A6-5764CB996028}" type="datetimeFigureOut">
              <a:rPr lang="en-US" smtClean="0"/>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67B68-C538-4468-B8A6-5764CB996028}" type="datetimeFigureOut">
              <a:rPr lang="en-US" smtClean="0"/>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7B68-C538-4468-B8A6-5764CB996028}"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5B5-E351-4DAA-9D2B-45B7570480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67B68-C538-4468-B8A6-5764CB996028}"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5B5-E351-4DAA-9D2B-45B757048042}"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BB67B68-C538-4468-B8A6-5764CB996028}" type="datetimeFigureOut">
              <a:rPr lang="en-US" smtClean="0"/>
              <a:t>6/19/2015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93B075B5-E351-4DAA-9D2B-45B7570480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atic1.squarespace.com/static/513f79f9e4b05ce7b70e9673/t/526a220de4b00a92c90436ba/1382687245993/2013-casel-guid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4Fhk6feadlM"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qOfxGR0K9jA&amp;list=PLi_gGJbHTQkKd5kx8TTUmBkNnh-LDqS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RwlhUcSGqgs&amp;list=PLaRJklcdtNL1fiPPjhEKWbCNZ_8uq_DQt"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nBmNcy4zZNU"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GxrvTdcJE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0"/>
            <a:ext cx="7117180" cy="1470025"/>
          </a:xfrm>
        </p:spPr>
        <p:txBody>
          <a:bodyPr>
            <a:normAutofit/>
          </a:bodyPr>
          <a:lstStyle/>
          <a:p>
            <a:r>
              <a:rPr lang="en-US" dirty="0"/>
              <a:t>Social Emotional Learning through an ABA </a:t>
            </a:r>
            <a:r>
              <a:rPr lang="en-US" dirty="0" smtClean="0"/>
              <a:t>Lens</a:t>
            </a:r>
            <a:endParaRPr lang="en-US" dirty="0"/>
          </a:p>
        </p:txBody>
      </p:sp>
      <p:sp>
        <p:nvSpPr>
          <p:cNvPr id="3" name="Subtitle 2"/>
          <p:cNvSpPr>
            <a:spLocks noGrp="1"/>
          </p:cNvSpPr>
          <p:nvPr>
            <p:ph type="subTitle" idx="1"/>
          </p:nvPr>
        </p:nvSpPr>
        <p:spPr/>
        <p:txBody>
          <a:bodyPr/>
          <a:lstStyle/>
          <a:p>
            <a:r>
              <a:rPr lang="en-US" dirty="0" smtClean="0"/>
              <a:t>Annette Little, PhD, BCBA-D</a:t>
            </a:r>
          </a:p>
          <a:p>
            <a:r>
              <a:rPr lang="en-US" dirty="0" smtClean="0"/>
              <a:t>Lipscomb University</a:t>
            </a:r>
            <a:endParaRPr lang="en-US" dirty="0"/>
          </a:p>
        </p:txBody>
      </p:sp>
    </p:spTree>
    <p:extLst>
      <p:ext uri="{BB962C8B-B14F-4D97-AF65-F5344CB8AC3E}">
        <p14:creationId xmlns:p14="http://schemas.microsoft.com/office/powerpoint/2010/main" val="1675162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399"/>
            <a:ext cx="9144000" cy="518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Academic Performance</a:t>
            </a:r>
            <a:br>
              <a:rPr lang="en-US" dirty="0" smtClean="0"/>
            </a:br>
            <a:r>
              <a:rPr lang="en-US" sz="1600" dirty="0">
                <a:solidFill>
                  <a:prstClr val="black">
                    <a:lumMod val="75000"/>
                    <a:lumOff val="25000"/>
                  </a:prstClr>
                </a:solidFill>
              </a:rPr>
              <a:t>(</a:t>
            </a:r>
            <a:r>
              <a:rPr lang="en-US" sz="1600" dirty="0" err="1">
                <a:solidFill>
                  <a:prstClr val="black">
                    <a:lumMod val="75000"/>
                    <a:lumOff val="25000"/>
                  </a:prstClr>
                </a:solidFill>
              </a:rPr>
              <a:t>Durlak</a:t>
            </a:r>
            <a:r>
              <a:rPr lang="en-US" sz="1600" dirty="0">
                <a:solidFill>
                  <a:prstClr val="black">
                    <a:lumMod val="75000"/>
                    <a:lumOff val="25000"/>
                  </a:prstClr>
                </a:solidFill>
              </a:rPr>
              <a:t>, et al., 2011)</a:t>
            </a:r>
            <a:endParaRPr lang="en-US" dirty="0"/>
          </a:p>
        </p:txBody>
      </p:sp>
      <p:sp>
        <p:nvSpPr>
          <p:cNvPr id="3" name="Content Placeholder 2"/>
          <p:cNvSpPr>
            <a:spLocks noGrp="1"/>
          </p:cNvSpPr>
          <p:nvPr>
            <p:ph idx="1"/>
          </p:nvPr>
        </p:nvSpPr>
        <p:spPr>
          <a:xfrm>
            <a:off x="609600" y="977763"/>
            <a:ext cx="7125112" cy="4051437"/>
          </a:xfrm>
        </p:spPr>
        <p:txBody>
          <a:bodyPr/>
          <a:lstStyle/>
          <a:p>
            <a:r>
              <a:rPr lang="en-US" dirty="0"/>
              <a:t>S</a:t>
            </a:r>
            <a:r>
              <a:rPr lang="en-US" dirty="0" smtClean="0"/>
              <a:t>tandardized </a:t>
            </a:r>
            <a:r>
              <a:rPr lang="en-US" dirty="0"/>
              <a:t>reading or math </a:t>
            </a:r>
            <a:r>
              <a:rPr lang="en-US" dirty="0" smtClean="0"/>
              <a:t>achievement test </a:t>
            </a:r>
            <a:r>
              <a:rPr lang="en-US" dirty="0"/>
              <a:t>scores from such measures as the </a:t>
            </a:r>
            <a:r>
              <a:rPr lang="en-US" dirty="0" smtClean="0"/>
              <a:t>Stanford Achievement </a:t>
            </a:r>
            <a:r>
              <a:rPr lang="en-US" dirty="0"/>
              <a:t>Test or the Iowa Test of </a:t>
            </a:r>
            <a:r>
              <a:rPr lang="en-US" dirty="0" smtClean="0"/>
              <a:t>Basic Skills</a:t>
            </a:r>
          </a:p>
          <a:p>
            <a:r>
              <a:rPr lang="en-US" dirty="0" smtClean="0"/>
              <a:t>School </a:t>
            </a:r>
            <a:r>
              <a:rPr lang="en-US" dirty="0"/>
              <a:t>grades in the form of </a:t>
            </a:r>
            <a:r>
              <a:rPr lang="en-US" dirty="0" smtClean="0"/>
              <a:t>students’ overall </a:t>
            </a:r>
            <a:r>
              <a:rPr lang="en-US" dirty="0"/>
              <a:t>GPA or their grades in specific subjects</a:t>
            </a:r>
          </a:p>
        </p:txBody>
      </p:sp>
    </p:spTree>
    <p:extLst>
      <p:ext uri="{BB962C8B-B14F-4D97-AF65-F5344CB8AC3E}">
        <p14:creationId xmlns:p14="http://schemas.microsoft.com/office/powerpoint/2010/main" val="25706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990600" y="1828800"/>
            <a:ext cx="7125112" cy="4051437"/>
          </a:xfrm>
        </p:spPr>
        <p:txBody>
          <a:bodyPr/>
          <a:lstStyle/>
          <a:p>
            <a:r>
              <a:rPr lang="en-US" dirty="0" smtClean="0"/>
              <a:t>From operationally defined behaviors to intervention implementation</a:t>
            </a:r>
            <a:endParaRPr lang="en-US" dirty="0"/>
          </a:p>
        </p:txBody>
      </p:sp>
    </p:spTree>
    <p:extLst>
      <p:ext uri="{BB962C8B-B14F-4D97-AF65-F5344CB8AC3E}">
        <p14:creationId xmlns:p14="http://schemas.microsoft.com/office/powerpoint/2010/main" val="42873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Users\malittle\AppData\Local\Microsoft\Windows\Temporary Internet Files\Content.IE5\8KI8AKES\measuring_succ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62425"/>
            <a:ext cx="403860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S.A.F.E. </a:t>
            </a:r>
            <a:r>
              <a:rPr lang="en-US" sz="1400" dirty="0"/>
              <a:t/>
            </a:r>
            <a:br>
              <a:rPr lang="en-US" sz="1400" dirty="0"/>
            </a:br>
            <a:r>
              <a:rPr lang="en-US" sz="1400" dirty="0" smtClean="0"/>
              <a:t>(Collaborative </a:t>
            </a:r>
            <a:r>
              <a:rPr lang="en-US" sz="1400" dirty="0"/>
              <a:t>for </a:t>
            </a:r>
            <a:r>
              <a:rPr lang="en-US" sz="1400" dirty="0" smtClean="0"/>
              <a:t>Academic</a:t>
            </a:r>
            <a:r>
              <a:rPr lang="en-US" sz="1400" dirty="0"/>
              <a:t>, Social, and Emotional </a:t>
            </a:r>
            <a:r>
              <a:rPr lang="en-US" sz="1400" dirty="0" smtClean="0"/>
              <a:t>Learning, 2005</a:t>
            </a:r>
            <a:r>
              <a:rPr lang="en-US" sz="1400" dirty="0"/>
              <a:t>)</a:t>
            </a:r>
          </a:p>
        </p:txBody>
      </p:sp>
      <p:sp>
        <p:nvSpPr>
          <p:cNvPr id="3" name="Content Placeholder 2"/>
          <p:cNvSpPr>
            <a:spLocks noGrp="1"/>
          </p:cNvSpPr>
          <p:nvPr>
            <p:ph idx="1"/>
          </p:nvPr>
        </p:nvSpPr>
        <p:spPr>
          <a:xfrm>
            <a:off x="37688" y="1807361"/>
            <a:ext cx="7125112" cy="4051437"/>
          </a:xfrm>
        </p:spPr>
        <p:txBody>
          <a:bodyPr>
            <a:normAutofit/>
          </a:bodyPr>
          <a:lstStyle/>
          <a:p>
            <a:r>
              <a:rPr lang="en-US" dirty="0" smtClean="0"/>
              <a:t>Does the </a:t>
            </a:r>
            <a:r>
              <a:rPr lang="en-US" dirty="0"/>
              <a:t>program use a connected and coordinated </a:t>
            </a:r>
            <a:r>
              <a:rPr lang="en-US" dirty="0" smtClean="0"/>
              <a:t>set of </a:t>
            </a:r>
            <a:r>
              <a:rPr lang="en-US" dirty="0"/>
              <a:t>activities to achieve their objectives relative </a:t>
            </a:r>
            <a:r>
              <a:rPr lang="en-US" dirty="0" smtClean="0"/>
              <a:t>to skill </a:t>
            </a:r>
            <a:r>
              <a:rPr lang="en-US" dirty="0"/>
              <a:t>development? (</a:t>
            </a:r>
            <a:r>
              <a:rPr lang="en-US" b="1" dirty="0"/>
              <a:t>Sequenced</a:t>
            </a:r>
            <a:r>
              <a:rPr lang="en-US" dirty="0"/>
              <a:t>); </a:t>
            </a:r>
            <a:endParaRPr lang="en-US" dirty="0" smtClean="0"/>
          </a:p>
          <a:p>
            <a:r>
              <a:rPr lang="en-US" dirty="0" smtClean="0"/>
              <a:t>Does </a:t>
            </a:r>
            <a:r>
              <a:rPr lang="en-US" dirty="0"/>
              <a:t>the </a:t>
            </a:r>
            <a:r>
              <a:rPr lang="en-US" dirty="0" smtClean="0"/>
              <a:t>program use </a:t>
            </a:r>
            <a:r>
              <a:rPr lang="en-US" dirty="0"/>
              <a:t>active forms of learning to help </a:t>
            </a:r>
            <a:r>
              <a:rPr lang="en-US" dirty="0" smtClean="0"/>
              <a:t>youth learn </a:t>
            </a:r>
            <a:r>
              <a:rPr lang="en-US" dirty="0"/>
              <a:t>new skills? (</a:t>
            </a:r>
            <a:r>
              <a:rPr lang="en-US" b="1" dirty="0"/>
              <a:t>Active</a:t>
            </a:r>
            <a:r>
              <a:rPr lang="en-US" dirty="0"/>
              <a:t>); </a:t>
            </a:r>
            <a:endParaRPr lang="en-US" dirty="0" smtClean="0"/>
          </a:p>
          <a:p>
            <a:r>
              <a:rPr lang="en-US" dirty="0" smtClean="0"/>
              <a:t>Does </a:t>
            </a:r>
            <a:r>
              <a:rPr lang="en-US" dirty="0"/>
              <a:t>the </a:t>
            </a:r>
            <a:r>
              <a:rPr lang="en-US" dirty="0" smtClean="0"/>
              <a:t>program have </a:t>
            </a:r>
            <a:r>
              <a:rPr lang="en-US" dirty="0"/>
              <a:t>at least one component devoted to </a:t>
            </a:r>
            <a:r>
              <a:rPr lang="en-US" dirty="0" smtClean="0"/>
              <a:t>developing personal </a:t>
            </a:r>
            <a:r>
              <a:rPr lang="en-US" dirty="0"/>
              <a:t>or social skills? (</a:t>
            </a:r>
            <a:r>
              <a:rPr lang="en-US" b="1" dirty="0"/>
              <a:t>Focused</a:t>
            </a:r>
            <a:r>
              <a:rPr lang="en-US" dirty="0"/>
              <a:t>); </a:t>
            </a:r>
            <a:endParaRPr lang="en-US" dirty="0" smtClean="0"/>
          </a:p>
          <a:p>
            <a:r>
              <a:rPr lang="en-US" dirty="0" smtClean="0"/>
              <a:t>Does the </a:t>
            </a:r>
            <a:r>
              <a:rPr lang="en-US" dirty="0"/>
              <a:t>program target specific SEL skills rather </a:t>
            </a:r>
            <a:r>
              <a:rPr lang="en-US" dirty="0" smtClean="0"/>
              <a:t>than targeting </a:t>
            </a:r>
            <a:r>
              <a:rPr lang="en-US" dirty="0"/>
              <a:t>skills or positive development in </a:t>
            </a:r>
            <a:r>
              <a:rPr lang="en-US" dirty="0" smtClean="0"/>
              <a:t>general terms</a:t>
            </a:r>
            <a:r>
              <a:rPr lang="en-US" dirty="0"/>
              <a:t>? (</a:t>
            </a:r>
            <a:r>
              <a:rPr lang="en-US" b="1" dirty="0"/>
              <a:t>Explicit</a:t>
            </a:r>
            <a:r>
              <a:rPr lang="en-US" dirty="0"/>
              <a:t>).</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665288"/>
            <a:ext cx="1676400"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Users\malittle\AppData\Local\Microsoft\Windows\Temporary Internet Files\Content.IE5\6IJ37XOQ\1-1259246128zfmQ[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144" y="2057400"/>
            <a:ext cx="1509712" cy="20140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0" y="2514600"/>
            <a:ext cx="1976532" cy="255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8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subTnLst>
                                    <p:set>
                                      <p:cBhvr override="childStyle">
                                        <p:cTn dur="1" fill="hold" display="0" masterRel="nextClick" afterEffect="1"/>
                                        <p:tgtEl>
                                          <p:spTgt spid="614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6147"/>
                                        </p:tgtEl>
                                        <p:attrNameLst>
                                          <p:attrName>style.visibility</p:attrName>
                                        </p:attrNameLst>
                                      </p:cBhvr>
                                      <p:to>
                                        <p:strVal val="visible"/>
                                      </p:to>
                                    </p:set>
                                    <p:animEffect transition="in" filter="fade">
                                      <p:cBhvr>
                                        <p:cTn id="25" dur="2000"/>
                                        <p:tgtEl>
                                          <p:spTgt spid="6147"/>
                                        </p:tgtEl>
                                      </p:cBhvr>
                                    </p:animEffect>
                                    <p:anim calcmode="lin" valueType="num">
                                      <p:cBhvr>
                                        <p:cTn id="26" dur="2000" fill="hold"/>
                                        <p:tgtEl>
                                          <p:spTgt spid="6147"/>
                                        </p:tgtEl>
                                        <p:attrNameLst>
                                          <p:attrName>ppt_w</p:attrName>
                                        </p:attrNameLst>
                                      </p:cBhvr>
                                      <p:tavLst>
                                        <p:tav tm="0" fmla="#ppt_w*sin(2.5*pi*$)">
                                          <p:val>
                                            <p:fltVal val="0"/>
                                          </p:val>
                                        </p:tav>
                                        <p:tav tm="100000">
                                          <p:val>
                                            <p:fltVal val="1"/>
                                          </p:val>
                                        </p:tav>
                                      </p:tavLst>
                                    </p:anim>
                                    <p:anim calcmode="lin" valueType="num">
                                      <p:cBhvr>
                                        <p:cTn id="27" dur="2000" fill="hold"/>
                                        <p:tgtEl>
                                          <p:spTgt spid="614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614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 calcmode="lin" valueType="num">
                                      <p:cBhvr>
                                        <p:cTn id="32" dur="1000" fill="hold"/>
                                        <p:tgtEl>
                                          <p:spTgt spid="6148"/>
                                        </p:tgtEl>
                                        <p:attrNameLst>
                                          <p:attrName>ppt_w</p:attrName>
                                        </p:attrNameLst>
                                      </p:cBhvr>
                                      <p:tavLst>
                                        <p:tav tm="0">
                                          <p:val>
                                            <p:fltVal val="0"/>
                                          </p:val>
                                        </p:tav>
                                        <p:tav tm="100000">
                                          <p:val>
                                            <p:strVal val="#ppt_w"/>
                                          </p:val>
                                        </p:tav>
                                      </p:tavLst>
                                    </p:anim>
                                    <p:anim calcmode="lin" valueType="num">
                                      <p:cBhvr>
                                        <p:cTn id="33" dur="1000" fill="hold"/>
                                        <p:tgtEl>
                                          <p:spTgt spid="6148"/>
                                        </p:tgtEl>
                                        <p:attrNameLst>
                                          <p:attrName>ppt_h</p:attrName>
                                        </p:attrNameLst>
                                      </p:cBhvr>
                                      <p:tavLst>
                                        <p:tav tm="0">
                                          <p:val>
                                            <p:fltVal val="0"/>
                                          </p:val>
                                        </p:tav>
                                        <p:tav tm="100000">
                                          <p:val>
                                            <p:strVal val="#ppt_h"/>
                                          </p:val>
                                        </p:tav>
                                      </p:tavLst>
                                    </p:anim>
                                    <p:anim calcmode="lin" valueType="num">
                                      <p:cBhvr>
                                        <p:cTn id="34" dur="1000" fill="hold"/>
                                        <p:tgtEl>
                                          <p:spTgt spid="6148"/>
                                        </p:tgtEl>
                                        <p:attrNameLst>
                                          <p:attrName>style.rotation</p:attrName>
                                        </p:attrNameLst>
                                      </p:cBhvr>
                                      <p:tavLst>
                                        <p:tav tm="0">
                                          <p:val>
                                            <p:fltVal val="90"/>
                                          </p:val>
                                        </p:tav>
                                        <p:tav tm="100000">
                                          <p:val>
                                            <p:fltVal val="0"/>
                                          </p:val>
                                        </p:tav>
                                      </p:tavLst>
                                    </p:anim>
                                    <p:animEffect transition="in" filter="fade">
                                      <p:cBhvr>
                                        <p:cTn id="35" dur="1000"/>
                                        <p:tgtEl>
                                          <p:spTgt spid="6148"/>
                                        </p:tgtEl>
                                      </p:cBhvr>
                                    </p:animEffect>
                                  </p:childTnLst>
                                  <p:subTnLst>
                                    <p:set>
                                      <p:cBhvr override="childStyle">
                                        <p:cTn dur="1" fill="hold" display="0" masterRel="nextClick" afterEffect="1"/>
                                        <p:tgtEl>
                                          <p:spTgt spid="6148"/>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152"/>
                                        </p:tgtEl>
                                        <p:attrNameLst>
                                          <p:attrName>style.visibility</p:attrName>
                                        </p:attrNameLst>
                                      </p:cBhvr>
                                      <p:to>
                                        <p:strVal val="visible"/>
                                      </p:to>
                                    </p:set>
                                    <p:animEffect transition="in" filter="circle(in)">
                                      <p:cBhvr>
                                        <p:cTn id="40" dur="2000"/>
                                        <p:tgtEl>
                                          <p:spTgt spid="6152"/>
                                        </p:tgtEl>
                                      </p:cBhvr>
                                    </p:animEffect>
                                  </p:childTnLst>
                                  <p:subTnLst>
                                    <p:set>
                                      <p:cBhvr override="childStyle">
                                        <p:cTn dur="1" fill="hold" display="0" masterRel="nextClick" afterEffect="1"/>
                                        <p:tgtEl>
                                          <p:spTgt spid="615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S.E.L. Programs </a:t>
            </a:r>
            <a:r>
              <a:rPr lang="en-US" sz="1600" dirty="0"/>
              <a:t/>
            </a:r>
            <a:br>
              <a:rPr lang="en-US" sz="1600" dirty="0"/>
            </a:br>
            <a:r>
              <a:rPr lang="en-US" sz="1600" dirty="0" smtClean="0"/>
              <a:t>(</a:t>
            </a:r>
            <a:r>
              <a:rPr lang="en-US" sz="1600" dirty="0" err="1"/>
              <a:t>Durlak</a:t>
            </a:r>
            <a:r>
              <a:rPr lang="en-US" sz="1600" dirty="0"/>
              <a:t>, et al., 2011)</a:t>
            </a:r>
          </a:p>
        </p:txBody>
      </p:sp>
      <p:sp>
        <p:nvSpPr>
          <p:cNvPr id="3" name="Content Placeholder 2"/>
          <p:cNvSpPr>
            <a:spLocks noGrp="1"/>
          </p:cNvSpPr>
          <p:nvPr>
            <p:ph idx="1"/>
          </p:nvPr>
        </p:nvSpPr>
        <p:spPr>
          <a:xfrm>
            <a:off x="990600" y="1828800"/>
            <a:ext cx="7125112" cy="4051437"/>
          </a:xfrm>
        </p:spPr>
        <p:txBody>
          <a:bodyPr>
            <a:normAutofit/>
          </a:bodyPr>
          <a:lstStyle/>
          <a:p>
            <a:r>
              <a:rPr lang="en-US" dirty="0"/>
              <a:t>Programs following all </a:t>
            </a:r>
            <a:r>
              <a:rPr lang="en-US" dirty="0" smtClean="0"/>
              <a:t>four recommended </a:t>
            </a:r>
            <a:r>
              <a:rPr lang="en-US" dirty="0"/>
              <a:t>training procedures </a:t>
            </a:r>
            <a:r>
              <a:rPr lang="en-US" dirty="0" smtClean="0"/>
              <a:t>(SAFE</a:t>
            </a:r>
            <a:r>
              <a:rPr lang="en-US" dirty="0"/>
              <a:t>) produced significant effects for all six </a:t>
            </a:r>
            <a:r>
              <a:rPr lang="en-US" dirty="0" smtClean="0"/>
              <a:t>outcomes, whereas </a:t>
            </a:r>
            <a:r>
              <a:rPr lang="en-US" dirty="0"/>
              <a:t>programs not coded as </a:t>
            </a:r>
            <a:r>
              <a:rPr lang="en-US" dirty="0" smtClean="0"/>
              <a:t>SAFE achieved </a:t>
            </a:r>
            <a:r>
              <a:rPr lang="en-US" dirty="0"/>
              <a:t>significant effects in only three </a:t>
            </a:r>
            <a:r>
              <a:rPr lang="en-US" dirty="0" smtClean="0"/>
              <a:t>areas (i.e</a:t>
            </a:r>
            <a:r>
              <a:rPr lang="en-US" dirty="0"/>
              <a:t>., attitudes, conduct problems, and </a:t>
            </a:r>
            <a:r>
              <a:rPr lang="en-US" dirty="0" smtClean="0"/>
              <a:t>academic performance).</a:t>
            </a:r>
          </a:p>
          <a:p>
            <a:r>
              <a:rPr lang="en-US" dirty="0" smtClean="0"/>
              <a:t>Programs that encountered </a:t>
            </a:r>
            <a:r>
              <a:rPr lang="en-US" dirty="0"/>
              <a:t>implementation problems </a:t>
            </a:r>
            <a:r>
              <a:rPr lang="en-US" dirty="0" smtClean="0"/>
              <a:t>achieved significant </a:t>
            </a:r>
            <a:r>
              <a:rPr lang="en-US" dirty="0"/>
              <a:t>effects in only two outcome </a:t>
            </a:r>
            <a:r>
              <a:rPr lang="en-US" dirty="0" smtClean="0"/>
              <a:t>categories (i.e</a:t>
            </a:r>
            <a:r>
              <a:rPr lang="en-US" dirty="0"/>
              <a:t>., attitudes and conduct problems), </a:t>
            </a:r>
            <a:r>
              <a:rPr lang="en-US" dirty="0" smtClean="0"/>
              <a:t>interventions without </a:t>
            </a:r>
            <a:r>
              <a:rPr lang="en-US" dirty="0"/>
              <a:t>any apparent implementation </a:t>
            </a:r>
            <a:r>
              <a:rPr lang="en-US" dirty="0" smtClean="0"/>
              <a:t>problems yielded </a:t>
            </a:r>
            <a:r>
              <a:rPr lang="en-US" dirty="0"/>
              <a:t>significant mean effects in all </a:t>
            </a:r>
            <a:r>
              <a:rPr lang="en-US" dirty="0" smtClean="0"/>
              <a:t>six categories</a:t>
            </a:r>
            <a:r>
              <a:rPr lang="en-US" dirty="0"/>
              <a:t>.</a:t>
            </a:r>
          </a:p>
        </p:txBody>
      </p:sp>
      <p:sp>
        <p:nvSpPr>
          <p:cNvPr id="4" name="Rectangle 3"/>
          <p:cNvSpPr/>
          <p:nvPr/>
        </p:nvSpPr>
        <p:spPr>
          <a:xfrm>
            <a:off x="994752" y="1981200"/>
            <a:ext cx="7154524" cy="1754326"/>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 your </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Program S.A.F.E.?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1143000" y="3775023"/>
            <a:ext cx="6561412" cy="2585323"/>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 you have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implementation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support?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15944" y="3733800"/>
            <a:ext cx="9175910" cy="2585323"/>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 your program being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implemented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as intended?</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70268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Casel</a:t>
            </a:r>
            <a:r>
              <a:rPr lang="en-US" dirty="0" smtClean="0"/>
              <a:t> Guide</a:t>
            </a:r>
            <a:endParaRPr lang="en-US" dirty="0"/>
          </a:p>
        </p:txBody>
      </p:sp>
      <p:pic>
        <p:nvPicPr>
          <p:cNvPr id="6" name="Content Placeholder 5" descr="2013-casel-guide.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505" y="1524000"/>
            <a:ext cx="7243095" cy="5181600"/>
          </a:xfrm>
        </p:spPr>
      </p:pic>
    </p:spTree>
    <p:extLst>
      <p:ext uri="{BB962C8B-B14F-4D97-AF65-F5344CB8AC3E}">
        <p14:creationId xmlns:p14="http://schemas.microsoft.com/office/powerpoint/2010/main" val="209040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458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a:xfrm>
            <a:off x="457200" y="1663563"/>
            <a:ext cx="8153400" cy="4051437"/>
          </a:xfrm>
        </p:spPr>
        <p:txBody>
          <a:bodyPr>
            <a:noAutofit/>
          </a:bodyPr>
          <a:lstStyle/>
          <a:p>
            <a:pPr>
              <a:buFont typeface="Arial" panose="020B0604020202020204" pitchFamily="34" charset="0"/>
              <a:buChar char="•"/>
            </a:pPr>
            <a:r>
              <a:rPr lang="en-US" sz="2000" dirty="0" smtClean="0"/>
              <a:t>Can I measure my target behaviors?</a:t>
            </a:r>
          </a:p>
          <a:p>
            <a:pPr>
              <a:buFont typeface="Arial" panose="020B0604020202020204" pitchFamily="34" charset="0"/>
              <a:buChar char="•"/>
            </a:pPr>
            <a:r>
              <a:rPr lang="en-US" sz="2000" dirty="0" smtClean="0"/>
              <a:t>Does my intervention meet S.A.F.E. standards?</a:t>
            </a:r>
          </a:p>
          <a:p>
            <a:pPr>
              <a:buFont typeface="Arial" panose="020B0604020202020204" pitchFamily="34" charset="0"/>
              <a:buChar char="•"/>
            </a:pPr>
            <a:r>
              <a:rPr lang="en-US" sz="2000" dirty="0" smtClean="0"/>
              <a:t>Do I have enough support available for proper implementation?</a:t>
            </a:r>
          </a:p>
          <a:p>
            <a:pPr>
              <a:buFont typeface="Arial" panose="020B0604020202020204" pitchFamily="34" charset="0"/>
              <a:buChar char="•"/>
            </a:pPr>
            <a:r>
              <a:rPr lang="en-US" sz="2000" dirty="0" smtClean="0"/>
              <a:t>How will I know if the intervention package is being implemented as intended?</a:t>
            </a:r>
          </a:p>
          <a:p>
            <a:pPr>
              <a:buFont typeface="Arial" panose="020B0604020202020204" pitchFamily="34" charset="0"/>
              <a:buChar char="•"/>
            </a:pPr>
            <a:r>
              <a:rPr lang="en-US" sz="2000" dirty="0" smtClean="0"/>
              <a:t>How will I know if the intervention package is working?</a:t>
            </a:r>
          </a:p>
          <a:p>
            <a:pPr>
              <a:buFont typeface="Arial" panose="020B0604020202020204" pitchFamily="34" charset="0"/>
              <a:buChar char="•"/>
            </a:pPr>
            <a:r>
              <a:rPr lang="en-US" sz="2000" dirty="0" smtClean="0"/>
              <a:t>How often do I look at my data?</a:t>
            </a:r>
          </a:p>
          <a:p>
            <a:pPr>
              <a:buFont typeface="Arial" panose="020B0604020202020204" pitchFamily="34" charset="0"/>
              <a:buChar char="•"/>
            </a:pPr>
            <a:r>
              <a:rPr lang="en-US" sz="2000" dirty="0" smtClean="0"/>
              <a:t>What criteria constitutes needing additional support?</a:t>
            </a:r>
          </a:p>
          <a:p>
            <a:pPr>
              <a:buFont typeface="Arial" panose="020B0604020202020204" pitchFamily="34" charset="0"/>
              <a:buChar char="•"/>
            </a:pPr>
            <a:r>
              <a:rPr lang="en-US" sz="2000" dirty="0" smtClean="0"/>
              <a:t>What will Tier 2 &amp; 3 supports look like?</a:t>
            </a:r>
          </a:p>
        </p:txBody>
      </p:sp>
    </p:spTree>
    <p:extLst>
      <p:ext uri="{BB962C8B-B14F-4D97-AF65-F5344CB8AC3E}">
        <p14:creationId xmlns:p14="http://schemas.microsoft.com/office/powerpoint/2010/main" val="2039824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http://static1.squarespace.com/static/513f79f9e4b05ce7b70e9673/t/526a220de4b00a92c90436ba/1382687245993/2013-casel-guide.pdf</a:t>
            </a:r>
          </a:p>
        </p:txBody>
      </p:sp>
    </p:spTree>
    <p:extLst>
      <p:ext uri="{BB962C8B-B14F-4D97-AF65-F5344CB8AC3E}">
        <p14:creationId xmlns:p14="http://schemas.microsoft.com/office/powerpoint/2010/main" val="2782319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Survey 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6923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Collaborative for Academic, Social, and Emotional Learning</a:t>
            </a:r>
            <a:r>
              <a:rPr lang="en-US" dirty="0" smtClean="0"/>
              <a:t>. (</a:t>
            </a:r>
            <a:r>
              <a:rPr lang="en-US" dirty="0"/>
              <a:t>2005). Safe and sound: An educational leader’s </a:t>
            </a:r>
            <a:r>
              <a:rPr lang="en-US" dirty="0" smtClean="0"/>
              <a:t>guide to </a:t>
            </a:r>
            <a:r>
              <a:rPr lang="en-US" dirty="0"/>
              <a:t>evidence-based social and emotional learning </a:t>
            </a:r>
            <a:r>
              <a:rPr lang="en-US" dirty="0" smtClean="0"/>
              <a:t>programs— Illinois </a:t>
            </a:r>
            <a:r>
              <a:rPr lang="en-US" dirty="0"/>
              <a:t>edition. Chicago: Author.</a:t>
            </a:r>
            <a:endParaRPr lang="en-US" dirty="0" smtClean="0"/>
          </a:p>
          <a:p>
            <a:r>
              <a:rPr lang="en-US" dirty="0" smtClean="0"/>
              <a:t>Crick</a:t>
            </a:r>
            <a:r>
              <a:rPr lang="en-US" dirty="0"/>
              <a:t>, N. R., &amp; Dodge, K. A. (1994). A review and </a:t>
            </a:r>
            <a:r>
              <a:rPr lang="en-US" dirty="0" smtClean="0"/>
              <a:t>reformulation of </a:t>
            </a:r>
            <a:r>
              <a:rPr lang="en-US" dirty="0"/>
              <a:t>social information-processing </a:t>
            </a:r>
            <a:r>
              <a:rPr lang="en-US" dirty="0" smtClean="0"/>
              <a:t>mechanisms in </a:t>
            </a:r>
            <a:r>
              <a:rPr lang="en-US" dirty="0"/>
              <a:t>children’s social adjustment. Psychological </a:t>
            </a:r>
            <a:r>
              <a:rPr lang="en-US" dirty="0" smtClean="0"/>
              <a:t>Bulletin, 115</a:t>
            </a:r>
            <a:r>
              <a:rPr lang="en-US" dirty="0"/>
              <a:t>, 74–101.</a:t>
            </a:r>
            <a:endParaRPr lang="en-US" dirty="0" smtClean="0"/>
          </a:p>
          <a:p>
            <a:r>
              <a:rPr lang="en-US" dirty="0" err="1" smtClean="0"/>
              <a:t>Durlak</a:t>
            </a:r>
            <a:r>
              <a:rPr lang="en-US" dirty="0"/>
              <a:t>, J. A., </a:t>
            </a:r>
            <a:r>
              <a:rPr lang="en-US" dirty="0" err="1"/>
              <a:t>Weissberg</a:t>
            </a:r>
            <a:r>
              <a:rPr lang="en-US" dirty="0"/>
              <a:t>, R. P., </a:t>
            </a:r>
            <a:r>
              <a:rPr lang="en-US" dirty="0" err="1"/>
              <a:t>Dymnicki</a:t>
            </a:r>
            <a:r>
              <a:rPr lang="en-US" dirty="0"/>
              <a:t>, A. B., Taylor, R. D., &amp; </a:t>
            </a:r>
            <a:r>
              <a:rPr lang="en-US" dirty="0" err="1"/>
              <a:t>Schellinger</a:t>
            </a:r>
            <a:r>
              <a:rPr lang="en-US" dirty="0"/>
              <a:t>, K. B. (2011). The impact of enhancing students’ social and emotional learning: A meta‐analysis of school‐based universal interventions. </a:t>
            </a:r>
            <a:r>
              <a:rPr lang="en-US" i="1" dirty="0"/>
              <a:t>Child development</a:t>
            </a:r>
            <a:r>
              <a:rPr lang="en-US" dirty="0"/>
              <a:t>,</a:t>
            </a:r>
            <a:r>
              <a:rPr lang="en-US" i="1" dirty="0"/>
              <a:t>82</a:t>
            </a:r>
            <a:r>
              <a:rPr lang="en-US" dirty="0"/>
              <a:t>(1), 405-432</a:t>
            </a:r>
            <a:r>
              <a:rPr lang="en-US" dirty="0" smtClean="0"/>
              <a:t>.</a:t>
            </a:r>
          </a:p>
          <a:p>
            <a:r>
              <a:rPr lang="en-US" dirty="0" err="1"/>
              <a:t>Lemerise</a:t>
            </a:r>
            <a:r>
              <a:rPr lang="en-US" dirty="0"/>
              <a:t>, E. A., &amp; Arsenio, W. F. (2000). An </a:t>
            </a:r>
            <a:r>
              <a:rPr lang="en-US" dirty="0" smtClean="0"/>
              <a:t>integrated model </a:t>
            </a:r>
            <a:r>
              <a:rPr lang="en-US" dirty="0"/>
              <a:t>of emotion processes and cognition in </a:t>
            </a:r>
            <a:r>
              <a:rPr lang="en-US" dirty="0" smtClean="0"/>
              <a:t>social information </a:t>
            </a:r>
            <a:r>
              <a:rPr lang="en-US" dirty="0"/>
              <a:t>processing. Child Development, 71, 107–118.</a:t>
            </a:r>
          </a:p>
        </p:txBody>
      </p:sp>
    </p:spTree>
    <p:extLst>
      <p:ext uri="{BB962C8B-B14F-4D97-AF65-F5344CB8AC3E}">
        <p14:creationId xmlns:p14="http://schemas.microsoft.com/office/powerpoint/2010/main" val="1786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dirty="0" smtClean="0"/>
              <a:t>Social </a:t>
            </a:r>
            <a:r>
              <a:rPr lang="en-US" sz="2400" dirty="0"/>
              <a:t>Emotional Learning (SEL) program designers are interested in promoting the integration of emotion, cognition, communication, and behavior when creating programs to improve social and emotional skills of children (Crick &amp; Dodge, 1994; </a:t>
            </a:r>
            <a:r>
              <a:rPr lang="en-US" sz="2400" dirty="0" err="1"/>
              <a:t>Lemerise</a:t>
            </a:r>
            <a:r>
              <a:rPr lang="en-US" sz="2400" dirty="0"/>
              <a:t> &amp; Arsenio, 2000). The purpose of this presentation is to focus on the behavior piece of this pie. The presenter will explain how Applied Behavior Analysis (ABA) can enhance any SEL program to provide better outcomes. </a:t>
            </a:r>
          </a:p>
          <a:p>
            <a:endParaRPr lang="en-US" sz="2400" dirty="0"/>
          </a:p>
        </p:txBody>
      </p:sp>
    </p:spTree>
    <p:extLst>
      <p:ext uri="{BB962C8B-B14F-4D97-AF65-F5344CB8AC3E}">
        <p14:creationId xmlns:p14="http://schemas.microsoft.com/office/powerpoint/2010/main" val="114376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24"/>
            <a:ext cx="8458200" cy="924475"/>
          </a:xfrm>
        </p:spPr>
        <p:txBody>
          <a:bodyPr/>
          <a:lstStyle/>
          <a:p>
            <a:r>
              <a:rPr lang="en-US" dirty="0" smtClean="0"/>
              <a:t>Goals of SEL programs </a:t>
            </a:r>
            <a:br>
              <a:rPr lang="en-US" dirty="0" smtClean="0"/>
            </a:br>
            <a:r>
              <a:rPr lang="en-US" sz="1800" dirty="0" smtClean="0"/>
              <a:t>(</a:t>
            </a:r>
            <a:r>
              <a:rPr lang="en-US" sz="1800" dirty="0"/>
              <a:t>Collaborative for Academic, Social, and </a:t>
            </a:r>
            <a:r>
              <a:rPr lang="en-US" sz="1800" dirty="0" smtClean="0"/>
              <a:t>Emotional Learning</a:t>
            </a:r>
            <a:r>
              <a:rPr lang="en-US" sz="1800" dirty="0"/>
              <a:t>, 2005</a:t>
            </a:r>
            <a:r>
              <a:rPr lang="en-US" sz="1800" dirty="0" smtClean="0"/>
              <a:t>)</a:t>
            </a:r>
            <a:r>
              <a:rPr lang="en-US" sz="1800" dirty="0"/>
              <a:t/>
            </a:r>
            <a:br>
              <a:rPr lang="en-US" sz="1800" dirty="0"/>
            </a:br>
            <a:endParaRPr lang="en-US" sz="1800" dirty="0"/>
          </a:p>
        </p:txBody>
      </p:sp>
      <p:sp>
        <p:nvSpPr>
          <p:cNvPr id="3" name="Content Placeholder 2"/>
          <p:cNvSpPr>
            <a:spLocks noGrp="1"/>
          </p:cNvSpPr>
          <p:nvPr>
            <p:ph idx="1"/>
          </p:nvPr>
        </p:nvSpPr>
        <p:spPr>
          <a:xfrm>
            <a:off x="914400" y="1600200"/>
            <a:ext cx="7125112" cy="4051437"/>
          </a:xfrm>
        </p:spPr>
        <p:txBody>
          <a:bodyPr/>
          <a:lstStyle/>
          <a:p>
            <a:r>
              <a:rPr lang="en-US" dirty="0" smtClean="0"/>
              <a:t>self-awareness</a:t>
            </a:r>
          </a:p>
          <a:p>
            <a:r>
              <a:rPr lang="en-US" dirty="0" smtClean="0"/>
              <a:t>self-management</a:t>
            </a:r>
          </a:p>
          <a:p>
            <a:r>
              <a:rPr lang="en-US" dirty="0" smtClean="0"/>
              <a:t>social awareness</a:t>
            </a:r>
            <a:endParaRPr lang="en-US" dirty="0"/>
          </a:p>
          <a:p>
            <a:r>
              <a:rPr lang="en-US" dirty="0"/>
              <a:t>relationship </a:t>
            </a:r>
            <a:r>
              <a:rPr lang="en-US" dirty="0" smtClean="0"/>
              <a:t>skills</a:t>
            </a:r>
          </a:p>
          <a:p>
            <a:r>
              <a:rPr lang="en-US" dirty="0" smtClean="0"/>
              <a:t>responsible </a:t>
            </a:r>
            <a:r>
              <a:rPr lang="en-US" dirty="0"/>
              <a:t>decision </a:t>
            </a:r>
            <a:r>
              <a:rPr lang="en-US" dirty="0" smtClean="0"/>
              <a:t>making</a:t>
            </a:r>
            <a:endParaRPr lang="en-US" dirty="0"/>
          </a:p>
        </p:txBody>
      </p:sp>
      <p:sp>
        <p:nvSpPr>
          <p:cNvPr id="4" name="TextBox 3"/>
          <p:cNvSpPr txBox="1"/>
          <p:nvPr/>
        </p:nvSpPr>
        <p:spPr>
          <a:xfrm>
            <a:off x="4419600" y="1828800"/>
            <a:ext cx="4572000" cy="1569660"/>
          </a:xfrm>
          <a:prstGeom prst="rect">
            <a:avLst/>
          </a:prstGeom>
          <a:noFill/>
        </p:spPr>
        <p:txBody>
          <a:bodyPr wrap="square" rtlCol="0">
            <a:spAutoFit/>
          </a:bodyPr>
          <a:lstStyle/>
          <a:p>
            <a:pPr algn="ctr"/>
            <a:r>
              <a:rPr lang="en-US" sz="2400" dirty="0" smtClean="0"/>
              <a:t>ABA Perspective</a:t>
            </a:r>
          </a:p>
          <a:p>
            <a:pPr algn="ctr"/>
            <a:endParaRPr lang="en-US" sz="2400" dirty="0"/>
          </a:p>
          <a:p>
            <a:pPr algn="ctr"/>
            <a:r>
              <a:rPr lang="en-US" sz="2400" dirty="0" smtClean="0"/>
              <a:t>How do you operationalize and measure these?</a:t>
            </a:r>
            <a:endParaRPr lang="en-US" sz="2400" dirty="0"/>
          </a:p>
        </p:txBody>
      </p:sp>
    </p:spTree>
    <p:extLst>
      <p:ext uri="{BB962C8B-B14F-4D97-AF65-F5344CB8AC3E}">
        <p14:creationId xmlns:p14="http://schemas.microsoft.com/office/powerpoint/2010/main" val="32634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a:t>
            </a:r>
            <a:r>
              <a:rPr lang="en-US" sz="1600" dirty="0" smtClean="0"/>
              <a:t>(</a:t>
            </a:r>
            <a:r>
              <a:rPr lang="en-US" sz="1600" dirty="0" err="1" smtClean="0"/>
              <a:t>Durlak</a:t>
            </a:r>
            <a:r>
              <a:rPr lang="en-US" sz="1600" dirty="0" smtClean="0"/>
              <a:t>, et al., 2011)</a:t>
            </a:r>
            <a:endParaRPr lang="en-US" sz="1600" dirty="0"/>
          </a:p>
        </p:txBody>
      </p:sp>
      <p:sp>
        <p:nvSpPr>
          <p:cNvPr id="3" name="Content Placeholder 2"/>
          <p:cNvSpPr>
            <a:spLocks noGrp="1"/>
          </p:cNvSpPr>
          <p:nvPr>
            <p:ph idx="1"/>
          </p:nvPr>
        </p:nvSpPr>
        <p:spPr/>
        <p:txBody>
          <a:bodyPr>
            <a:normAutofit/>
          </a:bodyPr>
          <a:lstStyle/>
          <a:p>
            <a:r>
              <a:rPr lang="en-US" sz="2000" dirty="0" smtClean="0"/>
              <a:t>Social and emotional skills</a:t>
            </a:r>
          </a:p>
          <a:p>
            <a:r>
              <a:rPr lang="en-US" sz="2000" dirty="0" smtClean="0"/>
              <a:t>Attitudes toward self and others</a:t>
            </a:r>
          </a:p>
          <a:p>
            <a:r>
              <a:rPr lang="en-US" sz="2000" dirty="0" smtClean="0"/>
              <a:t>Positive social behaviors</a:t>
            </a:r>
          </a:p>
          <a:p>
            <a:r>
              <a:rPr lang="en-US" sz="2000" dirty="0" smtClean="0"/>
              <a:t>Conduct problems</a:t>
            </a:r>
          </a:p>
          <a:p>
            <a:r>
              <a:rPr lang="en-US" sz="2000" dirty="0" smtClean="0"/>
              <a:t>Emotional distress </a:t>
            </a:r>
          </a:p>
          <a:p>
            <a:r>
              <a:rPr lang="en-US" sz="2000" dirty="0" smtClean="0"/>
              <a:t>Academic performance</a:t>
            </a:r>
            <a:endParaRPr lang="en-US" sz="2000" dirty="0"/>
          </a:p>
        </p:txBody>
      </p:sp>
    </p:spTree>
    <p:extLst>
      <p:ext uri="{BB962C8B-B14F-4D97-AF65-F5344CB8AC3E}">
        <p14:creationId xmlns:p14="http://schemas.microsoft.com/office/powerpoint/2010/main" val="3001803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Emotional Skills </a:t>
            </a:r>
            <a:br>
              <a:rPr lang="en-US" dirty="0" smtClean="0"/>
            </a:br>
            <a:r>
              <a:rPr lang="en-US" sz="1800" dirty="0" smtClean="0"/>
              <a:t>(</a:t>
            </a:r>
            <a:r>
              <a:rPr lang="en-US" sz="1800" dirty="0" err="1"/>
              <a:t>Durlak</a:t>
            </a:r>
            <a:r>
              <a:rPr lang="en-US" sz="1800" dirty="0"/>
              <a:t>, et al., 2011)</a:t>
            </a:r>
          </a:p>
        </p:txBody>
      </p:sp>
      <p:sp>
        <p:nvSpPr>
          <p:cNvPr id="3" name="Content Placeholder 2"/>
          <p:cNvSpPr>
            <a:spLocks noGrp="1"/>
          </p:cNvSpPr>
          <p:nvPr>
            <p:ph idx="1"/>
          </p:nvPr>
        </p:nvSpPr>
        <p:spPr>
          <a:xfrm>
            <a:off x="1009443" y="1206363"/>
            <a:ext cx="7125112" cy="4051437"/>
          </a:xfrm>
        </p:spPr>
        <p:txBody>
          <a:bodyPr/>
          <a:lstStyle/>
          <a:p>
            <a:r>
              <a:rPr lang="en-US" dirty="0" smtClean="0"/>
              <a:t>Identifying emotions from social cues</a:t>
            </a:r>
          </a:p>
          <a:p>
            <a:r>
              <a:rPr lang="en-US" dirty="0" smtClean="0"/>
              <a:t>Goal setting</a:t>
            </a:r>
          </a:p>
          <a:p>
            <a:r>
              <a:rPr lang="en-US" dirty="0" smtClean="0"/>
              <a:t>Perspective taking</a:t>
            </a:r>
          </a:p>
          <a:p>
            <a:r>
              <a:rPr lang="en-US" dirty="0" smtClean="0"/>
              <a:t>Interpersonal problem solving</a:t>
            </a:r>
          </a:p>
          <a:p>
            <a:r>
              <a:rPr lang="en-US" dirty="0" smtClean="0"/>
              <a:t>Conflict resolution</a:t>
            </a:r>
          </a:p>
          <a:p>
            <a:r>
              <a:rPr lang="en-US" dirty="0" smtClean="0"/>
              <a:t>Decision making</a:t>
            </a:r>
          </a:p>
        </p:txBody>
      </p:sp>
      <p:sp>
        <p:nvSpPr>
          <p:cNvPr id="4" name="TextBox 3"/>
          <p:cNvSpPr txBox="1"/>
          <p:nvPr/>
        </p:nvSpPr>
        <p:spPr>
          <a:xfrm>
            <a:off x="1066800" y="4964668"/>
            <a:ext cx="7086600" cy="369332"/>
          </a:xfrm>
          <a:prstGeom prst="rect">
            <a:avLst/>
          </a:prstGeom>
          <a:noFill/>
        </p:spPr>
        <p:txBody>
          <a:bodyPr wrap="square" rtlCol="0">
            <a:spAutoFit/>
          </a:bodyPr>
          <a:lstStyle/>
          <a:p>
            <a:r>
              <a:rPr lang="fr-FR" dirty="0" smtClean="0"/>
              <a:t>Interviews, </a:t>
            </a:r>
            <a:r>
              <a:rPr lang="fr-FR" dirty="0" err="1" smtClean="0"/>
              <a:t>role</a:t>
            </a:r>
            <a:r>
              <a:rPr lang="fr-FR" dirty="0" smtClean="0"/>
              <a:t> </a:t>
            </a:r>
            <a:r>
              <a:rPr lang="fr-FR" dirty="0" err="1" smtClean="0"/>
              <a:t>plays</a:t>
            </a:r>
            <a:r>
              <a:rPr lang="fr-FR" dirty="0" smtClean="0"/>
              <a:t>, or questionnaires</a:t>
            </a:r>
            <a:endParaRPr lang="en-US" dirty="0"/>
          </a:p>
        </p:txBody>
      </p:sp>
      <p:pic>
        <p:nvPicPr>
          <p:cNvPr id="2050" name="Picture 2" descr="C:\Users\malittle\AppData\Local\Microsoft\Windows\Temporary Internet Files\Content.IE5\8KI8AKES\smile[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r="15829"/>
          <a:stretch/>
        </p:blipFill>
        <p:spPr bwMode="auto">
          <a:xfrm>
            <a:off x="6172200" y="1066800"/>
            <a:ext cx="2243983" cy="15951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little\AppData\Local\Microsoft\Windows\Temporary Internet Files\Content.IE5\8KI8AKES\rule10_final-Conflict-1024x810[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6763" y="2743200"/>
            <a:ext cx="192663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3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 Self and Others</a:t>
            </a:r>
            <a:br>
              <a:rPr lang="en-US" dirty="0" smtClean="0"/>
            </a:br>
            <a:r>
              <a:rPr lang="en-US" sz="1600" dirty="0">
                <a:solidFill>
                  <a:prstClr val="black">
                    <a:lumMod val="75000"/>
                    <a:lumOff val="25000"/>
                  </a:prstClr>
                </a:solidFill>
              </a:rPr>
              <a:t>(</a:t>
            </a:r>
            <a:r>
              <a:rPr lang="en-US" sz="1600" dirty="0" err="1">
                <a:solidFill>
                  <a:prstClr val="black">
                    <a:lumMod val="75000"/>
                    <a:lumOff val="25000"/>
                  </a:prstClr>
                </a:solidFill>
              </a:rPr>
              <a:t>Durlak</a:t>
            </a:r>
            <a:r>
              <a:rPr lang="en-US" sz="1600" dirty="0">
                <a:solidFill>
                  <a:prstClr val="black">
                    <a:lumMod val="75000"/>
                    <a:lumOff val="25000"/>
                  </a:prstClr>
                </a:solidFill>
              </a:rPr>
              <a:t>, et al., 2011)</a:t>
            </a:r>
            <a:endParaRPr lang="en-US" dirty="0"/>
          </a:p>
        </p:txBody>
      </p:sp>
      <p:sp>
        <p:nvSpPr>
          <p:cNvPr id="3" name="Content Placeholder 2"/>
          <p:cNvSpPr>
            <a:spLocks noGrp="1"/>
          </p:cNvSpPr>
          <p:nvPr>
            <p:ph idx="1"/>
          </p:nvPr>
        </p:nvSpPr>
        <p:spPr>
          <a:xfrm>
            <a:off x="685800" y="1391166"/>
            <a:ext cx="7125112" cy="4051437"/>
          </a:xfrm>
        </p:spPr>
        <p:txBody>
          <a:bodyPr/>
          <a:lstStyle/>
          <a:p>
            <a:r>
              <a:rPr lang="en-US" dirty="0" smtClean="0"/>
              <a:t>Self-perceptions </a:t>
            </a:r>
            <a:r>
              <a:rPr lang="en-US" dirty="0"/>
              <a:t>(</a:t>
            </a:r>
            <a:r>
              <a:rPr lang="en-US" dirty="0" err="1"/>
              <a:t>e.g</a:t>
            </a:r>
            <a:r>
              <a:rPr lang="en-US" dirty="0" err="1" smtClean="0"/>
              <a:t>.,self</a:t>
            </a:r>
            <a:r>
              <a:rPr lang="en-US" dirty="0" smtClean="0"/>
              <a:t>-esteem</a:t>
            </a:r>
            <a:r>
              <a:rPr lang="en-US" dirty="0"/>
              <a:t>, self-concept, and self-efficacy</a:t>
            </a:r>
            <a:r>
              <a:rPr lang="en-US" dirty="0" smtClean="0"/>
              <a:t>)</a:t>
            </a:r>
          </a:p>
          <a:p>
            <a:r>
              <a:rPr lang="en-US" dirty="0" smtClean="0"/>
              <a:t>School bonding </a:t>
            </a:r>
            <a:r>
              <a:rPr lang="en-US" dirty="0"/>
              <a:t>(e.g., attitudes toward school and teachers</a:t>
            </a:r>
            <a:r>
              <a:rPr lang="en-US" dirty="0" smtClean="0"/>
              <a:t>)</a:t>
            </a:r>
            <a:endParaRPr lang="en-US" dirty="0"/>
          </a:p>
          <a:p>
            <a:r>
              <a:rPr lang="en-US" dirty="0"/>
              <a:t>C</a:t>
            </a:r>
            <a:r>
              <a:rPr lang="en-US" dirty="0" smtClean="0"/>
              <a:t>onventional </a:t>
            </a:r>
            <a:r>
              <a:rPr lang="en-US" dirty="0"/>
              <a:t>(i.e., prosocial) beliefs </a:t>
            </a:r>
            <a:r>
              <a:rPr lang="en-US" dirty="0" smtClean="0"/>
              <a:t>about violence</a:t>
            </a:r>
            <a:r>
              <a:rPr lang="en-US" dirty="0"/>
              <a:t>, helping others, social justice, and </a:t>
            </a:r>
            <a:r>
              <a:rPr lang="en-US" dirty="0" smtClean="0"/>
              <a:t>drug use</a:t>
            </a:r>
          </a:p>
          <a:p>
            <a:endParaRPr lang="en-US" dirty="0"/>
          </a:p>
          <a:p>
            <a:r>
              <a:rPr lang="en-US" dirty="0"/>
              <a:t>S</a:t>
            </a:r>
            <a:r>
              <a:rPr lang="en-US" dirty="0" smtClean="0"/>
              <a:t>tudent </a:t>
            </a:r>
            <a:r>
              <a:rPr lang="en-US" dirty="0"/>
              <a:t>self-reports</a:t>
            </a:r>
          </a:p>
        </p:txBody>
      </p:sp>
      <p:pic>
        <p:nvPicPr>
          <p:cNvPr id="3074" name="Picture 2" descr="C:\Users\malittle\AppData\Local\Microsoft\Windows\Temporary Internet Files\Content.IE5\6IJ37XOQ\stock-photo-positive-attitude-concept-in-word-tag-cloud-on-white-background-101781295[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032903"/>
            <a:ext cx="42291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966353"/>
            <a:ext cx="25146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134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Social Behavior</a:t>
            </a:r>
            <a:br>
              <a:rPr lang="en-US" dirty="0" smtClean="0"/>
            </a:br>
            <a:r>
              <a:rPr lang="en-US" sz="1600" dirty="0">
                <a:solidFill>
                  <a:prstClr val="black">
                    <a:lumMod val="75000"/>
                    <a:lumOff val="25000"/>
                  </a:prstClr>
                </a:solidFill>
              </a:rPr>
              <a:t>(</a:t>
            </a:r>
            <a:r>
              <a:rPr lang="en-US" sz="1600" dirty="0" err="1">
                <a:solidFill>
                  <a:prstClr val="black">
                    <a:lumMod val="75000"/>
                    <a:lumOff val="25000"/>
                  </a:prstClr>
                </a:solidFill>
              </a:rPr>
              <a:t>Durlak</a:t>
            </a:r>
            <a:r>
              <a:rPr lang="en-US" sz="1600" dirty="0">
                <a:solidFill>
                  <a:prstClr val="black">
                    <a:lumMod val="75000"/>
                    <a:lumOff val="25000"/>
                  </a:prstClr>
                </a:solidFill>
              </a:rPr>
              <a:t>, et al., 2011)</a:t>
            </a:r>
            <a:endParaRPr lang="en-US" dirty="0"/>
          </a:p>
        </p:txBody>
      </p:sp>
      <p:sp>
        <p:nvSpPr>
          <p:cNvPr id="3" name="Content Placeholder 2"/>
          <p:cNvSpPr>
            <a:spLocks noGrp="1"/>
          </p:cNvSpPr>
          <p:nvPr>
            <p:ph idx="1"/>
          </p:nvPr>
        </p:nvSpPr>
        <p:spPr/>
        <p:txBody>
          <a:bodyPr/>
          <a:lstStyle/>
          <a:p>
            <a:r>
              <a:rPr lang="en-US" dirty="0"/>
              <a:t>G</a:t>
            </a:r>
            <a:r>
              <a:rPr lang="en-US" dirty="0" smtClean="0"/>
              <a:t>etting </a:t>
            </a:r>
            <a:r>
              <a:rPr lang="en-US" dirty="0"/>
              <a:t>along with others </a:t>
            </a:r>
            <a:endParaRPr lang="en-US" dirty="0" smtClean="0"/>
          </a:p>
          <a:p>
            <a:endParaRPr lang="en-US" dirty="0"/>
          </a:p>
          <a:p>
            <a:r>
              <a:rPr lang="en-US" dirty="0" smtClean="0"/>
              <a:t>Derived from </a:t>
            </a:r>
            <a:r>
              <a:rPr lang="en-US" dirty="0"/>
              <a:t>the student, teacher, parent, or an </a:t>
            </a:r>
            <a:r>
              <a:rPr lang="en-US" dirty="0" smtClean="0"/>
              <a:t>independent observer</a:t>
            </a:r>
          </a:p>
          <a:p>
            <a:endParaRPr lang="en-US" dirty="0"/>
          </a:p>
          <a:p>
            <a:r>
              <a:rPr lang="en-US" dirty="0" smtClean="0"/>
              <a:t>Elliott </a:t>
            </a:r>
            <a:r>
              <a:rPr lang="en-US" dirty="0"/>
              <a:t>and Gresham’s </a:t>
            </a:r>
            <a:r>
              <a:rPr lang="en-US" dirty="0" smtClean="0"/>
              <a:t>Social Skills </a:t>
            </a:r>
            <a:r>
              <a:rPr lang="en-US" dirty="0"/>
              <a:t>Rating Scale (Elliott, Gresham, Freeman, </a:t>
            </a:r>
            <a:r>
              <a:rPr lang="en-US" dirty="0" smtClean="0"/>
              <a:t>&amp; McCloskey</a:t>
            </a:r>
            <a:r>
              <a:rPr lang="en-US" dirty="0"/>
              <a:t>, 1988)</a:t>
            </a:r>
          </a:p>
        </p:txBody>
      </p:sp>
      <p:sp>
        <p:nvSpPr>
          <p:cNvPr id="4" name="Rectangle 3"/>
          <p:cNvSpPr/>
          <p:nvPr/>
        </p:nvSpPr>
        <p:spPr>
          <a:xfrm>
            <a:off x="1295400" y="1752600"/>
            <a:ext cx="6237605" cy="1754326"/>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2"/>
              </a:rPr>
              <a:t>What does this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hlinkClick r:id="rId2"/>
              </a:rPr>
              <a:t>look like?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4458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Problems</a:t>
            </a:r>
            <a:br>
              <a:rPr lang="en-US" dirty="0" smtClean="0"/>
            </a:br>
            <a:r>
              <a:rPr lang="en-US" sz="1600" dirty="0">
                <a:solidFill>
                  <a:prstClr val="black">
                    <a:lumMod val="75000"/>
                    <a:lumOff val="25000"/>
                  </a:prstClr>
                </a:solidFill>
              </a:rPr>
              <a:t>(</a:t>
            </a:r>
            <a:r>
              <a:rPr lang="en-US" sz="1600" dirty="0" err="1">
                <a:solidFill>
                  <a:prstClr val="black">
                    <a:lumMod val="75000"/>
                    <a:lumOff val="25000"/>
                  </a:prstClr>
                </a:solidFill>
              </a:rPr>
              <a:t>Durlak</a:t>
            </a:r>
            <a:r>
              <a:rPr lang="en-US" sz="1600" dirty="0">
                <a:solidFill>
                  <a:prstClr val="black">
                    <a:lumMod val="75000"/>
                    <a:lumOff val="25000"/>
                  </a:prstClr>
                </a:solidFill>
              </a:rPr>
              <a:t>, et al., 2011)</a:t>
            </a:r>
            <a:endParaRPr lang="en-US" dirty="0"/>
          </a:p>
        </p:txBody>
      </p:sp>
      <p:sp>
        <p:nvSpPr>
          <p:cNvPr id="3" name="Content Placeholder 2"/>
          <p:cNvSpPr>
            <a:spLocks noGrp="1"/>
          </p:cNvSpPr>
          <p:nvPr>
            <p:ph idx="1"/>
          </p:nvPr>
        </p:nvSpPr>
        <p:spPr/>
        <p:txBody>
          <a:bodyPr>
            <a:normAutofit/>
          </a:bodyPr>
          <a:lstStyle/>
          <a:p>
            <a:r>
              <a:rPr lang="en-US" dirty="0"/>
              <a:t>D</a:t>
            </a:r>
            <a:r>
              <a:rPr lang="en-US" dirty="0" smtClean="0"/>
              <a:t>isruptive </a:t>
            </a:r>
            <a:r>
              <a:rPr lang="en-US" dirty="0"/>
              <a:t>class </a:t>
            </a:r>
            <a:r>
              <a:rPr lang="en-US" dirty="0" smtClean="0"/>
              <a:t>behavior</a:t>
            </a:r>
          </a:p>
          <a:p>
            <a:r>
              <a:rPr lang="en-US" dirty="0" smtClean="0"/>
              <a:t>Noncompliance</a:t>
            </a:r>
            <a:endParaRPr lang="en-US" dirty="0"/>
          </a:p>
          <a:p>
            <a:r>
              <a:rPr lang="en-US" dirty="0" smtClean="0"/>
              <a:t>Aggression</a:t>
            </a:r>
          </a:p>
          <a:p>
            <a:r>
              <a:rPr lang="en-US" dirty="0" smtClean="0"/>
              <a:t>Bullying</a:t>
            </a:r>
            <a:endParaRPr lang="en-US" dirty="0"/>
          </a:p>
          <a:p>
            <a:r>
              <a:rPr lang="en-US" dirty="0" smtClean="0"/>
              <a:t>School suspensions</a:t>
            </a:r>
          </a:p>
          <a:p>
            <a:r>
              <a:rPr lang="en-US" dirty="0" smtClean="0"/>
              <a:t>Delinquent acts </a:t>
            </a:r>
          </a:p>
          <a:p>
            <a:endParaRPr lang="en-US" dirty="0" smtClean="0"/>
          </a:p>
          <a:p>
            <a:r>
              <a:rPr lang="en-US" dirty="0" smtClean="0"/>
              <a:t>Child Behavior </a:t>
            </a:r>
            <a:r>
              <a:rPr lang="en-US" dirty="0"/>
              <a:t>Checklist (Achenbach, 1991), </a:t>
            </a:r>
            <a:r>
              <a:rPr lang="en-US" dirty="0" smtClean="0"/>
              <a:t>student </a:t>
            </a:r>
            <a:r>
              <a:rPr lang="en-US" dirty="0"/>
              <a:t>self-reports, teacher or </a:t>
            </a:r>
            <a:r>
              <a:rPr lang="en-US" dirty="0" smtClean="0"/>
              <a:t>parent ratings</a:t>
            </a:r>
            <a:r>
              <a:rPr lang="en-US" dirty="0"/>
              <a:t>, or independent observers, </a:t>
            </a:r>
            <a:r>
              <a:rPr lang="en-US" dirty="0" smtClean="0"/>
              <a:t>or school </a:t>
            </a:r>
            <a:r>
              <a:rPr lang="en-US" dirty="0"/>
              <a:t>records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504376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7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Distress</a:t>
            </a:r>
            <a:br>
              <a:rPr lang="en-US" dirty="0" smtClean="0"/>
            </a:br>
            <a:r>
              <a:rPr lang="en-US" sz="1600" dirty="0">
                <a:solidFill>
                  <a:prstClr val="black">
                    <a:lumMod val="75000"/>
                    <a:lumOff val="25000"/>
                  </a:prstClr>
                </a:solidFill>
              </a:rPr>
              <a:t>(</a:t>
            </a:r>
            <a:r>
              <a:rPr lang="en-US" sz="1600" dirty="0" err="1">
                <a:solidFill>
                  <a:prstClr val="black">
                    <a:lumMod val="75000"/>
                    <a:lumOff val="25000"/>
                  </a:prstClr>
                </a:solidFill>
              </a:rPr>
              <a:t>Durlak</a:t>
            </a:r>
            <a:r>
              <a:rPr lang="en-US" sz="1600" dirty="0">
                <a:solidFill>
                  <a:prstClr val="black">
                    <a:lumMod val="75000"/>
                    <a:lumOff val="25000"/>
                  </a:prstClr>
                </a:solidFill>
              </a:rPr>
              <a:t>, et al., 2011)</a:t>
            </a:r>
            <a:endParaRPr lang="en-US" dirty="0"/>
          </a:p>
        </p:txBody>
      </p:sp>
      <p:sp>
        <p:nvSpPr>
          <p:cNvPr id="3" name="Content Placeholder 2"/>
          <p:cNvSpPr>
            <a:spLocks noGrp="1"/>
          </p:cNvSpPr>
          <p:nvPr>
            <p:ph idx="1"/>
          </p:nvPr>
        </p:nvSpPr>
        <p:spPr/>
        <p:txBody>
          <a:bodyPr/>
          <a:lstStyle/>
          <a:p>
            <a:r>
              <a:rPr lang="en-US" dirty="0" smtClean="0"/>
              <a:t>Depression</a:t>
            </a:r>
          </a:p>
          <a:p>
            <a:r>
              <a:rPr lang="en-US" dirty="0" smtClean="0"/>
              <a:t>Anxiety</a:t>
            </a:r>
          </a:p>
          <a:p>
            <a:r>
              <a:rPr lang="en-US" dirty="0" smtClean="0"/>
              <a:t>Stress </a:t>
            </a:r>
          </a:p>
          <a:p>
            <a:r>
              <a:rPr lang="en-US" dirty="0" smtClean="0"/>
              <a:t>Social withdrawal</a:t>
            </a:r>
          </a:p>
          <a:p>
            <a:endParaRPr lang="en-US" dirty="0" smtClean="0"/>
          </a:p>
          <a:p>
            <a:r>
              <a:rPr lang="en-US" dirty="0" smtClean="0"/>
              <a:t>Reports by </a:t>
            </a:r>
            <a:r>
              <a:rPr lang="en-US" dirty="0"/>
              <a:t>students, teachers, or parents on </a:t>
            </a:r>
            <a:r>
              <a:rPr lang="en-US" dirty="0" smtClean="0"/>
              <a:t>measures such </a:t>
            </a:r>
            <a:r>
              <a:rPr lang="en-US" dirty="0"/>
              <a:t>as the Children’s Manifest Anxiety </a:t>
            </a:r>
            <a:r>
              <a:rPr lang="en-US" dirty="0" smtClean="0"/>
              <a:t>Scale (Kitano</a:t>
            </a:r>
            <a:r>
              <a:rPr lang="en-US" dirty="0"/>
              <a:t>, 1960).</a:t>
            </a:r>
          </a:p>
        </p:txBody>
      </p:sp>
    </p:spTree>
    <p:extLst>
      <p:ext uri="{BB962C8B-B14F-4D97-AF65-F5344CB8AC3E}">
        <p14:creationId xmlns:p14="http://schemas.microsoft.com/office/powerpoint/2010/main" val="940793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189</TotalTime>
  <Words>780</Words>
  <Application>Microsoft Office PowerPoint</Application>
  <PresentationFormat>On-screen Show (4:3)</PresentationFormat>
  <Paragraphs>97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Spring</vt:lpstr>
      <vt:lpstr>Social Emotional Learning through an ABA Lens</vt:lpstr>
      <vt:lpstr>PowerPoint Presentation</vt:lpstr>
      <vt:lpstr>Goals of SEL programs  (Collaborative for Academic, Social, and Emotional Learning, 2005) </vt:lpstr>
      <vt:lpstr>Student Outcomes (Durlak, et al., 2011)</vt:lpstr>
      <vt:lpstr>Social Emotional Skills  (Durlak, et al., 2011)</vt:lpstr>
      <vt:lpstr>Attitudes Toward Self and Others (Durlak, et al., 2011)</vt:lpstr>
      <vt:lpstr>Positive Social Behavior (Durlak, et al., 2011)</vt:lpstr>
      <vt:lpstr>Conduct Problems (Durlak, et al., 2011)</vt:lpstr>
      <vt:lpstr>Emotional Distress (Durlak, et al., 2011)</vt:lpstr>
      <vt:lpstr>Academic Performance (Durlak, et al., 2011)</vt:lpstr>
      <vt:lpstr>What’s next?</vt:lpstr>
      <vt:lpstr>S.A.F.E.  (Collaborative for Academic, Social, and Emotional Learning, 2005)</vt:lpstr>
      <vt:lpstr>Effective S.E.L. Programs  (Durlak, et al., 2011)</vt:lpstr>
      <vt:lpstr>Casel Guide</vt:lpstr>
      <vt:lpstr>PowerPoint Presentation</vt:lpstr>
      <vt:lpstr>Guiding Questions</vt:lpstr>
      <vt:lpstr>Resource</vt:lpstr>
      <vt:lpstr>PBIS Survey Activity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 through an ABA Lens</dc:title>
  <dc:creator>Little, Annette (malittle)</dc:creator>
  <cp:lastModifiedBy>Little, Annette (malittle)</cp:lastModifiedBy>
  <cp:revision>17</cp:revision>
  <dcterms:created xsi:type="dcterms:W3CDTF">2015-06-18T14:17:15Z</dcterms:created>
  <dcterms:modified xsi:type="dcterms:W3CDTF">2015-06-19T15:13:53Z</dcterms:modified>
</cp:coreProperties>
</file>