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308" r:id="rId6"/>
    <p:sldId id="295" r:id="rId7"/>
    <p:sldId id="307" r:id="rId8"/>
    <p:sldId id="260" r:id="rId9"/>
    <p:sldId id="261" r:id="rId10"/>
    <p:sldId id="262" r:id="rId11"/>
    <p:sldId id="263" r:id="rId12"/>
    <p:sldId id="270" r:id="rId13"/>
    <p:sldId id="265" r:id="rId14"/>
    <p:sldId id="264" r:id="rId15"/>
    <p:sldId id="266" r:id="rId16"/>
    <p:sldId id="267" r:id="rId17"/>
    <p:sldId id="268" r:id="rId18"/>
    <p:sldId id="269" r:id="rId19"/>
    <p:sldId id="271" r:id="rId20"/>
    <p:sldId id="278" r:id="rId21"/>
    <p:sldId id="272" r:id="rId22"/>
    <p:sldId id="273" r:id="rId23"/>
    <p:sldId id="277" r:id="rId24"/>
    <p:sldId id="274" r:id="rId25"/>
    <p:sldId id="275" r:id="rId26"/>
    <p:sldId id="276" r:id="rId27"/>
    <p:sldId id="279" r:id="rId28"/>
    <p:sldId id="280" r:id="rId29"/>
    <p:sldId id="281" r:id="rId30"/>
    <p:sldId id="282" r:id="rId31"/>
    <p:sldId id="283" r:id="rId32"/>
    <p:sldId id="284" r:id="rId33"/>
    <p:sldId id="285" r:id="rId34"/>
    <p:sldId id="286" r:id="rId35"/>
    <p:sldId id="287" r:id="rId36"/>
    <p:sldId id="289" r:id="rId37"/>
    <p:sldId id="288" r:id="rId38"/>
    <p:sldId id="291" r:id="rId39"/>
    <p:sldId id="293" r:id="rId40"/>
    <p:sldId id="290" r:id="rId41"/>
    <p:sldId id="294" r:id="rId42"/>
    <p:sldId id="297" r:id="rId43"/>
    <p:sldId id="298" r:id="rId44"/>
    <p:sldId id="299" r:id="rId45"/>
    <p:sldId id="300" r:id="rId46"/>
    <p:sldId id="301" r:id="rId47"/>
    <p:sldId id="296" r:id="rId48"/>
    <p:sldId id="302" r:id="rId49"/>
    <p:sldId id="309" r:id="rId50"/>
    <p:sldId id="310" r:id="rId51"/>
    <p:sldId id="303" r:id="rId52"/>
    <p:sldId id="304" r:id="rId53"/>
    <p:sldId id="305" r:id="rId54"/>
    <p:sldId id="30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A042"/>
    <a:srgbClr val="065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74" d="100"/>
          <a:sy n="74"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7/27/2015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Socio-Emotional Development of Young Adolescents: Fact and Fiction</a:t>
            </a:r>
            <a:endParaRPr lang="en-US" sz="3600" dirty="0"/>
          </a:p>
        </p:txBody>
      </p:sp>
      <p:sp>
        <p:nvSpPr>
          <p:cNvPr id="3" name="Subtitle 2"/>
          <p:cNvSpPr>
            <a:spLocks noGrp="1"/>
          </p:cNvSpPr>
          <p:nvPr>
            <p:ph type="subTitle" idx="1"/>
          </p:nvPr>
        </p:nvSpPr>
        <p:spPr/>
        <p:txBody>
          <a:bodyPr/>
          <a:lstStyle/>
          <a:p>
            <a:r>
              <a:rPr lang="en-US" dirty="0" smtClean="0"/>
              <a:t>Bobette Bouton, Ph.D.</a:t>
            </a:r>
            <a:endParaRPr lang="en-US" dirty="0"/>
          </a:p>
        </p:txBody>
      </p:sp>
    </p:spTree>
    <p:extLst>
      <p:ext uri="{BB962C8B-B14F-4D97-AF65-F5344CB8AC3E}">
        <p14:creationId xmlns:p14="http://schemas.microsoft.com/office/powerpoint/2010/main" val="2202646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Try to Connect Adolescence to Socio-Emotional Development?</a:t>
            </a:r>
            <a:endParaRPr lang="en-US" dirty="0"/>
          </a:p>
        </p:txBody>
      </p:sp>
      <p:sp>
        <p:nvSpPr>
          <p:cNvPr id="3" name="Content Placeholder 2"/>
          <p:cNvSpPr>
            <a:spLocks noGrp="1"/>
          </p:cNvSpPr>
          <p:nvPr>
            <p:ph idx="1"/>
          </p:nvPr>
        </p:nvSpPr>
        <p:spPr>
          <a:xfrm>
            <a:off x="1295402" y="2588104"/>
            <a:ext cx="9601196" cy="3318936"/>
          </a:xfrm>
        </p:spPr>
        <p:txBody>
          <a:bodyPr/>
          <a:lstStyle/>
          <a:p>
            <a:pPr marL="0" indent="0">
              <a:buNone/>
            </a:pPr>
            <a:r>
              <a:rPr lang="en-US" dirty="0"/>
              <a:t>Academics, personality, nor any of the other single descriptors used to describe young adolescents can solely be focused on alone, but instead “an accurate conceptualization of cognitive and neurobiological changes during adolescence must treat adolescence as a transitional developmental period, rather than a single snapshot in time” (Casey, Getz, &amp; Galvan, 2008). </a:t>
            </a:r>
          </a:p>
        </p:txBody>
      </p:sp>
      <p:pic>
        <p:nvPicPr>
          <p:cNvPr id="7170" name="Picture 2" descr="why i bring this up because i have noticed that the why question 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659" y="4613563"/>
            <a:ext cx="3792681" cy="144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Questions Asked </a:t>
            </a:r>
            <a:endParaRPr lang="en-US" b="1" dirty="0"/>
          </a:p>
        </p:txBody>
      </p:sp>
      <p:sp>
        <p:nvSpPr>
          <p:cNvPr id="3" name="Content Placeholder 2"/>
          <p:cNvSpPr>
            <a:spLocks noGrp="1"/>
          </p:cNvSpPr>
          <p:nvPr>
            <p:ph idx="1"/>
          </p:nvPr>
        </p:nvSpPr>
        <p:spPr>
          <a:xfrm>
            <a:off x="1295401" y="2556931"/>
            <a:ext cx="9601196" cy="3511359"/>
          </a:xfrm>
        </p:spPr>
        <p:txBody>
          <a:bodyPr>
            <a:normAutofit lnSpcReduction="10000"/>
          </a:bodyPr>
          <a:lstStyle/>
          <a:p>
            <a:pPr marL="0" indent="0">
              <a:buNone/>
            </a:pPr>
            <a:r>
              <a:rPr lang="en-US" dirty="0"/>
              <a:t>What are the historical beliefs concerning young adolescents physiological and socio-emotional development</a:t>
            </a:r>
            <a:r>
              <a:rPr lang="en-US" dirty="0" smtClean="0"/>
              <a:t>?</a:t>
            </a:r>
          </a:p>
          <a:p>
            <a:pPr marL="0" indent="0">
              <a:buNone/>
            </a:pPr>
            <a:endParaRPr lang="en-US" dirty="0" smtClean="0"/>
          </a:p>
          <a:p>
            <a:pPr marL="0" indent="0">
              <a:buNone/>
            </a:pPr>
            <a:r>
              <a:rPr lang="en-US" dirty="0" smtClean="0"/>
              <a:t>What </a:t>
            </a:r>
            <a:r>
              <a:rPr lang="en-US" dirty="0"/>
              <a:t>is the empirical response to the historical perspective of the connection between physiological and socio-emotional development of young adolescents</a:t>
            </a:r>
            <a:r>
              <a:rPr lang="en-US" dirty="0" smtClean="0"/>
              <a:t>?</a:t>
            </a:r>
          </a:p>
          <a:p>
            <a:pPr marL="0" indent="0">
              <a:buNone/>
            </a:pPr>
            <a:endParaRPr lang="en-US" dirty="0"/>
          </a:p>
          <a:p>
            <a:pPr marL="0" indent="0">
              <a:buNone/>
            </a:pPr>
            <a:r>
              <a:rPr lang="en-US" dirty="0"/>
              <a:t>What are the implications for future research based on the findings of young adolescent socio-emotional development? </a:t>
            </a:r>
          </a:p>
        </p:txBody>
      </p:sp>
      <p:pic>
        <p:nvPicPr>
          <p:cNvPr id="8194" name="Picture 2" descr="question mark red ltilson • 8/16/14 Print This Post • 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67" y="2556932"/>
            <a:ext cx="519834" cy="8712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estion mark red ltilson • 8/16/14 Print This Post • 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67" y="3738382"/>
            <a:ext cx="519834" cy="871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uestion mark red ltilson • 8/16/14 Print This Post • 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67" y="5005236"/>
            <a:ext cx="519834" cy="87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0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dirty="0"/>
              <a:t>What are the historical beliefs concerning young adolescents physiological and socio-emotional development?</a:t>
            </a:r>
          </a:p>
        </p:txBody>
      </p:sp>
      <p:pic>
        <p:nvPicPr>
          <p:cNvPr id="6" name="Picture 4" descr="https://sp.yimg.com/ib/th?id=JN.zjaWXr8nAk5Zf7O9ozyE9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923" y="3660937"/>
            <a:ext cx="1248064" cy="1600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bestcollegeessay.org/wp-content/uploads/2013/03/boy-teen-fash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909" y="3773134"/>
            <a:ext cx="1697312" cy="13848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4.bp.blogspot.com/-zwQfqMJ7WXI/UEUwjiXNZHI/AAAAAAAAAxM/TVAdTUXb2fY/s1600/retrofem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703" y="3386664"/>
            <a:ext cx="1967057" cy="160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1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400" dirty="0" smtClean="0"/>
              <a:t>G. Stanley Hall</a:t>
            </a:r>
            <a:endParaRPr lang="en-US" sz="5400" dirty="0"/>
          </a:p>
        </p:txBody>
      </p:sp>
      <p:sp>
        <p:nvSpPr>
          <p:cNvPr id="3" name="Content Placeholder 2"/>
          <p:cNvSpPr>
            <a:spLocks noGrp="1"/>
          </p:cNvSpPr>
          <p:nvPr>
            <p:ph idx="1"/>
          </p:nvPr>
        </p:nvSpPr>
        <p:spPr/>
        <p:txBody>
          <a:bodyPr/>
          <a:lstStyle/>
          <a:p>
            <a:r>
              <a:rPr lang="en-US" dirty="0" err="1"/>
              <a:t>G.Stanley</a:t>
            </a:r>
            <a:r>
              <a:rPr lang="en-US" dirty="0"/>
              <a:t> Hall (1904) was the first to begin to explore adolescent development and write about the extreme and multi-faceted growth that takes place during this stage. </a:t>
            </a:r>
            <a:endParaRPr lang="en-US" dirty="0" smtClean="0"/>
          </a:p>
          <a:p>
            <a:pPr marL="0" indent="0">
              <a:buNone/>
            </a:pPr>
            <a:endParaRPr lang="en-US" dirty="0" smtClean="0"/>
          </a:p>
          <a:p>
            <a:r>
              <a:rPr lang="en-US" dirty="0" smtClean="0"/>
              <a:t>Hall </a:t>
            </a:r>
            <a:r>
              <a:rPr lang="en-US" dirty="0"/>
              <a:t>(1904) was also the first to describe adolescence as a time of “storm and stress” due to both physiological and psychological development. </a:t>
            </a:r>
          </a:p>
        </p:txBody>
      </p:sp>
      <p:pic>
        <p:nvPicPr>
          <p:cNvPr id="4" name="Picture 4" descr="https://sp.yimg.com/ib/th?id=JN.zjaWXr8nAk5Zf7O9ozyE9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2112" y="685917"/>
            <a:ext cx="1248064" cy="160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71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What are the historical beliefs concerning young adolescents physiological and socio-emotional development?</a:t>
            </a:r>
          </a:p>
        </p:txBody>
      </p:sp>
      <p:sp>
        <p:nvSpPr>
          <p:cNvPr id="3" name="Content Placeholder 2"/>
          <p:cNvSpPr>
            <a:spLocks noGrp="1"/>
          </p:cNvSpPr>
          <p:nvPr>
            <p:ph idx="1"/>
          </p:nvPr>
        </p:nvSpPr>
        <p:spPr/>
        <p:txBody>
          <a:bodyPr>
            <a:normAutofit fontScale="92500"/>
          </a:bodyPr>
          <a:lstStyle/>
          <a:p>
            <a:r>
              <a:rPr lang="en-US" dirty="0"/>
              <a:t>“The years from about eight to twelve constitute a unique period of human life.  The acute stage of teething is passing, the brain has acquired nearly its adult size and weight, health is almost at its best, activity is greater and or varied than ever before or than it ever will be again, and there is peculiar endurance, vitality, and resistance to fatigue.  The child develops a life of its own outside the home circle, and its natural interests are never so independent of adult influence.  Perception is very acute, and there is great immunity to exposure, danger, accident, as well as to temptation.  Reason, true morality, religion, sympathy, love, and esthetic enjoyment are but very slightly developed” (Hall, 1904, p. ix)</a:t>
            </a:r>
          </a:p>
          <a:p>
            <a:endParaRPr lang="en-US" dirty="0"/>
          </a:p>
        </p:txBody>
      </p:sp>
      <p:pic>
        <p:nvPicPr>
          <p:cNvPr id="4" name="Picture 4" descr="https://sp.yimg.com/ib/th?id=JN.zjaWXr8nAk5Zf7O9ozyE9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751" y="685917"/>
            <a:ext cx="1248064" cy="160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9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What are the historical beliefs concerning young adolescents physiological and socio-emotional development?</a:t>
            </a:r>
          </a:p>
        </p:txBody>
      </p:sp>
      <p:sp>
        <p:nvSpPr>
          <p:cNvPr id="3" name="Content Placeholder 2"/>
          <p:cNvSpPr>
            <a:spLocks noGrp="1"/>
          </p:cNvSpPr>
          <p:nvPr>
            <p:ph idx="1"/>
          </p:nvPr>
        </p:nvSpPr>
        <p:spPr>
          <a:xfrm>
            <a:off x="1295401" y="2556931"/>
            <a:ext cx="9601196" cy="3534775"/>
          </a:xfrm>
        </p:spPr>
        <p:txBody>
          <a:bodyPr>
            <a:normAutofit fontScale="62500" lnSpcReduction="20000"/>
          </a:bodyPr>
          <a:lstStyle/>
          <a:p>
            <a:r>
              <a:rPr lang="en-US" dirty="0"/>
              <a:t>Hall (1904) gives details concerning puberty and lists ten common traits of puberty that involve both physical and socio-emotional development:  </a:t>
            </a:r>
            <a:endParaRPr lang="en-US" dirty="0" smtClean="0"/>
          </a:p>
          <a:p>
            <a:r>
              <a:rPr lang="en-US" dirty="0" smtClean="0"/>
              <a:t>(</a:t>
            </a:r>
            <a:r>
              <a:rPr lang="en-US" dirty="0"/>
              <a:t>1) “inner absorption and reverie</a:t>
            </a:r>
            <a:r>
              <a:rPr lang="en-US" dirty="0" smtClean="0"/>
              <a:t>”;</a:t>
            </a:r>
          </a:p>
          <a:p>
            <a:r>
              <a:rPr lang="en-US" dirty="0" smtClean="0"/>
              <a:t>(</a:t>
            </a:r>
            <a:r>
              <a:rPr lang="en-US" dirty="0"/>
              <a:t>2) “birthday of the imagination</a:t>
            </a:r>
            <a:r>
              <a:rPr lang="en-US" dirty="0" smtClean="0"/>
              <a:t>”;</a:t>
            </a:r>
          </a:p>
          <a:p>
            <a:r>
              <a:rPr lang="en-US" dirty="0" smtClean="0"/>
              <a:t>(</a:t>
            </a:r>
            <a:r>
              <a:rPr lang="en-US" dirty="0"/>
              <a:t>3) dark “self-criticism and consciousness</a:t>
            </a:r>
            <a:r>
              <a:rPr lang="en-US" dirty="0" smtClean="0"/>
              <a:t>”;</a:t>
            </a:r>
          </a:p>
          <a:p>
            <a:r>
              <a:rPr lang="en-US" dirty="0" smtClean="0"/>
              <a:t>(</a:t>
            </a:r>
            <a:r>
              <a:rPr lang="en-US" dirty="0"/>
              <a:t>4) “</a:t>
            </a:r>
            <a:r>
              <a:rPr lang="en-US" dirty="0" err="1"/>
              <a:t>overassertion</a:t>
            </a:r>
            <a:r>
              <a:rPr lang="en-US" dirty="0"/>
              <a:t> of individuality</a:t>
            </a:r>
            <a:r>
              <a:rPr lang="en-US" dirty="0" smtClean="0"/>
              <a:t>”;</a:t>
            </a:r>
          </a:p>
          <a:p>
            <a:r>
              <a:rPr lang="en-US" dirty="0" smtClean="0"/>
              <a:t>(</a:t>
            </a:r>
            <a:r>
              <a:rPr lang="en-US" dirty="0"/>
              <a:t>5) increased imitation</a:t>
            </a:r>
            <a:r>
              <a:rPr lang="en-US" dirty="0" smtClean="0"/>
              <a:t>;</a:t>
            </a:r>
          </a:p>
          <a:p>
            <a:r>
              <a:rPr lang="en-US" dirty="0" smtClean="0"/>
              <a:t>(</a:t>
            </a:r>
            <a:r>
              <a:rPr lang="en-US" dirty="0"/>
              <a:t>6) increased dramatization of multiple aspects</a:t>
            </a:r>
            <a:r>
              <a:rPr lang="en-US" dirty="0" smtClean="0"/>
              <a:t>;</a:t>
            </a:r>
          </a:p>
          <a:p>
            <a:r>
              <a:rPr lang="en-US" dirty="0" smtClean="0"/>
              <a:t>(</a:t>
            </a:r>
            <a:r>
              <a:rPr lang="en-US" dirty="0"/>
              <a:t>7) “age of folly</a:t>
            </a:r>
            <a:r>
              <a:rPr lang="en-US" dirty="0" smtClean="0"/>
              <a:t>”;</a:t>
            </a:r>
          </a:p>
          <a:p>
            <a:r>
              <a:rPr lang="en-US" dirty="0" smtClean="0"/>
              <a:t>(</a:t>
            </a:r>
            <a:r>
              <a:rPr lang="en-US" dirty="0"/>
              <a:t>8) “new attitude toward speech</a:t>
            </a:r>
            <a:r>
              <a:rPr lang="en-US" dirty="0" smtClean="0"/>
              <a:t>”;</a:t>
            </a:r>
          </a:p>
          <a:p>
            <a:r>
              <a:rPr lang="en-US" dirty="0" smtClean="0"/>
              <a:t>(</a:t>
            </a:r>
            <a:r>
              <a:rPr lang="en-US" dirty="0"/>
              <a:t>9) inconsistent socialization; </a:t>
            </a:r>
            <a:r>
              <a:rPr lang="en-US" dirty="0" smtClean="0"/>
              <a:t> </a:t>
            </a:r>
          </a:p>
          <a:p>
            <a:r>
              <a:rPr lang="en-US" dirty="0" smtClean="0"/>
              <a:t>(</a:t>
            </a:r>
            <a:r>
              <a:rPr lang="en-US" dirty="0"/>
              <a:t>10) extreme fluctuation of action and mood </a:t>
            </a:r>
            <a:r>
              <a:rPr lang="en-US" dirty="0" smtClean="0"/>
              <a:t>(p</a:t>
            </a:r>
            <a:r>
              <a:rPr lang="en-US" dirty="0"/>
              <a:t>. 311).</a:t>
            </a:r>
          </a:p>
        </p:txBody>
      </p:sp>
      <p:pic>
        <p:nvPicPr>
          <p:cNvPr id="4" name="Picture 4" descr="https://sp.yimg.com/ib/th?id=JN.zjaWXr8nAk5Zf7O9ozyE9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751" y="685917"/>
            <a:ext cx="1248064" cy="160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0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915" y="1087860"/>
            <a:ext cx="9601196" cy="1303867"/>
          </a:xfrm>
        </p:spPr>
        <p:txBody>
          <a:bodyPr>
            <a:noAutofit/>
          </a:bodyPr>
          <a:lstStyle/>
          <a:p>
            <a:pPr algn="l"/>
            <a:r>
              <a:rPr lang="en-US" sz="5400" dirty="0" smtClean="0"/>
              <a:t>J.M. Tanner</a:t>
            </a:r>
            <a:endParaRPr lang="en-US" sz="5400" dirty="0"/>
          </a:p>
        </p:txBody>
      </p:sp>
      <p:sp>
        <p:nvSpPr>
          <p:cNvPr id="3" name="Content Placeholder 2"/>
          <p:cNvSpPr>
            <a:spLocks noGrp="1"/>
          </p:cNvSpPr>
          <p:nvPr>
            <p:ph idx="1"/>
          </p:nvPr>
        </p:nvSpPr>
        <p:spPr>
          <a:xfrm>
            <a:off x="1295401" y="2556931"/>
            <a:ext cx="9601196" cy="3534775"/>
          </a:xfrm>
        </p:spPr>
        <p:txBody>
          <a:bodyPr>
            <a:normAutofit/>
          </a:bodyPr>
          <a:lstStyle/>
          <a:p>
            <a:r>
              <a:rPr lang="en-US" dirty="0"/>
              <a:t>J. M. Tanner’s (1962) </a:t>
            </a:r>
            <a:r>
              <a:rPr lang="en-US" i="1" dirty="0"/>
              <a:t>Growth at Adolescence</a:t>
            </a:r>
            <a:r>
              <a:rPr lang="en-US" dirty="0"/>
              <a:t>.  Tanner almost primarily looked at physical growth and development with only a sparse discussion concerning more psychological and behavioral development. </a:t>
            </a:r>
            <a:endParaRPr lang="en-US" dirty="0" smtClean="0"/>
          </a:p>
          <a:p>
            <a:pPr marL="0" indent="0">
              <a:buNone/>
            </a:pPr>
            <a:endParaRPr lang="en-US" dirty="0" smtClean="0"/>
          </a:p>
          <a:p>
            <a:r>
              <a:rPr lang="en-US" dirty="0"/>
              <a:t>W</a:t>
            </a:r>
            <a:r>
              <a:rPr lang="en-US" dirty="0" smtClean="0"/>
              <a:t>hat </a:t>
            </a:r>
            <a:r>
              <a:rPr lang="en-US" dirty="0"/>
              <a:t>Tanner (1962) did for learning about adolescence is divide up puberty into five stages of development focusing on pubic hair and breast development for girls and pubic hair and penis development for boys. </a:t>
            </a:r>
          </a:p>
        </p:txBody>
      </p:sp>
      <p:pic>
        <p:nvPicPr>
          <p:cNvPr id="6" name="Picture 2" descr="http://4.bp.blogspot.com/-zwQfqMJ7WXI/UEUwjiXNZHI/AAAAAAAAAxM/TVAdTUXb2fY/s1600/retrofem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991" y="922657"/>
            <a:ext cx="1671037" cy="163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0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What are the historical beliefs concerning young adolescents physiological and socio-emotional development?</a:t>
            </a:r>
          </a:p>
        </p:txBody>
      </p:sp>
      <p:sp>
        <p:nvSpPr>
          <p:cNvPr id="3" name="Content Placeholder 2"/>
          <p:cNvSpPr>
            <a:spLocks noGrp="1"/>
          </p:cNvSpPr>
          <p:nvPr>
            <p:ph idx="1"/>
          </p:nvPr>
        </p:nvSpPr>
        <p:spPr>
          <a:xfrm>
            <a:off x="1295401" y="2556931"/>
            <a:ext cx="9601196" cy="3534775"/>
          </a:xfrm>
        </p:spPr>
        <p:txBody>
          <a:bodyPr>
            <a:normAutofit/>
          </a:bodyPr>
          <a:lstStyle/>
          <a:p>
            <a:endParaRPr lang="en-US" dirty="0" smtClean="0"/>
          </a:p>
          <a:p>
            <a:r>
              <a:rPr lang="en-US" dirty="0" smtClean="0"/>
              <a:t>Tanner (1962) </a:t>
            </a:r>
            <a:r>
              <a:rPr lang="en-US" dirty="0"/>
              <a:t>began to address the vast differences that occur physically during adolescence this helped establish a clearer link between puberty and socio-emotional development especially concerning gender differences</a:t>
            </a:r>
            <a:r>
              <a:rPr lang="en-US" dirty="0" smtClean="0"/>
              <a:t>.</a:t>
            </a:r>
          </a:p>
          <a:p>
            <a:r>
              <a:rPr lang="en-US" dirty="0"/>
              <a:t>Tanner (1962) refers to Hall’s “storm and stress” phrase but uses “Sturm and </a:t>
            </a:r>
            <a:r>
              <a:rPr lang="en-US" dirty="0" err="1"/>
              <a:t>Drang</a:t>
            </a:r>
            <a:r>
              <a:rPr lang="en-US" dirty="0"/>
              <a:t>” but  does acknowledge that “the most important task is to decide how much of adolescent </a:t>
            </a:r>
            <a:r>
              <a:rPr lang="en-US" dirty="0" err="1"/>
              <a:t>behaviour</a:t>
            </a:r>
            <a:r>
              <a:rPr lang="en-US" dirty="0"/>
              <a:t> is due to biological, and how much to cultural factors” (p. 217). </a:t>
            </a:r>
          </a:p>
        </p:txBody>
      </p:sp>
      <p:pic>
        <p:nvPicPr>
          <p:cNvPr id="6" name="Picture 2" descr="http://4.bp.blogspot.com/-zwQfqMJ7WXI/UEUwjiXNZHI/AAAAAAAAAxM/TVAdTUXb2fY/s1600/retrofem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691" y="831196"/>
            <a:ext cx="1764555" cy="172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3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400" dirty="0" smtClean="0"/>
              <a:t>Simmons and Blyth</a:t>
            </a:r>
            <a:endParaRPr lang="en-US" sz="5400" dirty="0"/>
          </a:p>
        </p:txBody>
      </p:sp>
      <p:sp>
        <p:nvSpPr>
          <p:cNvPr id="3" name="Content Placeholder 2"/>
          <p:cNvSpPr>
            <a:spLocks noGrp="1"/>
          </p:cNvSpPr>
          <p:nvPr>
            <p:ph idx="1"/>
          </p:nvPr>
        </p:nvSpPr>
        <p:spPr>
          <a:xfrm>
            <a:off x="1295401" y="2556931"/>
            <a:ext cx="9601196" cy="3534775"/>
          </a:xfrm>
        </p:spPr>
        <p:txBody>
          <a:bodyPr>
            <a:normAutofit/>
          </a:bodyPr>
          <a:lstStyle/>
          <a:p>
            <a:r>
              <a:rPr lang="en-US" dirty="0"/>
              <a:t>Simmons and Blyth’s (1987), </a:t>
            </a:r>
            <a:r>
              <a:rPr lang="en-US" i="1" dirty="0"/>
              <a:t>Moving into Adolescence:  The impact of pubertal change and school context</a:t>
            </a:r>
            <a:r>
              <a:rPr lang="en-US" dirty="0"/>
              <a:t>.  In the 25 years between these books less detail is given to actual physical development and more to the transitional aspect from childhood to adolescence</a:t>
            </a:r>
            <a:r>
              <a:rPr lang="en-US" dirty="0" smtClean="0"/>
              <a:t>.</a:t>
            </a:r>
          </a:p>
          <a:p>
            <a:r>
              <a:rPr lang="en-US" dirty="0"/>
              <a:t>Simmons and Blyth (1987) also looked more thoroughly through the lens of psychosocial development using two large scale studies that primarily focused on self-image and the gender differences. </a:t>
            </a:r>
          </a:p>
        </p:txBody>
      </p:sp>
      <p:pic>
        <p:nvPicPr>
          <p:cNvPr id="6" name="Picture 6" descr="http://bestcollegeessay.org/wp-content/uploads/2013/03/boy-teen-fash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062" y="929065"/>
            <a:ext cx="1661376" cy="135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0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a:t>What is the empirical response to the historical perspective of the connection between physiological and socio-emotional development of young adolescents</a:t>
            </a:r>
            <a:r>
              <a:rPr lang="en-US" sz="2800" dirty="0" smtClean="0"/>
              <a:t>?</a:t>
            </a:r>
            <a:endParaRPr lang="en-US" sz="2800" dirty="0"/>
          </a:p>
        </p:txBody>
      </p:sp>
      <p:pic>
        <p:nvPicPr>
          <p:cNvPr id="6" name="Picture 2" descr="https://sp.yimg.com/ib/th?id=JN.8g1wgrP6VET5Xf4A3LgRR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82" y="3723186"/>
            <a:ext cx="2091700" cy="139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2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2671232"/>
            <a:ext cx="9601196" cy="3318936"/>
          </a:xfrm>
        </p:spPr>
        <p:txBody>
          <a:bodyPr/>
          <a:lstStyle/>
          <a:p>
            <a:endParaRPr lang="en-US" dirty="0" smtClean="0"/>
          </a:p>
          <a:p>
            <a:endParaRPr lang="en-US" dirty="0"/>
          </a:p>
          <a:p>
            <a:r>
              <a:rPr lang="en-US" dirty="0" smtClean="0"/>
              <a:t>Bobette Bouton</a:t>
            </a:r>
          </a:p>
          <a:p>
            <a:r>
              <a:rPr lang="en-US" dirty="0" smtClean="0"/>
              <a:t>boutonb@apsu.edu</a:t>
            </a:r>
          </a:p>
          <a:p>
            <a:r>
              <a:rPr lang="en-US" dirty="0" smtClean="0"/>
              <a:t>Assistant Professor at Austin </a:t>
            </a:r>
            <a:r>
              <a:rPr lang="en-US" dirty="0" err="1" smtClean="0"/>
              <a:t>Peay</a:t>
            </a:r>
            <a:r>
              <a:rPr lang="en-US" dirty="0" smtClean="0"/>
              <a:t> State University, Clarksville, TN</a:t>
            </a:r>
          </a:p>
          <a:p>
            <a:r>
              <a:rPr lang="en-US" dirty="0" smtClean="0"/>
              <a:t>Primary research: Empathy within pre-service teachers</a:t>
            </a:r>
            <a:endParaRPr lang="en-US" dirty="0"/>
          </a:p>
        </p:txBody>
      </p:sp>
      <p:pic>
        <p:nvPicPr>
          <p:cNvPr id="1028" name="Picture 4" descr="https://sp.yimg.com/ib/th?id=JN.wIzDLN2%2bcc5mzkf5HAvmgg&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258" y="847051"/>
            <a:ext cx="5370369" cy="271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078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2397" y="2088573"/>
            <a:ext cx="6815669" cy="1017537"/>
          </a:xfrm>
        </p:spPr>
        <p:txBody>
          <a:bodyPr/>
          <a:lstStyle/>
          <a:p>
            <a:r>
              <a:rPr lang="en-US" dirty="0" smtClean="0"/>
              <a:t>Facts Found</a:t>
            </a:r>
            <a:endParaRPr lang="en-US" dirty="0"/>
          </a:p>
        </p:txBody>
      </p:sp>
      <p:pic>
        <p:nvPicPr>
          <p:cNvPr id="6" name="Picture 2" descr="https://sp.yimg.com/ib/th?id=JN.8g1wgrP6VET5Xf4A3LgRR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82" y="3723186"/>
            <a:ext cx="2091700" cy="139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496" y="823651"/>
            <a:ext cx="1733281" cy="1733281"/>
          </a:xfrm>
          <a:prstGeom prst="rect">
            <a:avLst/>
          </a:prstGeom>
        </p:spPr>
      </p:pic>
      <p:sp>
        <p:nvSpPr>
          <p:cNvPr id="2" name="Title 1"/>
          <p:cNvSpPr>
            <a:spLocks noGrp="1"/>
          </p:cNvSpPr>
          <p:nvPr>
            <p:ph type="title"/>
          </p:nvPr>
        </p:nvSpPr>
        <p:spPr/>
        <p:txBody>
          <a:bodyPr/>
          <a:lstStyle/>
          <a:p>
            <a:r>
              <a:rPr lang="en-US" dirty="0" smtClean="0"/>
              <a:t>Brain Connections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t>
            </a:r>
            <a:r>
              <a:rPr lang="en-US" dirty="0"/>
              <a:t>review of the literature found thirteen out of the twenty-five studies used that focused on brain development in young adolescents; ten of which focused on the frontal lobe.  </a:t>
            </a:r>
            <a:endParaRPr lang="en-US" dirty="0" smtClean="0"/>
          </a:p>
          <a:p>
            <a:r>
              <a:rPr lang="en-US" dirty="0" smtClean="0"/>
              <a:t>The </a:t>
            </a:r>
            <a:r>
              <a:rPr lang="en-US" dirty="0"/>
              <a:t>frontal lobe is the region of the brain that controls behavior, emotion, perception, risk, and reward </a:t>
            </a:r>
            <a:r>
              <a:rPr lang="en-US" dirty="0" smtClean="0"/>
              <a:t>which </a:t>
            </a:r>
            <a:r>
              <a:rPr lang="en-US" dirty="0"/>
              <a:t>can directly impact how young adolescents interact with the environment around </a:t>
            </a:r>
            <a:r>
              <a:rPr lang="en-US" dirty="0" smtClean="0"/>
              <a:t>them</a:t>
            </a:r>
            <a:r>
              <a:rPr lang="en-US" dirty="0"/>
              <a:t> (Steinberg, 2005</a:t>
            </a:r>
            <a:r>
              <a:rPr lang="en-US" dirty="0" smtClean="0"/>
              <a:t>). </a:t>
            </a:r>
            <a:endParaRPr lang="en-US" dirty="0"/>
          </a:p>
        </p:txBody>
      </p:sp>
    </p:spTree>
    <p:extLst>
      <p:ext uri="{BB962C8B-B14F-4D97-AF65-F5344CB8AC3E}">
        <p14:creationId xmlns:p14="http://schemas.microsoft.com/office/powerpoint/2010/main" val="80571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496" y="823651"/>
            <a:ext cx="1733281" cy="1733281"/>
          </a:xfrm>
          <a:prstGeom prst="rect">
            <a:avLst/>
          </a:prstGeom>
        </p:spPr>
      </p:pic>
      <p:sp>
        <p:nvSpPr>
          <p:cNvPr id="2" name="Title 1"/>
          <p:cNvSpPr>
            <a:spLocks noGrp="1"/>
          </p:cNvSpPr>
          <p:nvPr>
            <p:ph type="title"/>
          </p:nvPr>
        </p:nvSpPr>
        <p:spPr/>
        <p:txBody>
          <a:bodyPr/>
          <a:lstStyle/>
          <a:p>
            <a:r>
              <a:rPr lang="en-US" dirty="0" smtClean="0"/>
              <a:t>Brain Connections</a:t>
            </a:r>
            <a:endParaRPr lang="en-US" dirty="0"/>
          </a:p>
        </p:txBody>
      </p:sp>
      <p:sp>
        <p:nvSpPr>
          <p:cNvPr id="3" name="Content Placeholder 2"/>
          <p:cNvSpPr>
            <a:spLocks noGrp="1"/>
          </p:cNvSpPr>
          <p:nvPr>
            <p:ph idx="1"/>
          </p:nvPr>
        </p:nvSpPr>
        <p:spPr/>
        <p:txBody>
          <a:bodyPr/>
          <a:lstStyle/>
          <a:p>
            <a:r>
              <a:rPr lang="en-US" dirty="0"/>
              <a:t>Emotional reactivity, or “the tendency to experience frequent and intense emotional arousal. Both the threshold and ease with which individuals become emotionally aroused and the intensity of emotion” </a:t>
            </a:r>
            <a:r>
              <a:rPr lang="en-US" dirty="0" smtClean="0"/>
              <a:t>(</a:t>
            </a:r>
            <a:r>
              <a:rPr lang="en-US" dirty="0" err="1" smtClean="0"/>
              <a:t>Spinrad</a:t>
            </a:r>
            <a:r>
              <a:rPr lang="en-US" dirty="0" smtClean="0"/>
              <a:t> et all, 2004)</a:t>
            </a:r>
            <a:r>
              <a:rPr lang="en-US" dirty="0" smtClean="0">
                <a:solidFill>
                  <a:schemeClr val="tx2"/>
                </a:solidFill>
              </a:rPr>
              <a:t>, </a:t>
            </a:r>
            <a:r>
              <a:rPr lang="en-US" dirty="0">
                <a:solidFill>
                  <a:schemeClr val="tx2"/>
                </a:solidFill>
              </a:rPr>
              <a:t>that is shown to occur in the brain can have direct impact on social </a:t>
            </a:r>
            <a:r>
              <a:rPr lang="en-US" dirty="0"/>
              <a:t>behavior (Nelson et al., 2005; Casey et al., 2010).  </a:t>
            </a:r>
            <a:endParaRPr lang="en-US" dirty="0" smtClean="0"/>
          </a:p>
          <a:p>
            <a:r>
              <a:rPr lang="en-US" dirty="0" smtClean="0"/>
              <a:t>These </a:t>
            </a:r>
            <a:r>
              <a:rPr lang="en-US" dirty="0"/>
              <a:t>findings have incredible promise to furthering the understanding to how brain development during the onset of puberty impacts the socio-emotional development that is also occurring at this time.</a:t>
            </a:r>
          </a:p>
        </p:txBody>
      </p:sp>
    </p:spTree>
    <p:extLst>
      <p:ext uri="{BB962C8B-B14F-4D97-AF65-F5344CB8AC3E}">
        <p14:creationId xmlns:p14="http://schemas.microsoft.com/office/powerpoint/2010/main" val="218974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496" y="823651"/>
            <a:ext cx="1733281" cy="1733281"/>
          </a:xfrm>
          <a:prstGeom prst="rect">
            <a:avLst/>
          </a:prstGeom>
        </p:spPr>
      </p:pic>
      <p:sp>
        <p:nvSpPr>
          <p:cNvPr id="2" name="Title 1"/>
          <p:cNvSpPr>
            <a:spLocks noGrp="1"/>
          </p:cNvSpPr>
          <p:nvPr>
            <p:ph type="title"/>
          </p:nvPr>
        </p:nvSpPr>
        <p:spPr/>
        <p:txBody>
          <a:bodyPr/>
          <a:lstStyle/>
          <a:p>
            <a:r>
              <a:rPr lang="en-US" dirty="0" smtClean="0"/>
              <a:t>Brain Connections</a:t>
            </a:r>
            <a:endParaRPr lang="en-US" dirty="0"/>
          </a:p>
        </p:txBody>
      </p:sp>
      <p:sp>
        <p:nvSpPr>
          <p:cNvPr id="3" name="Content Placeholder 2"/>
          <p:cNvSpPr>
            <a:spLocks noGrp="1"/>
          </p:cNvSpPr>
          <p:nvPr>
            <p:ph idx="1"/>
          </p:nvPr>
        </p:nvSpPr>
        <p:spPr/>
        <p:txBody>
          <a:bodyPr/>
          <a:lstStyle/>
          <a:p>
            <a:r>
              <a:rPr lang="en-US" dirty="0" smtClean="0"/>
              <a:t>If interested, the below Ted Talk is a great source of information regarding the brain development in adolescence.</a:t>
            </a:r>
          </a:p>
          <a:p>
            <a:r>
              <a:rPr lang="en-US" dirty="0" smtClean="0"/>
              <a:t>Sarah-Jayne Blakemore: The Mysterious Workings of the </a:t>
            </a:r>
            <a:r>
              <a:rPr lang="en-US" smtClean="0"/>
              <a:t>Adolescent Brain</a:t>
            </a:r>
          </a:p>
          <a:p>
            <a:r>
              <a:rPr lang="en-US" dirty="0" smtClean="0"/>
              <a:t>https</a:t>
            </a:r>
            <a:r>
              <a:rPr lang="en-US" dirty="0"/>
              <a:t>://www.youtube.com/watch?v=6zVS8HIPUng</a:t>
            </a:r>
          </a:p>
        </p:txBody>
      </p:sp>
    </p:spTree>
    <p:extLst>
      <p:ext uri="{BB962C8B-B14F-4D97-AF65-F5344CB8AC3E}">
        <p14:creationId xmlns:p14="http://schemas.microsoft.com/office/powerpoint/2010/main" val="1623791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Puberty Connections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r>
              <a:rPr lang="en-US" dirty="0"/>
              <a:t>T</a:t>
            </a:r>
            <a:r>
              <a:rPr lang="en-US" dirty="0" smtClean="0"/>
              <a:t>he </a:t>
            </a:r>
            <a:r>
              <a:rPr lang="en-US" dirty="0"/>
              <a:t>“interpersonal, physical and hormonal changes associated with puberty may contribute to changes in the </a:t>
            </a:r>
            <a:r>
              <a:rPr lang="en-US" dirty="0" err="1"/>
              <a:t>behavioural</a:t>
            </a:r>
            <a:r>
              <a:rPr lang="en-US" dirty="0"/>
              <a:t> and neural correlates of social emotional processing” (Burnett, 2010, p. 682). </a:t>
            </a:r>
            <a:endParaRPr lang="en-US" dirty="0" smtClean="0"/>
          </a:p>
          <a:p>
            <a:r>
              <a:rPr lang="en-US" dirty="0" smtClean="0"/>
              <a:t>“Hormonal </a:t>
            </a:r>
            <a:r>
              <a:rPr lang="en-US" dirty="0"/>
              <a:t>changes that occur during adolescence are likely to account for at least part of the risk for mood and anxiety disorders” (Paus, </a:t>
            </a:r>
            <a:r>
              <a:rPr lang="en-US" dirty="0" err="1"/>
              <a:t>Keshavan</a:t>
            </a:r>
            <a:r>
              <a:rPr lang="en-US" dirty="0"/>
              <a:t>, &amp; </a:t>
            </a:r>
            <a:r>
              <a:rPr lang="en-US" dirty="0" err="1"/>
              <a:t>Giedd</a:t>
            </a:r>
            <a:r>
              <a:rPr lang="en-US" dirty="0"/>
              <a:t>, 2008).</a:t>
            </a:r>
          </a:p>
        </p:txBody>
      </p:sp>
      <p:pic>
        <p:nvPicPr>
          <p:cNvPr id="1026" name="Picture 2" descr="http://www.friendshipcircle.org/blog/wp-content/uploads/2013/11/Pub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893" y="2014762"/>
            <a:ext cx="3411252" cy="137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Connections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r>
              <a:rPr lang="en-US" dirty="0" smtClean="0"/>
              <a:t>The </a:t>
            </a:r>
            <a:r>
              <a:rPr lang="en-US" dirty="0"/>
              <a:t>similarities and differences in gender were considered in all three historical texts, but only mentioned in three of the more current studies reviewed.</a:t>
            </a:r>
          </a:p>
        </p:txBody>
      </p:sp>
      <p:pic>
        <p:nvPicPr>
          <p:cNvPr id="2050" name="Picture 2" descr="http://apgovernment2010.yolasite.com/resources/298x232-mind_gender_gap-298x232_mind_gender_g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885" y="2177087"/>
            <a:ext cx="2235367" cy="174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4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Connections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pPr marL="0" indent="0">
              <a:buNone/>
            </a:pPr>
            <a:r>
              <a:rPr lang="en-US" dirty="0" err="1" smtClean="0"/>
              <a:t>Garaigordoil</a:t>
            </a:r>
            <a:r>
              <a:rPr lang="en-US" dirty="0" smtClean="0"/>
              <a:t> </a:t>
            </a:r>
            <a:r>
              <a:rPr lang="en-US" dirty="0"/>
              <a:t>(2009) also used gender differences to look at socio-emotional variables and found that girls did in fact have significantly higher scores in pro-social behavior, emotional understanding, and anxiety-shyness, and that boys and girls had similar scores in self-concept and anti-social behaviors. </a:t>
            </a:r>
          </a:p>
        </p:txBody>
      </p:sp>
      <p:pic>
        <p:nvPicPr>
          <p:cNvPr id="2050" name="Picture 2" descr="http://apgovernment2010.yolasite.com/resources/298x232-mind_gender_gap-298x232_mind_gender_g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818" y="2152071"/>
            <a:ext cx="2254151" cy="175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19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32599"/>
            <a:ext cx="9601196" cy="1303867"/>
          </a:xfrm>
        </p:spPr>
        <p:txBody>
          <a:bodyPr/>
          <a:lstStyle/>
          <a:p>
            <a:r>
              <a:rPr lang="en-US" dirty="0" smtClean="0"/>
              <a:t>Changes in Socio-Emotional Behavior</a:t>
            </a:r>
            <a:endParaRPr lang="en-US" dirty="0"/>
          </a:p>
        </p:txBody>
      </p:sp>
      <p:sp>
        <p:nvSpPr>
          <p:cNvPr id="3" name="Content Placeholder 2"/>
          <p:cNvSpPr>
            <a:spLocks noGrp="1"/>
          </p:cNvSpPr>
          <p:nvPr>
            <p:ph idx="1"/>
          </p:nvPr>
        </p:nvSpPr>
        <p:spPr>
          <a:xfrm>
            <a:off x="1295401" y="2556931"/>
            <a:ext cx="9601196" cy="2617741"/>
          </a:xfrm>
        </p:spPr>
        <p:txBody>
          <a:bodyPr>
            <a:normAutofit/>
          </a:bodyPr>
          <a:lstStyle/>
          <a:p>
            <a:endParaRPr lang="en-US" dirty="0" smtClean="0"/>
          </a:p>
          <a:p>
            <a:r>
              <a:rPr lang="en-US" dirty="0" smtClean="0"/>
              <a:t>Risk and Impulse Behaviors</a:t>
            </a:r>
          </a:p>
          <a:p>
            <a:pPr marL="0" indent="0">
              <a:buNone/>
            </a:pPr>
            <a:endParaRPr lang="en-US" dirty="0" smtClean="0"/>
          </a:p>
          <a:p>
            <a:r>
              <a:rPr lang="en-US" dirty="0" smtClean="0"/>
              <a:t>Peer and Social Influence</a:t>
            </a:r>
            <a:endParaRPr lang="en-US" dirty="0"/>
          </a:p>
        </p:txBody>
      </p:sp>
      <p:pic>
        <p:nvPicPr>
          <p:cNvPr id="3074" name="Picture 2" descr="http://maiyou2.unblog.fr/files/2008/12/i1080adolesc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193" y="1963883"/>
            <a:ext cx="4320250" cy="403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44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Impulse Behaviors</a:t>
            </a:r>
            <a:endParaRPr lang="en-US" dirty="0"/>
          </a:p>
        </p:txBody>
      </p:sp>
      <p:sp>
        <p:nvSpPr>
          <p:cNvPr id="3" name="Content Placeholder 2"/>
          <p:cNvSpPr>
            <a:spLocks noGrp="1"/>
          </p:cNvSpPr>
          <p:nvPr>
            <p:ph idx="1"/>
          </p:nvPr>
        </p:nvSpPr>
        <p:spPr>
          <a:xfrm>
            <a:off x="1295401" y="2556931"/>
            <a:ext cx="9601196" cy="2617741"/>
          </a:xfrm>
        </p:spPr>
        <p:txBody>
          <a:bodyPr>
            <a:normAutofit/>
          </a:bodyPr>
          <a:lstStyle/>
          <a:p>
            <a:pPr marL="0" indent="0">
              <a:buNone/>
            </a:pPr>
            <a:r>
              <a:rPr lang="en-US" dirty="0"/>
              <a:t>Pfeifer et al (2011) found “greater subcortical reactivity to affective facial displays” in young adolescents which can impact impulse control but not in all youth (p. 1034).  And Casey, Getz, &amp; Galvan (2008) found similar findings with impulsivity being “associated with immature ventral prefrontal development” (p. 72). </a:t>
            </a:r>
          </a:p>
        </p:txBody>
      </p:sp>
      <p:pic>
        <p:nvPicPr>
          <p:cNvPr id="3074" name="Picture 2" descr="http://maiyou2.unblog.fr/files/2008/12/i1080adolesc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745" y="728131"/>
            <a:ext cx="1665188" cy="155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46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Impulse Behaviors</a:t>
            </a:r>
            <a:endParaRPr lang="en-US" dirty="0"/>
          </a:p>
        </p:txBody>
      </p:sp>
      <p:sp>
        <p:nvSpPr>
          <p:cNvPr id="3" name="Content Placeholder 2"/>
          <p:cNvSpPr>
            <a:spLocks noGrp="1"/>
          </p:cNvSpPr>
          <p:nvPr>
            <p:ph idx="1"/>
          </p:nvPr>
        </p:nvSpPr>
        <p:spPr>
          <a:xfrm>
            <a:off x="1295401" y="2556931"/>
            <a:ext cx="9601196" cy="2617741"/>
          </a:xfrm>
        </p:spPr>
        <p:txBody>
          <a:bodyPr>
            <a:normAutofit/>
          </a:bodyPr>
          <a:lstStyle/>
          <a:p>
            <a:pPr marL="0" indent="0">
              <a:buNone/>
            </a:pPr>
            <a:r>
              <a:rPr lang="en-US" dirty="0"/>
              <a:t>Three other studies found the risk taking behaviors in young adolescence related to peer and social influences, as well as, brain development (Steinburg, 2005; Pfeifer et al., 2009; Lerner and </a:t>
            </a:r>
            <a:r>
              <a:rPr lang="en-US" dirty="0" err="1"/>
              <a:t>Galambos</a:t>
            </a:r>
            <a:r>
              <a:rPr lang="en-US" dirty="0"/>
              <a:t>, 1998). </a:t>
            </a:r>
          </a:p>
        </p:txBody>
      </p:sp>
      <p:pic>
        <p:nvPicPr>
          <p:cNvPr id="3074" name="Picture 2" descr="http://maiyou2.unblog.fr/files/2008/12/i1080adolesc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745" y="728131"/>
            <a:ext cx="1665188" cy="155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33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Explanation</a:t>
            </a:r>
            <a:endParaRPr lang="en-US" dirty="0"/>
          </a:p>
        </p:txBody>
      </p:sp>
      <p:sp>
        <p:nvSpPr>
          <p:cNvPr id="3" name="Content Placeholder 2"/>
          <p:cNvSpPr>
            <a:spLocks noGrp="1"/>
          </p:cNvSpPr>
          <p:nvPr>
            <p:ph idx="1"/>
          </p:nvPr>
        </p:nvSpPr>
        <p:spPr/>
        <p:txBody>
          <a:bodyPr/>
          <a:lstStyle/>
          <a:p>
            <a:r>
              <a:rPr lang="en-US" dirty="0" smtClean="0"/>
              <a:t>Literature Review</a:t>
            </a:r>
          </a:p>
          <a:p>
            <a:r>
              <a:rPr lang="en-US" dirty="0" smtClean="0"/>
              <a:t>Comparing three major studies that defined adolescents throughout history to recent research both confirming and contradicting ideas about the socio-emotional development of young adolescents.</a:t>
            </a:r>
            <a:endParaRPr lang="en-US" dirty="0"/>
          </a:p>
        </p:txBody>
      </p:sp>
      <p:pic>
        <p:nvPicPr>
          <p:cNvPr id="1026" name="Picture 2" descr="https://sp.yimg.com/ib/th?id=JN.8g1wgrP6VET5Xf4A3LgRR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73" y="735974"/>
            <a:ext cx="2438399" cy="1625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yimg.com/ib/th?id=JN.zjaWXr8nAk5Zf7O9ozyE9A&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241" y="4177339"/>
            <a:ext cx="1430517" cy="18339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estcollegeessay.org/wp-content/uploads/2013/03/boy-teen-fash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803" y="4192733"/>
            <a:ext cx="2394957" cy="1954068"/>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4.bp.blogspot.com/-zwQfqMJ7WXI/UEUwjiXNZHI/AAAAAAAAAxM/TVAdTUXb2fY/s1600/retrofem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916" y="866371"/>
            <a:ext cx="1967057" cy="19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2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Impulse Behaviors</a:t>
            </a:r>
            <a:endParaRPr lang="en-US" dirty="0"/>
          </a:p>
        </p:txBody>
      </p:sp>
      <p:sp>
        <p:nvSpPr>
          <p:cNvPr id="3" name="Content Placeholder 2"/>
          <p:cNvSpPr>
            <a:spLocks noGrp="1"/>
          </p:cNvSpPr>
          <p:nvPr>
            <p:ph idx="1"/>
          </p:nvPr>
        </p:nvSpPr>
        <p:spPr>
          <a:xfrm>
            <a:off x="1295401" y="2556931"/>
            <a:ext cx="9601196" cy="2617741"/>
          </a:xfrm>
        </p:spPr>
        <p:txBody>
          <a:bodyPr>
            <a:normAutofit/>
          </a:bodyPr>
          <a:lstStyle/>
          <a:p>
            <a:pPr marL="0" indent="0">
              <a:buNone/>
            </a:pPr>
            <a:r>
              <a:rPr lang="en-US" dirty="0"/>
              <a:t>According to a 1990 survey, about 50% of the “28 million youth between the ages of 10-17” engage in two or more of the following  risk behaviors:  “(a) drug and alcohol use and abuse; (b) unsafe sex, teenage pregnancy, and teenage parenting; (c) school underachievement, school failure, and drop out; and (d) delinquency, crime, and violence” (Lerner &amp; </a:t>
            </a:r>
            <a:r>
              <a:rPr lang="en-US" dirty="0" err="1"/>
              <a:t>Galambos</a:t>
            </a:r>
            <a:r>
              <a:rPr lang="en-US" dirty="0"/>
              <a:t>, 1998).</a:t>
            </a:r>
          </a:p>
        </p:txBody>
      </p:sp>
      <p:pic>
        <p:nvPicPr>
          <p:cNvPr id="3074" name="Picture 2" descr="http://maiyou2.unblog.fr/files/2008/12/i1080adolesc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745" y="728131"/>
            <a:ext cx="1665188" cy="155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48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and Social Influences </a:t>
            </a:r>
            <a:br>
              <a:rPr lang="en-US" dirty="0" smtClean="0"/>
            </a:br>
            <a:r>
              <a:rPr lang="en-US" dirty="0" smtClean="0"/>
              <a:t>on Behavior</a:t>
            </a:r>
            <a:endParaRPr lang="en-US" dirty="0"/>
          </a:p>
        </p:txBody>
      </p:sp>
      <p:sp>
        <p:nvSpPr>
          <p:cNvPr id="3" name="Content Placeholder 2"/>
          <p:cNvSpPr>
            <a:spLocks noGrp="1"/>
          </p:cNvSpPr>
          <p:nvPr>
            <p:ph idx="1"/>
          </p:nvPr>
        </p:nvSpPr>
        <p:spPr>
          <a:xfrm>
            <a:off x="1295401" y="2556931"/>
            <a:ext cx="9601196" cy="3656833"/>
          </a:xfrm>
        </p:spPr>
        <p:txBody>
          <a:bodyPr>
            <a:normAutofit lnSpcReduction="10000"/>
          </a:bodyPr>
          <a:lstStyle/>
          <a:p>
            <a:r>
              <a:rPr lang="en-US" dirty="0"/>
              <a:t>The further development of the </a:t>
            </a:r>
            <a:r>
              <a:rPr lang="en-US" dirty="0" err="1"/>
              <a:t>fronto</a:t>
            </a:r>
            <a:r>
              <a:rPr lang="en-US" dirty="0"/>
              <a:t>-parietal network impacts self-perception processing and can influence adolescents views of how others perceive them (Pfeifer et al., 2009). </a:t>
            </a:r>
            <a:endParaRPr lang="en-US" dirty="0" smtClean="0"/>
          </a:p>
          <a:p>
            <a:r>
              <a:rPr lang="en-US" dirty="0"/>
              <a:t>Eccles et al. (1993) conducted an earlier study on stage-environment fit on young adolescents and looked at the importance of social environments on meeting psychological needs.  They reported that both teacher, peer, and self all contribute to socio-emotional development in the school system and that “optimal development takes place when there is good stage-environment fit between the needs of developing individuals and the opportunities afforded by their social environments” (Eccles et al., 1993, p. 95). </a:t>
            </a:r>
          </a:p>
        </p:txBody>
      </p:sp>
      <p:pic>
        <p:nvPicPr>
          <p:cNvPr id="3074" name="Picture 2" descr="http://maiyou2.unblog.fr/files/2008/12/i1080adolesc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745" y="728131"/>
            <a:ext cx="1665188" cy="155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and Social Influences </a:t>
            </a:r>
            <a:br>
              <a:rPr lang="en-US" dirty="0" smtClean="0"/>
            </a:br>
            <a:r>
              <a:rPr lang="en-US" dirty="0" smtClean="0"/>
              <a:t>on Behavior</a:t>
            </a:r>
            <a:endParaRPr lang="en-US" dirty="0"/>
          </a:p>
        </p:txBody>
      </p:sp>
      <p:sp>
        <p:nvSpPr>
          <p:cNvPr id="3" name="Content Placeholder 2"/>
          <p:cNvSpPr>
            <a:spLocks noGrp="1"/>
          </p:cNvSpPr>
          <p:nvPr>
            <p:ph idx="1"/>
          </p:nvPr>
        </p:nvSpPr>
        <p:spPr>
          <a:xfrm>
            <a:off x="1295401" y="2556931"/>
            <a:ext cx="9601196" cy="3656833"/>
          </a:xfrm>
        </p:spPr>
        <p:txBody>
          <a:bodyPr>
            <a:normAutofit/>
          </a:bodyPr>
          <a:lstStyle/>
          <a:p>
            <a:pPr marL="0" indent="0">
              <a:buNone/>
            </a:pPr>
            <a:r>
              <a:rPr lang="en-US" dirty="0"/>
              <a:t>Although not as much is known concerning young adolescent internalizing problems versus externalizing, it is noted repeatedly that adolescents are beginning to read the cues of others by learning how to respond in more interpersonal relationships, and this regard for other’s opinions can impact socio-emotional development in both positive and negative ways (</a:t>
            </a:r>
            <a:r>
              <a:rPr lang="en-US" dirty="0" err="1"/>
              <a:t>Steinbert</a:t>
            </a:r>
            <a:r>
              <a:rPr lang="en-US" dirty="0"/>
              <a:t> &amp; Morris, 2001; </a:t>
            </a:r>
            <a:r>
              <a:rPr lang="en-US" dirty="0" err="1"/>
              <a:t>Yurgelun</a:t>
            </a:r>
            <a:r>
              <a:rPr lang="en-US" dirty="0"/>
              <a:t>-Todd, 2007; Burnett et al., 2010).</a:t>
            </a:r>
          </a:p>
          <a:p>
            <a:pPr marL="0" indent="0">
              <a:buNone/>
            </a:pPr>
            <a:endParaRPr lang="en-US" dirty="0"/>
          </a:p>
        </p:txBody>
      </p:sp>
      <p:pic>
        <p:nvPicPr>
          <p:cNvPr id="3074" name="Picture 2" descr="http://maiyou2.unblog.fr/files/2008/12/i1080adolesc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745" y="728131"/>
            <a:ext cx="1665188" cy="155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04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and Social Influences </a:t>
            </a:r>
            <a:br>
              <a:rPr lang="en-US" dirty="0" smtClean="0"/>
            </a:br>
            <a:r>
              <a:rPr lang="en-US" dirty="0" smtClean="0"/>
              <a:t>on Behavior</a:t>
            </a:r>
            <a:endParaRPr lang="en-US" dirty="0"/>
          </a:p>
        </p:txBody>
      </p:sp>
      <p:sp>
        <p:nvSpPr>
          <p:cNvPr id="3" name="Content Placeholder 2"/>
          <p:cNvSpPr>
            <a:spLocks noGrp="1"/>
          </p:cNvSpPr>
          <p:nvPr>
            <p:ph idx="1"/>
          </p:nvPr>
        </p:nvSpPr>
        <p:spPr>
          <a:xfrm>
            <a:off x="1295401" y="2556931"/>
            <a:ext cx="9601196" cy="3656833"/>
          </a:xfrm>
        </p:spPr>
        <p:txBody>
          <a:bodyPr>
            <a:normAutofit/>
          </a:bodyPr>
          <a:lstStyle/>
          <a:p>
            <a:pPr marL="0" indent="0">
              <a:buNone/>
            </a:pPr>
            <a:r>
              <a:rPr lang="en-US" dirty="0" smtClean="0"/>
              <a:t>Through </a:t>
            </a:r>
            <a:r>
              <a:rPr lang="en-US" dirty="0"/>
              <a:t>brain imaging it can be seen that “adolescence clearly represents a period of heightened emotional responsiveness to social stimuli and socially related events” </a:t>
            </a:r>
            <a:r>
              <a:rPr lang="en-US" dirty="0" smtClean="0"/>
              <a:t>and </a:t>
            </a:r>
            <a:r>
              <a:rPr lang="en-US" dirty="0"/>
              <a:t>that these changes need the new found ability for constant reappraisal of situations both innocuous and potentially </a:t>
            </a:r>
            <a:r>
              <a:rPr lang="en-US" dirty="0" smtClean="0"/>
              <a:t>threatening </a:t>
            </a:r>
            <a:r>
              <a:rPr lang="en-US" dirty="0"/>
              <a:t>(Nelson et al., 2005, p. 169</a:t>
            </a:r>
            <a:r>
              <a:rPr lang="en-US" dirty="0" smtClean="0"/>
              <a:t>).</a:t>
            </a:r>
            <a:endParaRPr lang="en-US" dirty="0"/>
          </a:p>
        </p:txBody>
      </p:sp>
      <p:pic>
        <p:nvPicPr>
          <p:cNvPr id="3074" name="Picture 2" descr="http://maiyou2.unblog.fr/files/2008/12/i1080adolesc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745" y="728131"/>
            <a:ext cx="1665188" cy="155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4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2397" y="2088573"/>
            <a:ext cx="6815669" cy="1017537"/>
          </a:xfrm>
        </p:spPr>
        <p:txBody>
          <a:bodyPr/>
          <a:lstStyle/>
          <a:p>
            <a:r>
              <a:rPr lang="en-US" dirty="0" smtClean="0"/>
              <a:t>Fiction Found</a:t>
            </a:r>
            <a:endParaRPr lang="en-US" dirty="0"/>
          </a:p>
        </p:txBody>
      </p:sp>
      <p:pic>
        <p:nvPicPr>
          <p:cNvPr id="6" name="Picture 2" descr="https://sp.yimg.com/ib/th?id=JN.8g1wgrP6VET5Xf4A3LgRR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82" y="3723186"/>
            <a:ext cx="2091700" cy="139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36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Physiological/Socio-Emotional Connection Fiction</a:t>
            </a:r>
          </a:p>
        </p:txBody>
      </p:sp>
      <p:sp>
        <p:nvSpPr>
          <p:cNvPr id="3" name="Content Placeholder 2"/>
          <p:cNvSpPr>
            <a:spLocks noGrp="1"/>
          </p:cNvSpPr>
          <p:nvPr>
            <p:ph idx="1"/>
          </p:nvPr>
        </p:nvSpPr>
        <p:spPr>
          <a:xfrm>
            <a:off x="1295401" y="2421083"/>
            <a:ext cx="7671954" cy="2015836"/>
          </a:xfrm>
        </p:spPr>
        <p:txBody>
          <a:bodyPr>
            <a:normAutofit/>
          </a:bodyPr>
          <a:lstStyle/>
          <a:p>
            <a:pPr marL="0" indent="0">
              <a:buNone/>
            </a:pPr>
            <a:r>
              <a:rPr lang="en-US" dirty="0" smtClean="0"/>
              <a:t>Blakemore’s </a:t>
            </a:r>
            <a:r>
              <a:rPr lang="en-US" dirty="0"/>
              <a:t>(2008) brain study found no empirical evidence that “reported significant behavioral development that is specific to social cognition and that cannot be explained by general improvements in attention, concentration, memory, and so on” (p. 275</a:t>
            </a:r>
            <a:r>
              <a:rPr lang="en-US" dirty="0" smtClean="0"/>
              <a:t>).</a:t>
            </a:r>
          </a:p>
        </p:txBody>
      </p:sp>
      <p:pic>
        <p:nvPicPr>
          <p:cNvPr id="9218" name="Picture 2" descr="https://sp.yimg.com/ib/th?id=JN.FNGp4Tx7U5YRpPwWqmUNjg&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658" y="2670463"/>
            <a:ext cx="1139826" cy="116705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p.yimg.com/ib/th?id=JN.ylKe%2fj10KMTn0Qqq8iqUpQ&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64" y="4608561"/>
            <a:ext cx="2857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31773" y="4722772"/>
            <a:ext cx="7034646" cy="1200329"/>
          </a:xfrm>
          <a:prstGeom prst="rect">
            <a:avLst/>
          </a:prstGeom>
          <a:noFill/>
        </p:spPr>
        <p:txBody>
          <a:bodyPr wrap="square" rtlCol="0">
            <a:spAutoFit/>
          </a:bodyPr>
          <a:lstStyle/>
          <a:p>
            <a:r>
              <a:rPr lang="en-US" sz="2400" dirty="0" err="1"/>
              <a:t>Garaigordobil</a:t>
            </a:r>
            <a:r>
              <a:rPr lang="en-US" sz="2400" dirty="0"/>
              <a:t> (2009) found no statistical evidence in regards to gender that boys exhibit more anti-social behavior during young adolescents than girls.  </a:t>
            </a:r>
          </a:p>
        </p:txBody>
      </p:sp>
    </p:spTree>
    <p:extLst>
      <p:ext uri="{BB962C8B-B14F-4D97-AF65-F5344CB8AC3E}">
        <p14:creationId xmlns:p14="http://schemas.microsoft.com/office/powerpoint/2010/main" val="2339580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Physiological/Socio-Emotional Connection Fiction</a:t>
            </a:r>
          </a:p>
        </p:txBody>
      </p:sp>
      <p:sp>
        <p:nvSpPr>
          <p:cNvPr id="3" name="Content Placeholder 2"/>
          <p:cNvSpPr>
            <a:spLocks noGrp="1"/>
          </p:cNvSpPr>
          <p:nvPr>
            <p:ph idx="1"/>
          </p:nvPr>
        </p:nvSpPr>
        <p:spPr>
          <a:xfrm>
            <a:off x="1295401" y="2556931"/>
            <a:ext cx="6497781" cy="3656833"/>
          </a:xfrm>
        </p:spPr>
        <p:txBody>
          <a:bodyPr>
            <a:normAutofit/>
          </a:bodyPr>
          <a:lstStyle/>
          <a:p>
            <a:pPr marL="0" indent="0">
              <a:buNone/>
            </a:pPr>
            <a:r>
              <a:rPr lang="en-US" dirty="0" smtClean="0"/>
              <a:t>While </a:t>
            </a:r>
            <a:r>
              <a:rPr lang="en-US" dirty="0"/>
              <a:t>there is some evidence that these hormones can bring about moodiness, as mentioned in the fact section, it only accounts for a small percentage than what is popularly believed. Instead social situations have been found to be more responsible for moody behavior than actual hormone levels (Steinberg &amp; Morris, 2001; Lerner &amp; </a:t>
            </a:r>
            <a:r>
              <a:rPr lang="en-US" dirty="0" err="1"/>
              <a:t>Galambos</a:t>
            </a:r>
            <a:r>
              <a:rPr lang="en-US" dirty="0"/>
              <a:t>, 1998; Buchanan, Eccles, &amp; Becker, 1992).</a:t>
            </a:r>
          </a:p>
        </p:txBody>
      </p:sp>
      <p:pic>
        <p:nvPicPr>
          <p:cNvPr id="10242" name="Picture 2" descr="Hormones acting up? Hormone testing can help identify ways to impro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806" y="3200399"/>
            <a:ext cx="3155266" cy="170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9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Physiological/Socio-Emotional Connection Fiction</a:t>
            </a:r>
          </a:p>
        </p:txBody>
      </p:sp>
      <p:sp>
        <p:nvSpPr>
          <p:cNvPr id="3" name="Content Placeholder 2"/>
          <p:cNvSpPr>
            <a:spLocks noGrp="1"/>
          </p:cNvSpPr>
          <p:nvPr>
            <p:ph idx="1"/>
          </p:nvPr>
        </p:nvSpPr>
        <p:spPr>
          <a:xfrm>
            <a:off x="1295402" y="2743200"/>
            <a:ext cx="4835235" cy="3656833"/>
          </a:xfrm>
        </p:spPr>
        <p:txBody>
          <a:bodyPr>
            <a:normAutofit/>
          </a:bodyPr>
          <a:lstStyle/>
          <a:p>
            <a:pPr marL="0" indent="0">
              <a:buNone/>
            </a:pPr>
            <a:r>
              <a:rPr lang="en-US" dirty="0" smtClean="0"/>
              <a:t>Because </a:t>
            </a:r>
            <a:r>
              <a:rPr lang="en-US" dirty="0"/>
              <a:t>of the many variables that can impact adolescent development (i.e. genetic, family and peer influences, etc.) it is often difficult to pull apart one area of socialization and deem it the cause for certain behaviors (Steinberg &amp; Morris, 2001).</a:t>
            </a:r>
          </a:p>
        </p:txBody>
      </p:sp>
      <p:pic>
        <p:nvPicPr>
          <p:cNvPr id="11268" name="Picture 4" descr="... Behavior . Human behavior varies tremendously by culture. If you p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869" y="2743200"/>
            <a:ext cx="4824967" cy="261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73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Physiological/Socio-Emotional Connection Fiction</a:t>
            </a:r>
          </a:p>
        </p:txBody>
      </p:sp>
      <p:sp>
        <p:nvSpPr>
          <p:cNvPr id="3" name="Content Placeholder 2"/>
          <p:cNvSpPr>
            <a:spLocks noGrp="1"/>
          </p:cNvSpPr>
          <p:nvPr>
            <p:ph idx="1"/>
          </p:nvPr>
        </p:nvSpPr>
        <p:spPr>
          <a:xfrm>
            <a:off x="1295401" y="2556931"/>
            <a:ext cx="9601196" cy="3656833"/>
          </a:xfrm>
        </p:spPr>
        <p:txBody>
          <a:bodyPr>
            <a:normAutofit/>
          </a:bodyPr>
          <a:lstStyle/>
          <a:p>
            <a:pPr marL="0" indent="0">
              <a:buNone/>
            </a:pPr>
            <a:r>
              <a:rPr lang="en-US" dirty="0"/>
              <a:t>Tanner’s (1962) stages of development, although used as a standard of pubertal measurement for many years, have been found by many researchers to not be as generalizable as once </a:t>
            </a:r>
            <a:r>
              <a:rPr lang="en-US" dirty="0" smtClean="0"/>
              <a:t>thought; it </a:t>
            </a:r>
            <a:r>
              <a:rPr lang="en-US" dirty="0"/>
              <a:t>must be recognized that more variation occurs in young adolescents during puberty than what Tanner summarized (Burnette et al., 2010; Blakemore, Burnett, &amp; Dahl, 2010; Lerner &amp; </a:t>
            </a:r>
            <a:r>
              <a:rPr lang="en-US" dirty="0" err="1"/>
              <a:t>Galambos</a:t>
            </a:r>
            <a:r>
              <a:rPr lang="en-US" dirty="0"/>
              <a:t>, 1998).</a:t>
            </a:r>
          </a:p>
        </p:txBody>
      </p:sp>
      <p:pic>
        <p:nvPicPr>
          <p:cNvPr id="4" name="Picture 2" descr="http://www.friendshipcircle.org/blog/wp-content/uploads/2013/11/Pub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675" y="4560535"/>
            <a:ext cx="3411252" cy="137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90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Physiological/Socio-Emotional Connection Fiction</a:t>
            </a:r>
            <a:endParaRPr lang="en-US" dirty="0"/>
          </a:p>
        </p:txBody>
      </p:sp>
      <p:sp>
        <p:nvSpPr>
          <p:cNvPr id="3" name="Content Placeholder 2"/>
          <p:cNvSpPr>
            <a:spLocks noGrp="1"/>
          </p:cNvSpPr>
          <p:nvPr>
            <p:ph idx="1"/>
          </p:nvPr>
        </p:nvSpPr>
        <p:spPr>
          <a:xfrm>
            <a:off x="1295400" y="2556931"/>
            <a:ext cx="9770917" cy="3656833"/>
          </a:xfrm>
        </p:spPr>
        <p:txBody>
          <a:bodyPr>
            <a:normAutofit/>
          </a:bodyPr>
          <a:lstStyle/>
          <a:p>
            <a:pPr marL="0" indent="0">
              <a:buNone/>
            </a:pPr>
            <a:r>
              <a:rPr lang="en-US" dirty="0"/>
              <a:t>Overall, young adolescence, both physiological and socio-emotional development, is incredibly complicated and cannot be matter-of-factly measured to generalize all males and females going through puberty. </a:t>
            </a:r>
          </a:p>
        </p:txBody>
      </p:sp>
      <p:pic>
        <p:nvPicPr>
          <p:cNvPr id="4" name="Picture 2" descr="http://www.friendshipcircle.org/blog/wp-content/uploads/2013/11/Pub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675" y="4082554"/>
            <a:ext cx="3411252" cy="137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8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a:t>
            </a:r>
            <a:r>
              <a:rPr lang="en-US" dirty="0" smtClean="0"/>
              <a:t> </a:t>
            </a:r>
            <a:endParaRPr lang="en-US" dirty="0"/>
          </a:p>
        </p:txBody>
      </p:sp>
      <p:sp>
        <p:nvSpPr>
          <p:cNvPr id="3" name="Content Placeholder 2"/>
          <p:cNvSpPr>
            <a:spLocks noGrp="1"/>
          </p:cNvSpPr>
          <p:nvPr>
            <p:ph idx="1"/>
          </p:nvPr>
        </p:nvSpPr>
        <p:spPr>
          <a:xfrm>
            <a:off x="1295402" y="2650451"/>
            <a:ext cx="9601196" cy="3318936"/>
          </a:xfrm>
        </p:spPr>
        <p:txBody>
          <a:bodyPr>
            <a:normAutofit/>
          </a:bodyPr>
          <a:lstStyle/>
          <a:p>
            <a:pPr marL="0" indent="0">
              <a:buNone/>
            </a:pPr>
            <a:r>
              <a:rPr lang="en-US" dirty="0" smtClean="0"/>
              <a:t>To tease apart the information that we have held as truth for many years based on early information from that which is fiction based using more recent research.</a:t>
            </a:r>
          </a:p>
          <a:p>
            <a:pPr marL="0" indent="0">
              <a:buNone/>
            </a:pPr>
            <a:endParaRPr lang="en-US" dirty="0"/>
          </a:p>
          <a:p>
            <a:pPr marL="0" indent="0">
              <a:buNone/>
            </a:pPr>
            <a:endParaRPr lang="en-US" dirty="0" smtClean="0"/>
          </a:p>
          <a:p>
            <a:pPr marL="457200" lvl="1" indent="0">
              <a:buNone/>
            </a:pPr>
            <a:endParaRPr lang="en-US" dirty="0"/>
          </a:p>
        </p:txBody>
      </p:sp>
      <p:pic>
        <p:nvPicPr>
          <p:cNvPr id="2050" name="Picture 2" descr="https://sp.yimg.com/ib/th?id=JN.KvTPCGmkHg5i3l5wXPB6h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785" y="3861401"/>
            <a:ext cx="2130424" cy="195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469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56931"/>
            <a:ext cx="9698181" cy="3656833"/>
          </a:xfrm>
        </p:spPr>
        <p:txBody>
          <a:bodyPr>
            <a:normAutofit/>
          </a:bodyPr>
          <a:lstStyle/>
          <a:p>
            <a:endParaRPr lang="en-US" dirty="0" smtClean="0"/>
          </a:p>
          <a:p>
            <a:pPr marL="0" indent="0">
              <a:buNone/>
            </a:pPr>
            <a:r>
              <a:rPr lang="en-US" dirty="0" smtClean="0"/>
              <a:t>Until </a:t>
            </a:r>
            <a:r>
              <a:rPr lang="en-US" dirty="0"/>
              <a:t>the popular belief that hormones alone are the cause of emotional upheaval during young adolescents masses of young adolescents everywhere will continue to have this negative stereotype attached to them and the real reasons for the emotional instability that sometimes occurs during this developmental stage will not be identified and addressed more satisfactorily.</a:t>
            </a:r>
          </a:p>
        </p:txBody>
      </p:sp>
      <p:pic>
        <p:nvPicPr>
          <p:cNvPr id="12290" name="Picture 2" descr="https://sp.yimg.com/ib/th?id=JN.oNym1dWoAQ360ITedppmag&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49" y="832282"/>
            <a:ext cx="28575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44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a:t>What are the implications for future research based on the findings of young adolescent socio-emotional development? </a:t>
            </a:r>
          </a:p>
        </p:txBody>
      </p:sp>
      <p:pic>
        <p:nvPicPr>
          <p:cNvPr id="13314" name="Picture 2" descr="earth_fu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729" y="3632969"/>
            <a:ext cx="2931005" cy="146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279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3844636" y="2650450"/>
            <a:ext cx="7564582" cy="3318936"/>
          </a:xfrm>
        </p:spPr>
        <p:txBody>
          <a:bodyPr>
            <a:normAutofit fontScale="85000" lnSpcReduction="10000"/>
          </a:bodyPr>
          <a:lstStyle/>
          <a:p>
            <a:r>
              <a:rPr lang="en-US" dirty="0"/>
              <a:t>The primary limitation of this literature review </a:t>
            </a:r>
            <a:r>
              <a:rPr lang="en-US" dirty="0" smtClean="0"/>
              <a:t>is </a:t>
            </a:r>
            <a:r>
              <a:rPr lang="en-US" dirty="0"/>
              <a:t>the lack of current empirical research in the field of socio-emotional development in young adolescents, especially as it pertains to neurological research and puberty. </a:t>
            </a:r>
            <a:endParaRPr lang="en-US" dirty="0" smtClean="0"/>
          </a:p>
          <a:p>
            <a:r>
              <a:rPr lang="en-US" dirty="0"/>
              <a:t>The current researchers who are trying to find answers to the “developmental patterns in the affective and attitudinal characteristics often associated with the adolescent period (e.g. moodiness, shifts in energy, irritability, restlessness) or linked patterns to the hormonal changes of puberty” (Buchanan, Eccles, &amp; Becker, 1992) agree that much more work needs to be done in this field (Burnett et al., 2008; Blakemore, Burnett, &amp; Dahl, 2010; Blakemore, 2008; Steinberg, 2005).</a:t>
            </a:r>
          </a:p>
        </p:txBody>
      </p:sp>
      <p:pic>
        <p:nvPicPr>
          <p:cNvPr id="20488" name="Picture 8" descr="https://sp.yimg.com/ib/th?id=JN.ibOuSbvW333aT8dBZxytY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027" y="2785532"/>
            <a:ext cx="18669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24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Future Direction</a:t>
            </a:r>
            <a:endParaRPr lang="en-US" dirty="0"/>
          </a:p>
        </p:txBody>
      </p:sp>
      <p:sp>
        <p:nvSpPr>
          <p:cNvPr id="3" name="Content Placeholder 2"/>
          <p:cNvSpPr>
            <a:spLocks noGrp="1"/>
          </p:cNvSpPr>
          <p:nvPr>
            <p:ph idx="1"/>
          </p:nvPr>
        </p:nvSpPr>
        <p:spPr>
          <a:xfrm>
            <a:off x="1430482" y="3408218"/>
            <a:ext cx="9708572" cy="2150918"/>
          </a:xfrm>
        </p:spPr>
        <p:txBody>
          <a:bodyPr>
            <a:normAutofit/>
          </a:bodyPr>
          <a:lstStyle/>
          <a:p>
            <a:pPr marL="0" indent="0">
              <a:buNone/>
            </a:pPr>
            <a:r>
              <a:rPr lang="en-US" dirty="0"/>
              <a:t>Brooks-Gunn, Rock &amp; Warren (1989) simply stated several years back “The study of adolescence is important because the way young people cope with the changes occurring at this stage of life lays the groundwork for the emergence and maintenance of behaviors related to physical and mental health” (p. 51). </a:t>
            </a:r>
          </a:p>
        </p:txBody>
      </p:sp>
      <p:pic>
        <p:nvPicPr>
          <p:cNvPr id="21506" name="Picture 2" descr="https://sp.yimg.com/ib/th?id=JN.8RNKOm0je92OPibH3hrAh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858" y="1015997"/>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61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Future Direction</a:t>
            </a:r>
            <a:endParaRPr lang="en-US" dirty="0"/>
          </a:p>
        </p:txBody>
      </p:sp>
      <p:sp>
        <p:nvSpPr>
          <p:cNvPr id="3" name="Content Placeholder 2"/>
          <p:cNvSpPr>
            <a:spLocks noGrp="1"/>
          </p:cNvSpPr>
          <p:nvPr>
            <p:ph idx="1"/>
          </p:nvPr>
        </p:nvSpPr>
        <p:spPr>
          <a:xfrm>
            <a:off x="1295403" y="3065317"/>
            <a:ext cx="9708570" cy="3065319"/>
          </a:xfrm>
        </p:spPr>
        <p:txBody>
          <a:bodyPr>
            <a:normAutofit fontScale="77500" lnSpcReduction="20000"/>
          </a:bodyPr>
          <a:lstStyle/>
          <a:p>
            <a:pPr marL="0" indent="0" algn="ctr">
              <a:buNone/>
            </a:pPr>
            <a:r>
              <a:rPr lang="en-US" sz="3300" dirty="0" smtClean="0">
                <a:solidFill>
                  <a:schemeClr val="tx1"/>
                </a:solidFill>
              </a:rPr>
              <a:t>What does it mean for SCHOOLS???</a:t>
            </a:r>
          </a:p>
          <a:p>
            <a:pPr marL="0" indent="0">
              <a:buNone/>
            </a:pPr>
            <a:endParaRPr lang="en-US" dirty="0"/>
          </a:p>
          <a:p>
            <a:r>
              <a:rPr lang="en-US" dirty="0" smtClean="0"/>
              <a:t>Often </a:t>
            </a:r>
            <a:r>
              <a:rPr lang="en-US" dirty="0"/>
              <a:t>times negative stigma attached to young adolescents, “teachers’ grade level preferences and ideas about appropriate pedagogy, curriculum, and discipline for middle level students” can determine how students are taught without full facts available to teachers (</a:t>
            </a:r>
            <a:r>
              <a:rPr lang="en-US" dirty="0" err="1"/>
              <a:t>Lexmond</a:t>
            </a:r>
            <a:r>
              <a:rPr lang="en-US" dirty="0"/>
              <a:t>, 2003).  </a:t>
            </a:r>
            <a:endParaRPr lang="en-US" dirty="0" smtClean="0"/>
          </a:p>
          <a:p>
            <a:r>
              <a:rPr lang="en-US" dirty="0" smtClean="0"/>
              <a:t>Until </a:t>
            </a:r>
            <a:r>
              <a:rPr lang="en-US" dirty="0"/>
              <a:t>additional research is conducted the proper “stage-environment fit” will be difficult for teachers to construct in their classrooms resulting in difficult learning environments (Eccles et al., 1993).  In addition to teacher-student interaction, one study found that more positive peer relationships led to less disruptiveness and safety issues in the school, as well as higher student self-esteem and lower instances of substance abuse related behaviors (Brand et al., 2008). </a:t>
            </a:r>
          </a:p>
        </p:txBody>
      </p:sp>
      <p:pic>
        <p:nvPicPr>
          <p:cNvPr id="21506" name="Picture 2" descr="https://sp.yimg.com/ib/th?id=JN.8RNKOm0je92OPibH3hrAh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75" y="860278"/>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09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Future Direction</a:t>
            </a:r>
            <a:endParaRPr lang="en-US" dirty="0"/>
          </a:p>
        </p:txBody>
      </p:sp>
      <p:sp>
        <p:nvSpPr>
          <p:cNvPr id="3" name="Content Placeholder 2"/>
          <p:cNvSpPr>
            <a:spLocks noGrp="1"/>
          </p:cNvSpPr>
          <p:nvPr>
            <p:ph idx="1"/>
          </p:nvPr>
        </p:nvSpPr>
        <p:spPr>
          <a:xfrm>
            <a:off x="1295402" y="3439391"/>
            <a:ext cx="9708572" cy="1475509"/>
          </a:xfrm>
        </p:spPr>
        <p:txBody>
          <a:bodyPr>
            <a:normAutofit/>
          </a:bodyPr>
          <a:lstStyle/>
          <a:p>
            <a:pPr marL="0" indent="0">
              <a:buNone/>
            </a:pPr>
            <a:r>
              <a:rPr lang="en-US" dirty="0"/>
              <a:t>Without the socio-emotional development knowledge of young adolescents and what can impact both positive and negative changes at this stage in life, parents, teachers, and youth are trapped in fiction and myth.</a:t>
            </a:r>
          </a:p>
        </p:txBody>
      </p:sp>
      <p:pic>
        <p:nvPicPr>
          <p:cNvPr id="21506" name="Picture 2" descr="https://sp.yimg.com/ib/th?id=JN.8RNKOm0je92OPibH3hrAh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503" y="982132"/>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47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Future Direction</a:t>
            </a:r>
            <a:endParaRPr lang="en-US" dirty="0"/>
          </a:p>
        </p:txBody>
      </p:sp>
      <p:sp>
        <p:nvSpPr>
          <p:cNvPr id="3" name="Content Placeholder 2"/>
          <p:cNvSpPr>
            <a:spLocks noGrp="1"/>
          </p:cNvSpPr>
          <p:nvPr>
            <p:ph idx="1"/>
          </p:nvPr>
        </p:nvSpPr>
        <p:spPr>
          <a:xfrm>
            <a:off x="1295402" y="3480955"/>
            <a:ext cx="9708572" cy="1475509"/>
          </a:xfrm>
        </p:spPr>
        <p:txBody>
          <a:bodyPr>
            <a:normAutofit lnSpcReduction="10000"/>
          </a:bodyPr>
          <a:lstStyle/>
          <a:p>
            <a:pPr marL="0" indent="0">
              <a:buNone/>
            </a:pPr>
            <a:r>
              <a:rPr lang="en-US" dirty="0"/>
              <a:t>Without deciphering fact from fiction and dispelling the “storm and stress” notion that surrounds young adolescents, conditions remain static and our kids are stifled from possible growth that can occur during this rich and amazing stage of life.</a:t>
            </a:r>
          </a:p>
        </p:txBody>
      </p:sp>
      <p:pic>
        <p:nvPicPr>
          <p:cNvPr id="21506" name="Picture 2" descr="https://sp.yimg.com/ib/th?id=JN.8RNKOm0je92OPibH3hrAh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982132"/>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10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hilipcaruso-story.com/wp-content/uploads/2015/03/teenage-br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68" y="1065790"/>
            <a:ext cx="10318098" cy="469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06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Instead we…..</a:t>
            </a:r>
            <a:endParaRPr lang="en-US" dirty="0"/>
          </a:p>
        </p:txBody>
      </p:sp>
      <p:sp>
        <p:nvSpPr>
          <p:cNvPr id="3" name="Content Placeholder 2"/>
          <p:cNvSpPr>
            <a:spLocks noGrp="1"/>
          </p:cNvSpPr>
          <p:nvPr>
            <p:ph idx="1"/>
          </p:nvPr>
        </p:nvSpPr>
        <p:spPr>
          <a:xfrm>
            <a:off x="1295402" y="2670465"/>
            <a:ext cx="9708572" cy="2795154"/>
          </a:xfrm>
        </p:spPr>
        <p:txBody>
          <a:bodyPr>
            <a:normAutofit/>
          </a:bodyPr>
          <a:lstStyle/>
          <a:p>
            <a:pPr marL="0" indent="0">
              <a:buNone/>
            </a:pPr>
            <a:r>
              <a:rPr lang="en-US" dirty="0"/>
              <a:t>H</a:t>
            </a:r>
            <a:r>
              <a:rPr lang="en-US" dirty="0" smtClean="0"/>
              <a:t>ope </a:t>
            </a:r>
            <a:r>
              <a:rPr lang="en-US" dirty="0"/>
              <a:t>our youth can be more accurately represented and instead of trying to merely “endure” or “tolerate” this transitional period of life we can learn to appreciate what our youth have to offer society and instead tap into this brilliant age and benefit from its energy, creativity, and vigor</a:t>
            </a:r>
            <a:r>
              <a:rPr lang="en-US" dirty="0" smtClean="0"/>
              <a:t>.</a:t>
            </a:r>
          </a:p>
          <a:p>
            <a:pPr marL="0" indent="0">
              <a:buNone/>
            </a:pPr>
            <a:endParaRPr lang="en-US" dirty="0"/>
          </a:p>
        </p:txBody>
      </p:sp>
    </p:spTree>
    <p:extLst>
      <p:ext uri="{BB962C8B-B14F-4D97-AF65-F5344CB8AC3E}">
        <p14:creationId xmlns:p14="http://schemas.microsoft.com/office/powerpoint/2010/main" val="1544848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how…..</a:t>
            </a:r>
            <a:endParaRPr lang="en-US" dirty="0"/>
          </a:p>
        </p:txBody>
      </p:sp>
      <p:sp>
        <p:nvSpPr>
          <p:cNvPr id="3" name="Content Placeholder 2"/>
          <p:cNvSpPr>
            <a:spLocks noGrp="1"/>
          </p:cNvSpPr>
          <p:nvPr>
            <p:ph idx="1"/>
          </p:nvPr>
        </p:nvSpPr>
        <p:spPr/>
        <p:txBody>
          <a:bodyPr/>
          <a:lstStyle/>
          <a:p>
            <a:r>
              <a:rPr lang="en-US" dirty="0" smtClean="0"/>
              <a:t>Group Task: (10 minutes)</a:t>
            </a:r>
          </a:p>
          <a:p>
            <a:pPr lvl="1"/>
            <a:r>
              <a:rPr lang="en-US" dirty="0" smtClean="0"/>
              <a:t>Get into small groups of </a:t>
            </a:r>
            <a:r>
              <a:rPr lang="en-US" b="1" dirty="0" smtClean="0">
                <a:solidFill>
                  <a:srgbClr val="20A042"/>
                </a:solidFill>
              </a:rPr>
              <a:t>3-4</a:t>
            </a:r>
            <a:r>
              <a:rPr lang="en-US" dirty="0" smtClean="0"/>
              <a:t>.</a:t>
            </a:r>
          </a:p>
          <a:p>
            <a:pPr lvl="1"/>
            <a:r>
              <a:rPr lang="en-US" dirty="0" smtClean="0"/>
              <a:t>Introduce yourself: </a:t>
            </a:r>
            <a:r>
              <a:rPr lang="en-US" b="1" dirty="0" smtClean="0">
                <a:solidFill>
                  <a:srgbClr val="20A042"/>
                </a:solidFill>
              </a:rPr>
              <a:t>Name</a:t>
            </a:r>
            <a:r>
              <a:rPr lang="en-US" dirty="0" smtClean="0"/>
              <a:t> and </a:t>
            </a:r>
            <a:r>
              <a:rPr lang="en-US" b="1" dirty="0" smtClean="0">
                <a:solidFill>
                  <a:srgbClr val="20A042"/>
                </a:solidFill>
              </a:rPr>
              <a:t>Where you work</a:t>
            </a:r>
          </a:p>
          <a:p>
            <a:pPr lvl="1"/>
            <a:r>
              <a:rPr lang="en-US" dirty="0" smtClean="0"/>
              <a:t>Based on your own prior knowledge and the information presented today, </a:t>
            </a:r>
            <a:r>
              <a:rPr lang="en-US" b="1" dirty="0" smtClean="0">
                <a:solidFill>
                  <a:srgbClr val="20A042"/>
                </a:solidFill>
              </a:rPr>
              <a:t>brainstorm</a:t>
            </a:r>
            <a:r>
              <a:rPr lang="en-US" dirty="0" smtClean="0"/>
              <a:t> a list of ways you can help </a:t>
            </a:r>
            <a:r>
              <a:rPr lang="en-US" b="1" dirty="0" smtClean="0">
                <a:solidFill>
                  <a:srgbClr val="20A042"/>
                </a:solidFill>
              </a:rPr>
              <a:t>dispel some adolescent myths </a:t>
            </a:r>
            <a:r>
              <a:rPr lang="en-US" dirty="0" smtClean="0"/>
              <a:t>and </a:t>
            </a:r>
            <a:r>
              <a:rPr lang="en-US" b="1" dirty="0" smtClean="0">
                <a:solidFill>
                  <a:srgbClr val="20A042"/>
                </a:solidFill>
              </a:rPr>
              <a:t>disseminate adolescent facts</a:t>
            </a:r>
            <a:r>
              <a:rPr lang="en-US" dirty="0" smtClean="0"/>
              <a:t> at your workplace.</a:t>
            </a:r>
          </a:p>
        </p:txBody>
      </p:sp>
    </p:spTree>
    <p:extLst>
      <p:ext uri="{BB962C8B-B14F-4D97-AF65-F5344CB8AC3E}">
        <p14:creationId xmlns:p14="http://schemas.microsoft.com/office/powerpoint/2010/main" val="271911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Task</a:t>
            </a:r>
            <a:endParaRPr lang="en-US" dirty="0"/>
          </a:p>
        </p:txBody>
      </p:sp>
      <p:sp>
        <p:nvSpPr>
          <p:cNvPr id="3" name="Content Placeholder 2"/>
          <p:cNvSpPr>
            <a:spLocks noGrp="1"/>
          </p:cNvSpPr>
          <p:nvPr>
            <p:ph idx="1"/>
          </p:nvPr>
        </p:nvSpPr>
        <p:spPr>
          <a:xfrm>
            <a:off x="1295401" y="2556932"/>
            <a:ext cx="9230590" cy="3318936"/>
          </a:xfrm>
        </p:spPr>
        <p:txBody>
          <a:bodyPr>
            <a:normAutofit/>
          </a:bodyPr>
          <a:lstStyle/>
          <a:p>
            <a:pPr marL="457200" lvl="1" indent="0">
              <a:buNone/>
            </a:pPr>
            <a:r>
              <a:rPr lang="en-US" sz="2800" dirty="0" smtClean="0"/>
              <a:t>Using </a:t>
            </a:r>
            <a:r>
              <a:rPr lang="en-US" sz="2800" dirty="0"/>
              <a:t>the sticky notes provided please write down as many traits or attributes that you can think of that describe adolescence/adolescents. (2 minutes)</a:t>
            </a:r>
          </a:p>
          <a:p>
            <a:pPr marL="0" indent="0">
              <a:buNone/>
            </a:pPr>
            <a:endParaRPr lang="en-US" dirty="0"/>
          </a:p>
        </p:txBody>
      </p:sp>
      <p:pic>
        <p:nvPicPr>
          <p:cNvPr id="3074" name="Picture 2" descr="https://sp.yimg.com/ib/th?id=JN.gpgyMTrjPeGJORZDiqG6S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305" y="3468450"/>
            <a:ext cx="2639292" cy="267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6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how…..</a:t>
            </a:r>
            <a:endParaRPr lang="en-US" dirty="0"/>
          </a:p>
        </p:txBody>
      </p:sp>
      <p:sp>
        <p:nvSpPr>
          <p:cNvPr id="3" name="Content Placeholder 2"/>
          <p:cNvSpPr>
            <a:spLocks noGrp="1"/>
          </p:cNvSpPr>
          <p:nvPr>
            <p:ph idx="1"/>
          </p:nvPr>
        </p:nvSpPr>
        <p:spPr>
          <a:xfrm>
            <a:off x="1295401" y="2556931"/>
            <a:ext cx="9601196" cy="3552923"/>
          </a:xfrm>
        </p:spPr>
        <p:txBody>
          <a:bodyPr>
            <a:normAutofit/>
          </a:bodyPr>
          <a:lstStyle/>
          <a:p>
            <a:r>
              <a:rPr lang="en-US" dirty="0" smtClean="0"/>
              <a:t>Individual Task: (5 minutes)</a:t>
            </a:r>
          </a:p>
          <a:p>
            <a:pPr lvl="1"/>
            <a:r>
              <a:rPr lang="en-US" dirty="0" smtClean="0"/>
              <a:t>Get 1 Post-it note</a:t>
            </a:r>
          </a:p>
          <a:p>
            <a:pPr lvl="1"/>
            <a:r>
              <a:rPr lang="en-US" dirty="0" smtClean="0"/>
              <a:t>Using the list created by your group and/or your own ideas list one idea for each of the below prompts:</a:t>
            </a:r>
          </a:p>
          <a:p>
            <a:pPr lvl="2"/>
            <a:r>
              <a:rPr lang="en-US" b="1" dirty="0" smtClean="0">
                <a:solidFill>
                  <a:srgbClr val="20A042"/>
                </a:solidFill>
              </a:rPr>
              <a:t>What can I do this week?</a:t>
            </a:r>
          </a:p>
          <a:p>
            <a:pPr lvl="2"/>
            <a:r>
              <a:rPr lang="en-US" b="1" dirty="0" smtClean="0">
                <a:solidFill>
                  <a:srgbClr val="20A042"/>
                </a:solidFill>
              </a:rPr>
              <a:t>What can I do this month?</a:t>
            </a:r>
          </a:p>
          <a:p>
            <a:pPr lvl="2"/>
            <a:r>
              <a:rPr lang="en-US" b="1" dirty="0" smtClean="0">
                <a:solidFill>
                  <a:srgbClr val="20A042"/>
                </a:solidFill>
              </a:rPr>
              <a:t>What can I do this year?</a:t>
            </a:r>
            <a:endParaRPr lang="en-US" b="1" dirty="0">
              <a:solidFill>
                <a:srgbClr val="20A042"/>
              </a:solidFill>
            </a:endParaRPr>
          </a:p>
          <a:p>
            <a:pPr marL="914400" lvl="2" indent="0">
              <a:buNone/>
            </a:pPr>
            <a:endParaRPr lang="en-US" b="1" dirty="0" smtClean="0">
              <a:solidFill>
                <a:srgbClr val="20A042"/>
              </a:solidFill>
            </a:endParaRPr>
          </a:p>
        </p:txBody>
      </p:sp>
    </p:spTree>
    <p:extLst>
      <p:ext uri="{BB962C8B-B14F-4D97-AF65-F5344CB8AC3E}">
        <p14:creationId xmlns:p14="http://schemas.microsoft.com/office/powerpoint/2010/main" val="3061627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95401" y="2556932"/>
            <a:ext cx="9601196" cy="3480186"/>
          </a:xfrm>
        </p:spPr>
        <p:txBody>
          <a:bodyPr>
            <a:normAutofit fontScale="55000" lnSpcReduction="20000"/>
          </a:bodyPr>
          <a:lstStyle/>
          <a:p>
            <a:r>
              <a:rPr lang="en-US" dirty="0"/>
              <a:t>Blakemore, S. J. (2008).  The social brain in adolescence.  </a:t>
            </a:r>
            <a:r>
              <a:rPr lang="en-US" i="1" dirty="0"/>
              <a:t>Nature Review Neuroscience, 9</a:t>
            </a:r>
            <a:r>
              <a:rPr lang="en-US" dirty="0"/>
              <a:t>(4), 267-277.    </a:t>
            </a:r>
          </a:p>
          <a:p>
            <a:r>
              <a:rPr lang="en-US" dirty="0"/>
              <a:t>Blakemore, S.J., Burnett, S., &amp; Dahl, R.E. (2010).  The role of puberty in the developing adolescent brain.  </a:t>
            </a:r>
            <a:r>
              <a:rPr lang="en-US" i="1" dirty="0"/>
              <a:t>Human Brain Mapping, 31</a:t>
            </a:r>
            <a:r>
              <a:rPr lang="en-US" dirty="0"/>
              <a:t>(6), </a:t>
            </a:r>
            <a:r>
              <a:rPr lang="en-US" dirty="0" smtClean="0"/>
              <a:t>926-	933</a:t>
            </a:r>
            <a:r>
              <a:rPr lang="en-US" dirty="0"/>
              <a:t>.</a:t>
            </a:r>
          </a:p>
          <a:p>
            <a:r>
              <a:rPr lang="en-US" dirty="0" err="1"/>
              <a:t>Bohlin</a:t>
            </a:r>
            <a:r>
              <a:rPr lang="en-US" dirty="0"/>
              <a:t>, G. &amp; </a:t>
            </a:r>
            <a:r>
              <a:rPr lang="en-US" dirty="0" err="1"/>
              <a:t>Hagekull</a:t>
            </a:r>
            <a:r>
              <a:rPr lang="en-US" dirty="0"/>
              <a:t>, B. (2009).  Socio-emotional development:  From infancy to young adulthood.  </a:t>
            </a:r>
            <a:r>
              <a:rPr lang="en-US" i="1" dirty="0"/>
              <a:t>Scandinavian Journal of Psychology, 50</a:t>
            </a:r>
            <a:r>
              <a:rPr lang="en-US" dirty="0"/>
              <a:t>(6), </a:t>
            </a:r>
            <a:r>
              <a:rPr lang="en-US" dirty="0" smtClean="0"/>
              <a:t>	592-601</a:t>
            </a:r>
            <a:r>
              <a:rPr lang="en-US" dirty="0"/>
              <a:t>.</a:t>
            </a:r>
          </a:p>
          <a:p>
            <a:r>
              <a:rPr lang="en-US" dirty="0"/>
              <a:t>Brand, S., </a:t>
            </a:r>
            <a:r>
              <a:rPr lang="en-US" dirty="0" err="1"/>
              <a:t>Felner</a:t>
            </a:r>
            <a:r>
              <a:rPr lang="en-US" dirty="0"/>
              <a:t>, R.D., </a:t>
            </a:r>
            <a:r>
              <a:rPr lang="en-US" dirty="0" err="1"/>
              <a:t>Seitsinger</a:t>
            </a:r>
            <a:r>
              <a:rPr lang="en-US" dirty="0"/>
              <a:t>, A., Burns, A., &amp; Bolton, N. (2008).  A large scale study of assessment of the social environment of middle </a:t>
            </a:r>
            <a:r>
              <a:rPr lang="en-US" dirty="0" smtClean="0"/>
              <a:t>	and </a:t>
            </a:r>
            <a:r>
              <a:rPr lang="en-US" dirty="0"/>
              <a:t>secondary schools:  The validity and utility of teachers’ rating of school climate, cultural pluralism, and safety problems for </a:t>
            </a:r>
            <a:r>
              <a:rPr lang="en-US" dirty="0" smtClean="0"/>
              <a:t>	understanding </a:t>
            </a:r>
            <a:r>
              <a:rPr lang="en-US" dirty="0"/>
              <a:t>school effects and school improvement.  </a:t>
            </a:r>
            <a:r>
              <a:rPr lang="en-US" i="1" dirty="0"/>
              <a:t>Journal of School Psychology, 46, </a:t>
            </a:r>
            <a:r>
              <a:rPr lang="en-US" dirty="0"/>
              <a:t>507-535.</a:t>
            </a:r>
          </a:p>
          <a:p>
            <a:r>
              <a:rPr lang="en-US" dirty="0"/>
              <a:t>Brooks-Gunn, J., Rock, D., &amp; Warren, M.P. (1989).  Comparability of constructs across the adolescent years.  </a:t>
            </a:r>
            <a:r>
              <a:rPr lang="en-US" i="1" dirty="0"/>
              <a:t>Developmental Psychology, 25</a:t>
            </a:r>
            <a:r>
              <a:rPr lang="en-US" dirty="0"/>
              <a:t>(1), </a:t>
            </a:r>
            <a:r>
              <a:rPr lang="en-US" dirty="0" smtClean="0"/>
              <a:t>51-	60</a:t>
            </a:r>
            <a:r>
              <a:rPr lang="en-US" dirty="0"/>
              <a:t>.</a:t>
            </a:r>
          </a:p>
          <a:p>
            <a:r>
              <a:rPr lang="en-US" dirty="0"/>
              <a:t>Buchanan, C. M., Eccles, J.S., &amp; Becker, J.B. (1992).  Are adolescents the victims of raging hormones:  Evidence for </a:t>
            </a:r>
            <a:r>
              <a:rPr lang="en-US" dirty="0" err="1"/>
              <a:t>activational</a:t>
            </a:r>
            <a:r>
              <a:rPr lang="en-US" dirty="0"/>
              <a:t> effects of </a:t>
            </a:r>
            <a:r>
              <a:rPr lang="en-US" dirty="0" smtClean="0"/>
              <a:t>	hormones </a:t>
            </a:r>
            <a:r>
              <a:rPr lang="en-US" dirty="0"/>
              <a:t>on moods and behavior at adolescence.  </a:t>
            </a:r>
            <a:r>
              <a:rPr lang="en-US" i="1" dirty="0"/>
              <a:t>Psychological Bulletin, 111</a:t>
            </a:r>
            <a:r>
              <a:rPr lang="en-US" dirty="0"/>
              <a:t>(1), 62-107.</a:t>
            </a:r>
          </a:p>
          <a:p>
            <a:r>
              <a:rPr lang="en-US" dirty="0"/>
              <a:t>Burnett, S., Bird, G., Moll, J., </a:t>
            </a:r>
            <a:r>
              <a:rPr lang="en-US" dirty="0" err="1"/>
              <a:t>Frith</a:t>
            </a:r>
            <a:r>
              <a:rPr lang="en-US" dirty="0"/>
              <a:t>, C., &amp; Blakemore, S.J. (2008).  Development during adolescents of the neural processing of social emotion.  </a:t>
            </a:r>
            <a:r>
              <a:rPr lang="en-US" dirty="0" smtClean="0"/>
              <a:t>	</a:t>
            </a:r>
            <a:r>
              <a:rPr lang="en-US" i="1" dirty="0" smtClean="0"/>
              <a:t>Journal </a:t>
            </a:r>
            <a:r>
              <a:rPr lang="en-US" i="1" dirty="0"/>
              <a:t>of Cognitive Neuroscience, 21</a:t>
            </a:r>
            <a:r>
              <a:rPr lang="en-US" dirty="0"/>
              <a:t>(9), 1736-1750</a:t>
            </a:r>
            <a:r>
              <a:rPr lang="en-US" dirty="0" smtClean="0"/>
              <a:t>.</a:t>
            </a:r>
            <a:endParaRPr lang="en-US" dirty="0"/>
          </a:p>
        </p:txBody>
      </p:sp>
    </p:spTree>
    <p:extLst>
      <p:ext uri="{BB962C8B-B14F-4D97-AF65-F5344CB8AC3E}">
        <p14:creationId xmlns:p14="http://schemas.microsoft.com/office/powerpoint/2010/main" val="1547627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95401" y="2556932"/>
            <a:ext cx="9601196" cy="3480186"/>
          </a:xfrm>
        </p:spPr>
        <p:txBody>
          <a:bodyPr>
            <a:normAutofit fontScale="55000" lnSpcReduction="20000"/>
          </a:bodyPr>
          <a:lstStyle/>
          <a:p>
            <a:r>
              <a:rPr lang="en-US" dirty="0"/>
              <a:t>Burnett, S., Thompson, S., Bird, G., &amp; Blakemore, S.J. (2010).  Pubertal development of the understanding of social emotions:  Implications </a:t>
            </a:r>
            <a:r>
              <a:rPr lang="en-US" dirty="0" smtClean="0"/>
              <a:t>	for </a:t>
            </a:r>
            <a:r>
              <a:rPr lang="en-US" dirty="0"/>
              <a:t>education.  </a:t>
            </a:r>
            <a:r>
              <a:rPr lang="en-US" i="1" dirty="0"/>
              <a:t>Learning and Individual Differences, 21</a:t>
            </a:r>
            <a:r>
              <a:rPr lang="en-US" dirty="0"/>
              <a:t>(6), 681-689.</a:t>
            </a:r>
          </a:p>
          <a:p>
            <a:r>
              <a:rPr lang="en-US" dirty="0"/>
              <a:t>Casey, B.J., Getz, S., &amp; Galvan, A. (2008).  The adolescent brain.  </a:t>
            </a:r>
            <a:r>
              <a:rPr lang="en-US" i="1" dirty="0"/>
              <a:t>Developmental Review, 28,</a:t>
            </a:r>
            <a:r>
              <a:rPr lang="en-US" dirty="0"/>
              <a:t> 62-77.</a:t>
            </a:r>
          </a:p>
          <a:p>
            <a:r>
              <a:rPr lang="en-US" dirty="0"/>
              <a:t>Casey, B.J., Jones, R.M., </a:t>
            </a:r>
            <a:r>
              <a:rPr lang="en-US" dirty="0" err="1"/>
              <a:t>Levita</a:t>
            </a:r>
            <a:r>
              <a:rPr lang="en-US" dirty="0"/>
              <a:t>, L., Libby, V., </a:t>
            </a:r>
            <a:r>
              <a:rPr lang="en-US" dirty="0" err="1"/>
              <a:t>Pattwell</a:t>
            </a:r>
            <a:r>
              <a:rPr lang="en-US" dirty="0"/>
              <a:t>, S.S., </a:t>
            </a:r>
            <a:r>
              <a:rPr lang="en-US" dirty="0" err="1"/>
              <a:t>Ruberry</a:t>
            </a:r>
            <a:r>
              <a:rPr lang="en-US" dirty="0"/>
              <a:t>, E.J., </a:t>
            </a:r>
            <a:r>
              <a:rPr lang="en-US" dirty="0" err="1"/>
              <a:t>Soliman</a:t>
            </a:r>
            <a:r>
              <a:rPr lang="en-US" dirty="0"/>
              <a:t>, F., &amp; Somerville, L.H. (2010).  The storm and stress of </a:t>
            </a:r>
            <a:r>
              <a:rPr lang="en-US" dirty="0" smtClean="0"/>
              <a:t>	adolescence</a:t>
            </a:r>
            <a:r>
              <a:rPr lang="en-US" dirty="0"/>
              <a:t>:  Insights from human imaging and mouse genetics.  </a:t>
            </a:r>
            <a:r>
              <a:rPr lang="en-US" i="1" dirty="0"/>
              <a:t>Developmental Psychology, 52</a:t>
            </a:r>
            <a:r>
              <a:rPr lang="en-US" dirty="0"/>
              <a:t>(3), 225-235.</a:t>
            </a:r>
          </a:p>
          <a:p>
            <a:r>
              <a:rPr lang="en-US" dirty="0"/>
              <a:t>Dorn, L.D. (2006).  Measuring puberty.  </a:t>
            </a:r>
            <a:r>
              <a:rPr lang="en-US" i="1" dirty="0"/>
              <a:t>Journal of Adolescent Health, 39</a:t>
            </a:r>
            <a:r>
              <a:rPr lang="en-US" dirty="0"/>
              <a:t>(5)</a:t>
            </a:r>
            <a:r>
              <a:rPr lang="en-US" i="1" dirty="0"/>
              <a:t>, </a:t>
            </a:r>
            <a:r>
              <a:rPr lang="en-US" dirty="0"/>
              <a:t>625-626.</a:t>
            </a:r>
          </a:p>
          <a:p>
            <a:r>
              <a:rPr lang="en-US" dirty="0"/>
              <a:t>Eccles, J. S., </a:t>
            </a:r>
            <a:r>
              <a:rPr lang="en-US" dirty="0" err="1"/>
              <a:t>Midgley</a:t>
            </a:r>
            <a:r>
              <a:rPr lang="en-US" dirty="0"/>
              <a:t>, C., </a:t>
            </a:r>
            <a:r>
              <a:rPr lang="en-US" dirty="0" err="1"/>
              <a:t>Wigfield</a:t>
            </a:r>
            <a:r>
              <a:rPr lang="en-US" dirty="0"/>
              <a:t>, A., Buchanan, C. M., </a:t>
            </a:r>
            <a:r>
              <a:rPr lang="en-US" dirty="0" err="1"/>
              <a:t>Reuman</a:t>
            </a:r>
            <a:r>
              <a:rPr lang="en-US" dirty="0"/>
              <a:t>, D., Flanagan, C., &amp; Mac </a:t>
            </a:r>
            <a:r>
              <a:rPr lang="en-US" dirty="0" err="1"/>
              <a:t>Iver</a:t>
            </a:r>
            <a:r>
              <a:rPr lang="en-US" dirty="0"/>
              <a:t>, D. (1993). Development during adolescence:  </a:t>
            </a:r>
            <a:r>
              <a:rPr lang="en-US" dirty="0" smtClean="0"/>
              <a:t>	The </a:t>
            </a:r>
            <a:r>
              <a:rPr lang="en-US" dirty="0"/>
              <a:t>impact of stage-environment fit on young adolescents’ experiences in schools and in families.  </a:t>
            </a:r>
            <a:r>
              <a:rPr lang="en-US" i="1" dirty="0"/>
              <a:t>American Psychologist, 48</a:t>
            </a:r>
            <a:r>
              <a:rPr lang="en-US" dirty="0"/>
              <a:t>(2), 90-101.</a:t>
            </a:r>
          </a:p>
          <a:p>
            <a:r>
              <a:rPr lang="en-US" dirty="0" err="1"/>
              <a:t>Garaigordobil</a:t>
            </a:r>
            <a:r>
              <a:rPr lang="en-US" dirty="0"/>
              <a:t>, M. (2009).  A comparative analysis of empathy in childhood and adolescence: Gender differences and associated </a:t>
            </a:r>
            <a:r>
              <a:rPr lang="en-US" dirty="0" smtClean="0"/>
              <a:t>socio-	emotional </a:t>
            </a:r>
            <a:r>
              <a:rPr lang="en-US" dirty="0"/>
              <a:t>variables.  </a:t>
            </a:r>
            <a:r>
              <a:rPr lang="en-US" i="1" dirty="0"/>
              <a:t>International Journal of</a:t>
            </a:r>
            <a:r>
              <a:rPr lang="en-US" dirty="0"/>
              <a:t> </a:t>
            </a:r>
            <a:r>
              <a:rPr lang="en-US" i="1" dirty="0"/>
              <a:t>Psychology and Psychological Therapy, 9</a:t>
            </a:r>
            <a:r>
              <a:rPr lang="en-US" dirty="0"/>
              <a:t>(2), 217-235.</a:t>
            </a:r>
          </a:p>
          <a:p>
            <a:r>
              <a:rPr lang="en-US" dirty="0"/>
              <a:t>Hall, G.S. (1904).  </a:t>
            </a:r>
            <a:r>
              <a:rPr lang="en-US" i="1" dirty="0"/>
              <a:t>Adolescence:  Its psychology and its relations to physiology, anthropology, sociology, sex, crime, and religion.  </a:t>
            </a:r>
            <a:r>
              <a:rPr lang="en-US" dirty="0"/>
              <a:t>New York and London:  D. </a:t>
            </a:r>
            <a:r>
              <a:rPr lang="en-US" dirty="0" smtClean="0"/>
              <a:t>	Appleton </a:t>
            </a:r>
            <a:r>
              <a:rPr lang="en-US" dirty="0"/>
              <a:t>&amp; Company.</a:t>
            </a:r>
          </a:p>
          <a:p>
            <a:r>
              <a:rPr lang="en-US" dirty="0" err="1"/>
              <a:t>Kesler</a:t>
            </a:r>
            <a:r>
              <a:rPr lang="en-US" dirty="0"/>
              <a:t>, R.C., Berglund, P., </a:t>
            </a:r>
            <a:r>
              <a:rPr lang="en-US" dirty="0" err="1"/>
              <a:t>Demler</a:t>
            </a:r>
            <a:r>
              <a:rPr lang="en-US" dirty="0"/>
              <a:t>, O., </a:t>
            </a:r>
            <a:r>
              <a:rPr lang="en-US" dirty="0" err="1"/>
              <a:t>Jin</a:t>
            </a:r>
            <a:r>
              <a:rPr lang="en-US" dirty="0"/>
              <a:t>, R., </a:t>
            </a:r>
            <a:r>
              <a:rPr lang="en-US" dirty="0" err="1"/>
              <a:t>Merikangas</a:t>
            </a:r>
            <a:r>
              <a:rPr lang="en-US" dirty="0"/>
              <a:t>, K.R., &amp; Walters, E.E. (2005).  Lifetime prevalence and age-of-onset distributions of </a:t>
            </a:r>
            <a:r>
              <a:rPr lang="en-US" dirty="0" smtClean="0"/>
              <a:t>	DSM-IV </a:t>
            </a:r>
            <a:r>
              <a:rPr lang="en-US" dirty="0"/>
              <a:t>disorders in the national comorbidity survey replication.  </a:t>
            </a:r>
            <a:r>
              <a:rPr lang="en-US" i="1" dirty="0"/>
              <a:t>Arch. General Psychiatry, 62</a:t>
            </a:r>
            <a:r>
              <a:rPr lang="en-US" dirty="0"/>
              <a:t>(6), 593-602.</a:t>
            </a:r>
          </a:p>
        </p:txBody>
      </p:sp>
    </p:spTree>
    <p:extLst>
      <p:ext uri="{BB962C8B-B14F-4D97-AF65-F5344CB8AC3E}">
        <p14:creationId xmlns:p14="http://schemas.microsoft.com/office/powerpoint/2010/main" val="48847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95401" y="2556932"/>
            <a:ext cx="9601196" cy="3480186"/>
          </a:xfrm>
        </p:spPr>
        <p:txBody>
          <a:bodyPr>
            <a:normAutofit fontScale="55000" lnSpcReduction="20000"/>
          </a:bodyPr>
          <a:lstStyle/>
          <a:p>
            <a:r>
              <a:rPr lang="en-US" dirty="0"/>
              <a:t>Lerner, R.M. &amp; </a:t>
            </a:r>
            <a:r>
              <a:rPr lang="en-US" dirty="0" err="1"/>
              <a:t>Galambos</a:t>
            </a:r>
            <a:r>
              <a:rPr lang="en-US" dirty="0"/>
              <a:t>, N.L. (1998).  Adolescent development:  Challenges and opportunities for research, programs, and policies.  </a:t>
            </a:r>
            <a:r>
              <a:rPr lang="en-US" i="1" dirty="0"/>
              <a:t>Annual </a:t>
            </a:r>
            <a:r>
              <a:rPr lang="en-US" i="1" dirty="0" smtClean="0"/>
              <a:t>	Review </a:t>
            </a:r>
            <a:r>
              <a:rPr lang="en-US" i="1" dirty="0"/>
              <a:t>of Psychology, 49</a:t>
            </a:r>
            <a:r>
              <a:rPr lang="en-US" dirty="0"/>
              <a:t>, 413-446.</a:t>
            </a:r>
          </a:p>
          <a:p>
            <a:r>
              <a:rPr lang="en-US" dirty="0" err="1"/>
              <a:t>Lexmond</a:t>
            </a:r>
            <a:r>
              <a:rPr lang="en-US" dirty="0"/>
              <a:t>, A.J. (2003).  </a:t>
            </a:r>
            <a:r>
              <a:rPr lang="en-US" i="1" dirty="0"/>
              <a:t>Leaders for a movement:  Professional preparation and development of middle level teachers and administrators.  </a:t>
            </a:r>
            <a:r>
              <a:rPr lang="en-US" dirty="0"/>
              <a:t>Greenwich, CT:  </a:t>
            </a:r>
            <a:r>
              <a:rPr lang="en-US" dirty="0" smtClean="0"/>
              <a:t>	Information </a:t>
            </a:r>
            <a:r>
              <a:rPr lang="en-US" dirty="0"/>
              <a:t>Age Publishing.</a:t>
            </a:r>
          </a:p>
          <a:p>
            <a:r>
              <a:rPr lang="en-US" dirty="0"/>
              <a:t>McRae, K., Gross, J.J., Weber, J., Robertson, E.R., </a:t>
            </a:r>
            <a:r>
              <a:rPr lang="en-US" dirty="0" err="1"/>
              <a:t>Sokol-Hessner</a:t>
            </a:r>
            <a:r>
              <a:rPr lang="en-US" dirty="0"/>
              <a:t>, P., Ray, R.D., </a:t>
            </a:r>
            <a:r>
              <a:rPr lang="en-US" dirty="0" err="1"/>
              <a:t>Gabrieli</a:t>
            </a:r>
            <a:r>
              <a:rPr lang="en-US" dirty="0"/>
              <a:t>, J.D.E., &amp; </a:t>
            </a:r>
            <a:r>
              <a:rPr lang="en-US" dirty="0" err="1"/>
              <a:t>Ochsner</a:t>
            </a:r>
            <a:r>
              <a:rPr lang="en-US" dirty="0"/>
              <a:t>, K.N. (2012).  The development of </a:t>
            </a:r>
            <a:r>
              <a:rPr lang="en-US" dirty="0" smtClean="0"/>
              <a:t>	emotion </a:t>
            </a:r>
            <a:r>
              <a:rPr lang="en-US" dirty="0"/>
              <a:t>regulation:  An fMRI study of cognitive reappraisal in children, adolescents and young adults.  </a:t>
            </a:r>
            <a:r>
              <a:rPr lang="en-US" i="1" dirty="0"/>
              <a:t>Social Cognitive and Affective</a:t>
            </a:r>
            <a:r>
              <a:rPr lang="en-US" dirty="0"/>
              <a:t> </a:t>
            </a:r>
            <a:r>
              <a:rPr lang="en-US" dirty="0" smtClean="0"/>
              <a:t>	</a:t>
            </a:r>
            <a:r>
              <a:rPr lang="en-US" i="1" dirty="0" smtClean="0"/>
              <a:t>Neuroscience</a:t>
            </a:r>
            <a:r>
              <a:rPr lang="en-US" i="1" dirty="0"/>
              <a:t>, 7</a:t>
            </a:r>
            <a:r>
              <a:rPr lang="en-US" dirty="0"/>
              <a:t>(1), 11-22.</a:t>
            </a:r>
          </a:p>
          <a:p>
            <a:r>
              <a:rPr lang="en-US" dirty="0"/>
              <a:t>Nelson, E.E., </a:t>
            </a:r>
            <a:r>
              <a:rPr lang="en-US" dirty="0" err="1"/>
              <a:t>Leibenluft</a:t>
            </a:r>
            <a:r>
              <a:rPr lang="en-US" dirty="0"/>
              <a:t>, E., McClure, E.B., &amp; Pine, D.S. (2005).  The social re-orientation of adolescence: A neuroscience perspective on the </a:t>
            </a:r>
            <a:r>
              <a:rPr lang="en-US" dirty="0" smtClean="0"/>
              <a:t>	process </a:t>
            </a:r>
            <a:r>
              <a:rPr lang="en-US" dirty="0"/>
              <a:t>and its relation to psychopathology</a:t>
            </a:r>
            <a:r>
              <a:rPr lang="en-US" i="1" dirty="0"/>
              <a:t>.  Psychological Medicine, 35</a:t>
            </a:r>
            <a:r>
              <a:rPr lang="en-US" dirty="0"/>
              <a:t>(2), 163-174.</a:t>
            </a:r>
          </a:p>
          <a:p>
            <a:r>
              <a:rPr lang="en-US" dirty="0"/>
              <a:t>Olson, I. R., </a:t>
            </a:r>
            <a:r>
              <a:rPr lang="en-US" dirty="0" err="1"/>
              <a:t>Plotzker</a:t>
            </a:r>
            <a:r>
              <a:rPr lang="en-US" dirty="0"/>
              <a:t>, A., &amp; </a:t>
            </a:r>
            <a:r>
              <a:rPr lang="en-US" dirty="0" err="1"/>
              <a:t>Ezzyat</a:t>
            </a:r>
            <a:r>
              <a:rPr lang="en-US" dirty="0"/>
              <a:t>, Y. (2007).  The enigmatic temporal pole:  A review of findings on social and emotional processing.  </a:t>
            </a:r>
            <a:r>
              <a:rPr lang="en-US" i="1" dirty="0"/>
              <a:t>Brain, </a:t>
            </a:r>
            <a:r>
              <a:rPr lang="en-US" i="1" dirty="0" smtClean="0"/>
              <a:t>	130</a:t>
            </a:r>
            <a:r>
              <a:rPr lang="en-US" i="1" dirty="0"/>
              <a:t>, </a:t>
            </a:r>
            <a:r>
              <a:rPr lang="en-US" dirty="0"/>
              <a:t>1718-1731.</a:t>
            </a:r>
          </a:p>
          <a:p>
            <a:r>
              <a:rPr lang="en-US" dirty="0"/>
              <a:t>Paus, T., </a:t>
            </a:r>
            <a:r>
              <a:rPr lang="en-US" dirty="0" err="1"/>
              <a:t>Keshavan</a:t>
            </a:r>
            <a:r>
              <a:rPr lang="en-US" dirty="0"/>
              <a:t>, M., &amp; </a:t>
            </a:r>
            <a:r>
              <a:rPr lang="en-US" dirty="0" err="1"/>
              <a:t>Giedd</a:t>
            </a:r>
            <a:r>
              <a:rPr lang="en-US" dirty="0"/>
              <a:t>, J.N. (2008).  Why do many psychiatric disorders emerge during adolescence?  </a:t>
            </a:r>
            <a:r>
              <a:rPr lang="en-US" i="1" dirty="0"/>
              <a:t>Nature Reviews Neuroscience, </a:t>
            </a:r>
            <a:r>
              <a:rPr lang="en-US" i="1" dirty="0" smtClean="0"/>
              <a:t>	</a:t>
            </a:r>
            <a:r>
              <a:rPr lang="en-US" dirty="0" smtClean="0"/>
              <a:t>9(12</a:t>
            </a:r>
            <a:r>
              <a:rPr lang="en-US" dirty="0"/>
              <a:t>), 947-957.</a:t>
            </a:r>
          </a:p>
          <a:p>
            <a:r>
              <a:rPr lang="en-US" dirty="0"/>
              <a:t>Pfeifer, J. H., </a:t>
            </a:r>
            <a:r>
              <a:rPr lang="en-US" dirty="0" err="1"/>
              <a:t>Masten</a:t>
            </a:r>
            <a:r>
              <a:rPr lang="en-US" dirty="0"/>
              <a:t>, C.L., </a:t>
            </a:r>
            <a:r>
              <a:rPr lang="en-US" dirty="0" err="1"/>
              <a:t>Borofsky</a:t>
            </a:r>
            <a:r>
              <a:rPr lang="en-US" dirty="0"/>
              <a:t>, L.A., </a:t>
            </a:r>
            <a:r>
              <a:rPr lang="en-US" dirty="0" err="1"/>
              <a:t>Dapretto</a:t>
            </a:r>
            <a:r>
              <a:rPr lang="en-US" dirty="0"/>
              <a:t>, M., </a:t>
            </a:r>
            <a:r>
              <a:rPr lang="en-US" dirty="0" err="1"/>
              <a:t>Fuligni</a:t>
            </a:r>
            <a:r>
              <a:rPr lang="en-US" dirty="0"/>
              <a:t>, A.J., &amp; Lieberman, M.D. (2009).  Neural correlates of direct and reflected </a:t>
            </a:r>
            <a:r>
              <a:rPr lang="en-US" dirty="0" smtClean="0"/>
              <a:t>	self-appraisals </a:t>
            </a:r>
            <a:r>
              <a:rPr lang="en-US" dirty="0"/>
              <a:t>in adolescents and adults:  When social perspective-taking informs self-perception.  </a:t>
            </a:r>
            <a:r>
              <a:rPr lang="en-US" i="1" dirty="0"/>
              <a:t>Child Development, 80</a:t>
            </a:r>
            <a:r>
              <a:rPr lang="en-US" dirty="0"/>
              <a:t>(4), 1016-1038.</a:t>
            </a:r>
          </a:p>
        </p:txBody>
      </p:sp>
    </p:spTree>
    <p:extLst>
      <p:ext uri="{BB962C8B-B14F-4D97-AF65-F5344CB8AC3E}">
        <p14:creationId xmlns:p14="http://schemas.microsoft.com/office/powerpoint/2010/main" val="2090642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95401" y="2556932"/>
            <a:ext cx="9601196" cy="3480186"/>
          </a:xfrm>
        </p:spPr>
        <p:txBody>
          <a:bodyPr>
            <a:normAutofit fontScale="55000" lnSpcReduction="20000"/>
          </a:bodyPr>
          <a:lstStyle/>
          <a:p>
            <a:r>
              <a:rPr lang="en-US" dirty="0"/>
              <a:t>Pfeifer, J.H., </a:t>
            </a:r>
            <a:r>
              <a:rPr lang="en-US" dirty="0" err="1"/>
              <a:t>Masten</a:t>
            </a:r>
            <a:r>
              <a:rPr lang="en-US" dirty="0"/>
              <a:t>, C.L., Moore, W.E., </a:t>
            </a:r>
            <a:r>
              <a:rPr lang="en-US" dirty="0" err="1"/>
              <a:t>Oswalk</a:t>
            </a:r>
            <a:r>
              <a:rPr lang="en-US" dirty="0"/>
              <a:t>, T.M., </a:t>
            </a:r>
            <a:r>
              <a:rPr lang="en-US" dirty="0" err="1"/>
              <a:t>Mazziotaa</a:t>
            </a:r>
            <a:r>
              <a:rPr lang="en-US" dirty="0"/>
              <a:t>, J.C., </a:t>
            </a:r>
            <a:r>
              <a:rPr lang="en-US" dirty="0" err="1"/>
              <a:t>Iacoboni</a:t>
            </a:r>
            <a:r>
              <a:rPr lang="en-US" dirty="0"/>
              <a:t>, M., &amp; </a:t>
            </a:r>
            <a:r>
              <a:rPr lang="en-US" dirty="0" err="1"/>
              <a:t>Dapretto</a:t>
            </a:r>
            <a:r>
              <a:rPr lang="en-US" dirty="0"/>
              <a:t>, M. (2011).  Entering adolescence:  </a:t>
            </a:r>
            <a:r>
              <a:rPr lang="en-US" dirty="0" smtClean="0"/>
              <a:t>	Resistance </a:t>
            </a:r>
            <a:r>
              <a:rPr lang="en-US" dirty="0"/>
              <a:t>to peer influence, risky behavior, and neural changes in emotion reactivity.  </a:t>
            </a:r>
            <a:r>
              <a:rPr lang="en-US" i="1" dirty="0"/>
              <a:t>Neuron, 69, </a:t>
            </a:r>
            <a:r>
              <a:rPr lang="en-US" dirty="0"/>
              <a:t>1029-1036.</a:t>
            </a:r>
          </a:p>
          <a:p>
            <a:r>
              <a:rPr lang="en-US" dirty="0"/>
              <a:t>Secondary sex characteristics. (2007). In The American Medical Dictionary.  Boston:  Houghton Mifflin Company.</a:t>
            </a:r>
          </a:p>
          <a:p>
            <a:r>
              <a:rPr lang="en-US" dirty="0"/>
              <a:t>Simmons, R.G. &amp; Blyth, D.A. (1987).  </a:t>
            </a:r>
            <a:r>
              <a:rPr lang="en-US" i="1" dirty="0"/>
              <a:t>Moving into adolescence:  The impact of pubertal change and school context.  </a:t>
            </a:r>
            <a:r>
              <a:rPr lang="en-US" dirty="0"/>
              <a:t>New Brunswick (U.S.A) and London </a:t>
            </a:r>
            <a:r>
              <a:rPr lang="en-US" dirty="0" smtClean="0"/>
              <a:t>	(</a:t>
            </a:r>
            <a:r>
              <a:rPr lang="en-US" dirty="0"/>
              <a:t>U.K.):  Transaction Publishers.</a:t>
            </a:r>
          </a:p>
          <a:p>
            <a:r>
              <a:rPr lang="en-US" dirty="0"/>
              <a:t>Sleeper, R.W. (1986).  </a:t>
            </a:r>
            <a:r>
              <a:rPr lang="en-US" i="1" dirty="0"/>
              <a:t>The necessity of pragmatism:  John Dewey’s conception of philosophy.  </a:t>
            </a:r>
            <a:r>
              <a:rPr lang="en-US" dirty="0"/>
              <a:t>Urbana and Chicago:  University of Illinois Press.</a:t>
            </a:r>
          </a:p>
          <a:p>
            <a:r>
              <a:rPr lang="en-US" dirty="0" err="1"/>
              <a:t>Spinrad</a:t>
            </a:r>
            <a:r>
              <a:rPr lang="en-US" dirty="0"/>
              <a:t>, T. L., Eisenberg, N., Harris, E., </a:t>
            </a:r>
            <a:r>
              <a:rPr lang="en-US" dirty="0" err="1"/>
              <a:t>Hanish</a:t>
            </a:r>
            <a:r>
              <a:rPr lang="en-US" dirty="0"/>
              <a:t>, L., </a:t>
            </a:r>
            <a:r>
              <a:rPr lang="en-US" dirty="0" err="1"/>
              <a:t>Fabes</a:t>
            </a:r>
            <a:r>
              <a:rPr lang="en-US" dirty="0"/>
              <a:t>, R.A., &amp; </a:t>
            </a:r>
            <a:r>
              <a:rPr lang="en-US" dirty="0" err="1"/>
              <a:t>Kupanoff</a:t>
            </a:r>
            <a:r>
              <a:rPr lang="en-US" dirty="0"/>
              <a:t> K. (2004).   The relation of children’s everyday nonsocial peer </a:t>
            </a:r>
            <a:r>
              <a:rPr lang="en-US" dirty="0" smtClean="0"/>
              <a:t>	play </a:t>
            </a:r>
            <a:r>
              <a:rPr lang="en-US" dirty="0"/>
              <a:t>behavior to their emotionality, regulation, and social functioning. </a:t>
            </a:r>
            <a:r>
              <a:rPr lang="en-US" i="1" dirty="0"/>
              <a:t>Child development</a:t>
            </a:r>
            <a:r>
              <a:rPr lang="en-US" dirty="0"/>
              <a:t>, </a:t>
            </a:r>
            <a:r>
              <a:rPr lang="en-US" i="1" dirty="0"/>
              <a:t>40</a:t>
            </a:r>
            <a:r>
              <a:rPr lang="en-US" dirty="0"/>
              <a:t>, 67–80.</a:t>
            </a:r>
          </a:p>
          <a:p>
            <a:r>
              <a:rPr lang="en-US" dirty="0"/>
              <a:t>Steinberg, L. (2005).  Cognitive and affective development in adolescence.  </a:t>
            </a:r>
            <a:r>
              <a:rPr lang="en-US" i="1" dirty="0"/>
              <a:t>TRENDS in Cognitive Sciences, 9</a:t>
            </a:r>
            <a:r>
              <a:rPr lang="en-US" dirty="0"/>
              <a:t>(2), 69-74.</a:t>
            </a:r>
          </a:p>
          <a:p>
            <a:r>
              <a:rPr lang="en-US" dirty="0"/>
              <a:t>Steinberg, L. &amp; Morris, A.S. (2001).  Adolescent development.  </a:t>
            </a:r>
            <a:r>
              <a:rPr lang="en-US" i="1" dirty="0"/>
              <a:t>Annual Review of Psychology, 52</a:t>
            </a:r>
            <a:r>
              <a:rPr lang="en-US" dirty="0"/>
              <a:t>(1), 83-110.</a:t>
            </a:r>
          </a:p>
          <a:p>
            <a:r>
              <a:rPr lang="en-US" dirty="0"/>
              <a:t>Tanner, J. M. (1962).  </a:t>
            </a:r>
            <a:r>
              <a:rPr lang="en-US" i="1" dirty="0"/>
              <a:t>Growth at adolescence.  </a:t>
            </a:r>
            <a:r>
              <a:rPr lang="en-US" dirty="0"/>
              <a:t>Oxford:  Blackwell Scientific Publications.</a:t>
            </a:r>
          </a:p>
          <a:p>
            <a:r>
              <a:rPr lang="en-US" dirty="0" err="1"/>
              <a:t>Yurgelun</a:t>
            </a:r>
            <a:r>
              <a:rPr lang="en-US" dirty="0"/>
              <a:t>-Todd, D. (2007).  Emotional and cognitive changes during adolescence.  </a:t>
            </a:r>
            <a:r>
              <a:rPr lang="en-US" i="1" dirty="0"/>
              <a:t>Current Opinion in Neurobiology, 17, </a:t>
            </a:r>
            <a:r>
              <a:rPr lang="en-US" dirty="0"/>
              <a:t>251-257</a:t>
            </a:r>
            <a:r>
              <a:rPr lang="en-US" dirty="0" smtClean="0"/>
              <a:t>.</a:t>
            </a:r>
          </a:p>
          <a:p>
            <a:r>
              <a:rPr lang="en-US" dirty="0"/>
              <a:t>Vygotsky, L.S. (1962). </a:t>
            </a:r>
            <a:r>
              <a:rPr lang="en-US" i="1" dirty="0"/>
              <a:t>Thought and Language</a:t>
            </a:r>
            <a:r>
              <a:rPr lang="en-US" dirty="0"/>
              <a:t>. Cambridge, MA: MIT Press.</a:t>
            </a:r>
          </a:p>
          <a:p>
            <a:pPr marL="0" indent="0">
              <a:buNone/>
            </a:pPr>
            <a:endParaRPr lang="en-US" dirty="0"/>
          </a:p>
        </p:txBody>
      </p:sp>
    </p:spTree>
    <p:extLst>
      <p:ext uri="{BB962C8B-B14F-4D97-AF65-F5344CB8AC3E}">
        <p14:creationId xmlns:p14="http://schemas.microsoft.com/office/powerpoint/2010/main" val="409326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philipcaruso-story.com/wp-content/uploads/2015/03/teenage-br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06" y="1180091"/>
            <a:ext cx="10272385" cy="466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61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Plan for the Next Hour</a:t>
            </a:r>
            <a:endParaRPr lang="en-US" b="1" dirty="0"/>
          </a:p>
        </p:txBody>
      </p:sp>
      <p:sp>
        <p:nvSpPr>
          <p:cNvPr id="3" name="Content Placeholder 2"/>
          <p:cNvSpPr>
            <a:spLocks noGrp="1"/>
          </p:cNvSpPr>
          <p:nvPr>
            <p:ph idx="1"/>
          </p:nvPr>
        </p:nvSpPr>
        <p:spPr/>
        <p:txBody>
          <a:bodyPr/>
          <a:lstStyle/>
          <a:p>
            <a:r>
              <a:rPr lang="en-US" dirty="0" smtClean="0"/>
              <a:t>Discuss the historic texts from which adolescence was first defined.</a:t>
            </a:r>
          </a:p>
          <a:p>
            <a:pPr marL="0" indent="0">
              <a:buNone/>
            </a:pPr>
            <a:endParaRPr lang="en-US" dirty="0" smtClean="0"/>
          </a:p>
          <a:p>
            <a:r>
              <a:rPr lang="en-US" dirty="0" smtClean="0"/>
              <a:t>Discuss the newer research found.</a:t>
            </a:r>
          </a:p>
          <a:p>
            <a:pPr marL="0" indent="0">
              <a:buNone/>
            </a:pPr>
            <a:endParaRPr lang="en-US" dirty="0" smtClean="0"/>
          </a:p>
          <a:p>
            <a:r>
              <a:rPr lang="en-US" dirty="0" smtClean="0"/>
              <a:t>Small group work to brainstorm how we can begin to view adolescence and socio-emotional learning more productively and positively.</a:t>
            </a:r>
          </a:p>
          <a:p>
            <a:endParaRPr lang="en-US" dirty="0"/>
          </a:p>
        </p:txBody>
      </p:sp>
      <p:pic>
        <p:nvPicPr>
          <p:cNvPr id="4098" name="Picture 2" descr="Daily Plan of Massive Action for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360" y="766760"/>
            <a:ext cx="2410691" cy="152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99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Adolescence Defined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Hall </a:t>
            </a:r>
            <a:r>
              <a:rPr lang="en-US" dirty="0"/>
              <a:t>(1904) defined it from ages eight to twelve; </a:t>
            </a:r>
            <a:endParaRPr lang="en-US" dirty="0" smtClean="0"/>
          </a:p>
          <a:p>
            <a:r>
              <a:rPr lang="en-US" dirty="0" smtClean="0"/>
              <a:t>Tanner </a:t>
            </a:r>
            <a:r>
              <a:rPr lang="en-US" dirty="0"/>
              <a:t>(1962), who emphasized puberty more, had a larger age differentiation of age six to </a:t>
            </a:r>
            <a:r>
              <a:rPr lang="en-US" dirty="0" smtClean="0"/>
              <a:t>fifteen</a:t>
            </a:r>
            <a:r>
              <a:rPr lang="en-US" dirty="0"/>
              <a:t>;</a:t>
            </a:r>
            <a:r>
              <a:rPr lang="en-US" dirty="0" smtClean="0"/>
              <a:t> </a:t>
            </a:r>
          </a:p>
          <a:p>
            <a:r>
              <a:rPr lang="en-US" dirty="0"/>
              <a:t>M</a:t>
            </a:r>
            <a:r>
              <a:rPr lang="en-US" dirty="0" smtClean="0"/>
              <a:t>any </a:t>
            </a:r>
            <a:r>
              <a:rPr lang="en-US" dirty="0"/>
              <a:t>other authors fall somewhere in between these ages only loosely defining adolescence as the time period between childhood and adulthood (McRae, et al.,2012; Lerner &amp; </a:t>
            </a:r>
            <a:r>
              <a:rPr lang="en-US" dirty="0" err="1"/>
              <a:t>Galambos</a:t>
            </a:r>
            <a:r>
              <a:rPr lang="en-US" dirty="0"/>
              <a:t>, 1998; Eccles, et al., 1993; </a:t>
            </a:r>
            <a:r>
              <a:rPr lang="en-US" dirty="0" err="1"/>
              <a:t>Lexmond</a:t>
            </a:r>
            <a:r>
              <a:rPr lang="en-US" dirty="0"/>
              <a:t>, 2003</a:t>
            </a:r>
            <a:r>
              <a:rPr lang="en-US" dirty="0" smtClean="0"/>
              <a:t>);</a:t>
            </a:r>
          </a:p>
          <a:p>
            <a:r>
              <a:rPr lang="en-US" b="1" dirty="0" smtClean="0"/>
              <a:t>My definition for this Literature Review</a:t>
            </a:r>
            <a:r>
              <a:rPr lang="en-US" dirty="0" smtClean="0"/>
              <a:t>: </a:t>
            </a:r>
            <a:r>
              <a:rPr lang="en-US" dirty="0"/>
              <a:t>the onset of puberty to define the beginning of young adolescence and continuing on until the start of adulthood or the completion of the physiology maturation effects of puberty.</a:t>
            </a:r>
          </a:p>
          <a:p>
            <a:endParaRPr lang="en-US" dirty="0" smtClean="0"/>
          </a:p>
          <a:p>
            <a:endParaRPr lang="en-US" dirty="0"/>
          </a:p>
        </p:txBody>
      </p:sp>
      <p:pic>
        <p:nvPicPr>
          <p:cNvPr id="5122" name="Picture 2" descr="Collaborative on Early Adolesc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739" y="847724"/>
            <a:ext cx="28765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1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324107" cy="1303867"/>
          </a:xfrm>
        </p:spPr>
        <p:txBody>
          <a:bodyPr>
            <a:normAutofit fontScale="90000"/>
          </a:bodyPr>
          <a:lstStyle/>
          <a:p>
            <a:r>
              <a:rPr lang="en-US" b="1" dirty="0" smtClean="0"/>
              <a:t>Socio-Emotional Development Defined</a:t>
            </a:r>
            <a:endParaRPr lang="en-US" b="1" dirty="0"/>
          </a:p>
        </p:txBody>
      </p:sp>
      <p:sp>
        <p:nvSpPr>
          <p:cNvPr id="3" name="Content Placeholder 2"/>
          <p:cNvSpPr>
            <a:spLocks noGrp="1"/>
          </p:cNvSpPr>
          <p:nvPr>
            <p:ph idx="1"/>
          </p:nvPr>
        </p:nvSpPr>
        <p:spPr>
          <a:xfrm>
            <a:off x="1295401" y="2556932"/>
            <a:ext cx="6144490" cy="3594486"/>
          </a:xfrm>
        </p:spPr>
        <p:txBody>
          <a:bodyPr>
            <a:normAutofit fontScale="92500"/>
          </a:bodyPr>
          <a:lstStyle/>
          <a:p>
            <a:r>
              <a:rPr lang="en-US" dirty="0" smtClean="0"/>
              <a:t>“Emotions </a:t>
            </a:r>
            <a:r>
              <a:rPr lang="en-US" dirty="0"/>
              <a:t>that require the representation of mental states” (Burnett et al., 2008</a:t>
            </a:r>
            <a:r>
              <a:rPr lang="en-US" dirty="0" smtClean="0"/>
              <a:t>).</a:t>
            </a:r>
          </a:p>
          <a:p>
            <a:pPr marL="0" indent="0">
              <a:buNone/>
            </a:pPr>
            <a:endParaRPr lang="en-US" dirty="0" smtClean="0"/>
          </a:p>
          <a:p>
            <a:r>
              <a:rPr lang="en-US" dirty="0"/>
              <a:t>A</a:t>
            </a:r>
            <a:r>
              <a:rPr lang="en-US" dirty="0" smtClean="0"/>
              <a:t>dolescence </a:t>
            </a:r>
            <a:r>
              <a:rPr lang="en-US" dirty="0"/>
              <a:t>is a peak time when both social and emotional development are extremely active both due to brain maturation and hormone level changes that occur during puberty (Burnett et al., 2008; </a:t>
            </a:r>
            <a:r>
              <a:rPr lang="en-US" dirty="0" err="1"/>
              <a:t>Yurgelun</a:t>
            </a:r>
            <a:r>
              <a:rPr lang="en-US" dirty="0"/>
              <a:t>-Todd, 2007</a:t>
            </a:r>
            <a:r>
              <a:rPr lang="en-US" dirty="0" smtClean="0"/>
              <a:t>).</a:t>
            </a:r>
          </a:p>
          <a:p>
            <a:pPr marL="0" indent="0">
              <a:buNone/>
            </a:pPr>
            <a:r>
              <a:rPr lang="en-US" dirty="0" smtClean="0"/>
              <a:t> </a:t>
            </a:r>
            <a:endParaRPr lang="en-US" dirty="0"/>
          </a:p>
        </p:txBody>
      </p:sp>
      <p:pic>
        <p:nvPicPr>
          <p:cNvPr id="6148" name="Picture 4" descr="Social / Emotional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891" y="2556932"/>
            <a:ext cx="389630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015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398</TotalTime>
  <Words>3026</Words>
  <Application>Microsoft Office PowerPoint</Application>
  <PresentationFormat>Widescreen</PresentationFormat>
  <Paragraphs>195</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Garamond</vt:lpstr>
      <vt:lpstr>Organic</vt:lpstr>
      <vt:lpstr>Socio-Emotional Development of Young Adolescents: Fact and Fiction</vt:lpstr>
      <vt:lpstr>PowerPoint Presentation</vt:lpstr>
      <vt:lpstr>Presentation Explanation</vt:lpstr>
      <vt:lpstr>Purpose </vt:lpstr>
      <vt:lpstr>Individual Task</vt:lpstr>
      <vt:lpstr>PowerPoint Presentation</vt:lpstr>
      <vt:lpstr>Plan for the Next Hour</vt:lpstr>
      <vt:lpstr>Adolescence Defined</vt:lpstr>
      <vt:lpstr>Socio-Emotional Development Defined</vt:lpstr>
      <vt:lpstr>Why Try to Connect Adolescence to Socio-Emotional Development?</vt:lpstr>
      <vt:lpstr>3 Questions Asked </vt:lpstr>
      <vt:lpstr>What are the historical beliefs concerning young adolescents physiological and socio-emotional development?</vt:lpstr>
      <vt:lpstr>G. Stanley Hall</vt:lpstr>
      <vt:lpstr>What are the historical beliefs concerning young adolescents physiological and socio-emotional development?</vt:lpstr>
      <vt:lpstr>What are the historical beliefs concerning young adolescents physiological and socio-emotional development?</vt:lpstr>
      <vt:lpstr>J.M. Tanner</vt:lpstr>
      <vt:lpstr>What are the historical beliefs concerning young adolescents physiological and socio-emotional development?</vt:lpstr>
      <vt:lpstr>Simmons and Blyth</vt:lpstr>
      <vt:lpstr>What is the empirical response to the historical perspective of the connection between physiological and socio-emotional development of young adolescents?</vt:lpstr>
      <vt:lpstr>Facts Found</vt:lpstr>
      <vt:lpstr>Brain Connections</vt:lpstr>
      <vt:lpstr>Brain Connections</vt:lpstr>
      <vt:lpstr>Brain Connections</vt:lpstr>
      <vt:lpstr>Puberty Connections</vt:lpstr>
      <vt:lpstr>Gender Connections</vt:lpstr>
      <vt:lpstr>Gender Connections</vt:lpstr>
      <vt:lpstr>Changes in Socio-Emotional Behavior</vt:lpstr>
      <vt:lpstr>Risk and Impulse Behaviors</vt:lpstr>
      <vt:lpstr>Risk and Impulse Behaviors</vt:lpstr>
      <vt:lpstr>Risk and Impulse Behaviors</vt:lpstr>
      <vt:lpstr>Peer and Social Influences  on Behavior</vt:lpstr>
      <vt:lpstr>Peer and Social Influences  on Behavior</vt:lpstr>
      <vt:lpstr>Peer and Social Influences  on Behavior</vt:lpstr>
      <vt:lpstr>Fiction Found</vt:lpstr>
      <vt:lpstr>Physiological/Socio-Emotional Connection Fiction</vt:lpstr>
      <vt:lpstr>Physiological/Socio-Emotional Connection Fiction</vt:lpstr>
      <vt:lpstr>Physiological/Socio-Emotional Connection Fiction</vt:lpstr>
      <vt:lpstr>Physiological/Socio-Emotional Connection Fiction</vt:lpstr>
      <vt:lpstr>Physiological/Socio-Emotional Connection Fiction</vt:lpstr>
      <vt:lpstr>PowerPoint Presentation</vt:lpstr>
      <vt:lpstr>What are the implications for future research based on the findings of young adolescent socio-emotional development? </vt:lpstr>
      <vt:lpstr>Limitations</vt:lpstr>
      <vt:lpstr>                   Future Direction</vt:lpstr>
      <vt:lpstr>        Future Direction</vt:lpstr>
      <vt:lpstr>          Future Direction</vt:lpstr>
      <vt:lpstr>        Future Direction</vt:lpstr>
      <vt:lpstr>PowerPoint Presentation</vt:lpstr>
      <vt:lpstr>Instead we…..</vt:lpstr>
      <vt:lpstr>But how…..</vt:lpstr>
      <vt:lpstr>But how…..</vt:lpstr>
      <vt:lpstr>References</vt:lpstr>
      <vt:lpstr>References</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Socio-Emotional Development of Young Adolescents: Fact and Fiction</dc:title>
  <dc:creator>Bouton, Bobette D.</dc:creator>
  <cp:lastModifiedBy>Bouton, Bobette D.</cp:lastModifiedBy>
  <cp:revision>66</cp:revision>
  <dcterms:created xsi:type="dcterms:W3CDTF">2015-06-10T17:06:36Z</dcterms:created>
  <dcterms:modified xsi:type="dcterms:W3CDTF">2015-07-27T21:22:16Z</dcterms:modified>
</cp:coreProperties>
</file>