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7" r:id="rId2"/>
    <p:sldId id="363" r:id="rId3"/>
    <p:sldId id="350" r:id="rId4"/>
    <p:sldId id="349" r:id="rId5"/>
    <p:sldId id="328" r:id="rId6"/>
    <p:sldId id="335" r:id="rId7"/>
    <p:sldId id="352" r:id="rId8"/>
    <p:sldId id="353" r:id="rId9"/>
    <p:sldId id="355" r:id="rId10"/>
    <p:sldId id="356" r:id="rId11"/>
    <p:sldId id="357" r:id="rId12"/>
    <p:sldId id="358" r:id="rId13"/>
    <p:sldId id="359" r:id="rId14"/>
    <p:sldId id="306" r:id="rId15"/>
    <p:sldId id="360" r:id="rId16"/>
    <p:sldId id="361" r:id="rId17"/>
    <p:sldId id="364" r:id="rId18"/>
    <p:sldId id="365" r:id="rId19"/>
    <p:sldId id="26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AD3"/>
    <a:srgbClr val="005596"/>
    <a:srgbClr val="AC9D79"/>
    <a:srgbClr val="649E7E"/>
    <a:srgbClr val="0200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74" autoAdjust="0"/>
  </p:normalViewPr>
  <p:slideViewPr>
    <p:cSldViewPr snapToGrid="0" snapToObjects="1">
      <p:cViewPr varScale="1">
        <p:scale>
          <a:sx n="53" d="100"/>
          <a:sy n="53" d="100"/>
        </p:scale>
        <p:origin x="1164" y="4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0" d="100"/>
          <a:sy n="70" d="100"/>
        </p:scale>
        <p:origin x="-16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Google%20Drive\Implementation%20paper\Implementation%20paper\00_Measure_Creation\Measure_correl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Sheet2!$B$1</c:f>
              <c:strCache>
                <c:ptCount val="1"/>
                <c:pt idx="0">
                  <c:v>Negative Responses</c:v>
                </c:pt>
              </c:strCache>
            </c:strRef>
          </c:tx>
          <c:spPr>
            <a:solidFill>
              <a:schemeClr val="tx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Sheet2!$A$2:$A$3</c:f>
              <c:strCache>
                <c:ptCount val="2"/>
                <c:pt idx="0">
                  <c:v>Low-implementing</c:v>
                </c:pt>
                <c:pt idx="1">
                  <c:v>High-implementing</c:v>
                </c:pt>
              </c:strCache>
            </c:strRef>
          </c:cat>
          <c:val>
            <c:numRef>
              <c:f>Sheet2!$B$2:$B$3</c:f>
              <c:numCache>
                <c:formatCode>General</c:formatCode>
                <c:ptCount val="2"/>
                <c:pt idx="0">
                  <c:v>17</c:v>
                </c:pt>
                <c:pt idx="1">
                  <c:v>6</c:v>
                </c:pt>
              </c:numCache>
            </c:numRef>
          </c:val>
        </c:ser>
        <c:ser>
          <c:idx val="1"/>
          <c:order val="1"/>
          <c:tx>
            <c:strRef>
              <c:f>Sheet2!$C$1</c:f>
              <c:strCache>
                <c:ptCount val="1"/>
                <c:pt idx="0">
                  <c:v>Positive Responses</c:v>
                </c:pt>
              </c:strCache>
            </c:strRef>
          </c:tx>
          <c:spPr>
            <a:solidFill>
              <a:schemeClr val="bg2"/>
            </a:solidFill>
            <a:ln>
              <a:noFill/>
            </a:ln>
            <a:effectLst/>
          </c:spPr>
          <c:invertIfNegative val="0"/>
          <c:dPt>
            <c:idx val="0"/>
            <c:invertIfNegative val="0"/>
            <c:bubble3D val="0"/>
            <c:spPr>
              <a:solidFill>
                <a:schemeClr val="bg2"/>
              </a:solidFill>
              <a:ln>
                <a:solidFill>
                  <a:schemeClr val="tx1"/>
                </a:solidFill>
              </a:ln>
              <a:effectLst/>
            </c:spPr>
          </c:dPt>
          <c:dPt>
            <c:idx val="1"/>
            <c:invertIfNegative val="0"/>
            <c:bubble3D val="0"/>
            <c:spPr>
              <a:solidFill>
                <a:schemeClr val="bg2"/>
              </a:solidFill>
              <a:ln>
                <a:solidFill>
                  <a:schemeClr val="tx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Sheet2!$A$2:$A$3</c:f>
              <c:strCache>
                <c:ptCount val="2"/>
                <c:pt idx="0">
                  <c:v>Low-implementing</c:v>
                </c:pt>
                <c:pt idx="1">
                  <c:v>High-implementing</c:v>
                </c:pt>
              </c:strCache>
            </c:strRef>
          </c:cat>
          <c:val>
            <c:numRef>
              <c:f>Sheet2!$C$2:$C$3</c:f>
              <c:numCache>
                <c:formatCode>General</c:formatCode>
                <c:ptCount val="2"/>
                <c:pt idx="0">
                  <c:v>5</c:v>
                </c:pt>
                <c:pt idx="1">
                  <c:v>22</c:v>
                </c:pt>
              </c:numCache>
            </c:numRef>
          </c:val>
        </c:ser>
        <c:dLbls>
          <c:dLblPos val="outEnd"/>
          <c:showLegendKey val="0"/>
          <c:showVal val="1"/>
          <c:showCatName val="0"/>
          <c:showSerName val="0"/>
          <c:showPercent val="0"/>
          <c:showBubbleSize val="0"/>
        </c:dLbls>
        <c:gapWidth val="150"/>
        <c:axId val="147480520"/>
        <c:axId val="147027112"/>
      </c:barChart>
      <c:catAx>
        <c:axId val="147480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027112"/>
        <c:crosses val="autoZero"/>
        <c:auto val="1"/>
        <c:lblAlgn val="ctr"/>
        <c:lblOffset val="100"/>
        <c:noMultiLvlLbl val="0"/>
      </c:catAx>
      <c:valAx>
        <c:axId val="1470271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74805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70A0E7-AD89-7548-9F52-63DEBC1E6F4F}" type="datetimeFigureOut">
              <a:rPr lang="en-US" smtClean="0"/>
              <a:t>6/22/2015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D56C60-26CB-1C4A-BC58-339A74D62433}" type="slidenum">
              <a:rPr lang="en-US" smtClean="0"/>
              <a:t>‹#›</a:t>
            </a:fld>
            <a:endParaRPr lang="en-US"/>
          </a:p>
        </p:txBody>
      </p:sp>
    </p:spTree>
    <p:extLst>
      <p:ext uri="{BB962C8B-B14F-4D97-AF65-F5344CB8AC3E}">
        <p14:creationId xmlns:p14="http://schemas.microsoft.com/office/powerpoint/2010/main" val="2229790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ECA46-928C-9949-B479-3734A52C4E11}" type="datetimeFigureOut">
              <a:rPr lang="en-US" smtClean="0"/>
              <a:t>6/22/2015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A452A-3E03-5B40-BF24-0D0611EF6FC8}" type="slidenum">
              <a:rPr lang="en-US" smtClean="0"/>
              <a:t>‹#›</a:t>
            </a:fld>
            <a:endParaRPr lang="en-US"/>
          </a:p>
        </p:txBody>
      </p:sp>
    </p:spTree>
    <p:extLst>
      <p:ext uri="{BB962C8B-B14F-4D97-AF65-F5344CB8AC3E}">
        <p14:creationId xmlns:p14="http://schemas.microsoft.com/office/powerpoint/2010/main" val="21066698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1</a:t>
            </a:fld>
            <a:endParaRPr lang="en-US"/>
          </a:p>
        </p:txBody>
      </p:sp>
    </p:spTree>
    <p:extLst>
      <p:ext uri="{BB962C8B-B14F-4D97-AF65-F5344CB8AC3E}">
        <p14:creationId xmlns:p14="http://schemas.microsoft.com/office/powerpoint/2010/main" val="3452749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believe” statements</a:t>
            </a:r>
          </a:p>
          <a:p>
            <a:pPr lvl="0"/>
            <a:r>
              <a:rPr lang="en-US" sz="1200" kern="1200" dirty="0" smtClean="0">
                <a:solidFill>
                  <a:schemeClr val="tx1"/>
                </a:solidFill>
                <a:effectLst/>
                <a:latin typeface="+mn-lt"/>
                <a:ea typeface="+mn-ea"/>
                <a:cs typeface="+mn-cs"/>
              </a:rPr>
              <a:t>We believe that it is important for all students and adults to feel safe here.</a:t>
            </a:r>
          </a:p>
          <a:p>
            <a:pPr lvl="0"/>
            <a:r>
              <a:rPr lang="en-US" sz="1200" kern="1200" dirty="0" smtClean="0">
                <a:solidFill>
                  <a:schemeClr val="tx1"/>
                </a:solidFill>
                <a:effectLst/>
                <a:latin typeface="+mn-lt"/>
                <a:ea typeface="+mn-ea"/>
                <a:cs typeface="+mn-cs"/>
              </a:rPr>
              <a:t>As a school, what are your beliefs about social emotional learning (SEL)?</a:t>
            </a:r>
          </a:p>
          <a:p>
            <a:pPr lvl="0"/>
            <a:r>
              <a:rPr lang="en-US" sz="1200" kern="1200" dirty="0" smtClean="0">
                <a:solidFill>
                  <a:schemeClr val="tx1"/>
                </a:solidFill>
                <a:effectLst/>
                <a:latin typeface="+mn-lt"/>
                <a:ea typeface="+mn-ea"/>
                <a:cs typeface="+mn-cs"/>
              </a:rPr>
              <a:t>What aspects of SEL are especially important to you?</a:t>
            </a:r>
          </a:p>
          <a:p>
            <a:pPr lvl="0"/>
            <a:r>
              <a:rPr lang="en-US" sz="1200" kern="1200" dirty="0" smtClean="0">
                <a:solidFill>
                  <a:schemeClr val="tx1"/>
                </a:solidFill>
                <a:effectLst/>
                <a:latin typeface="+mn-lt"/>
                <a:ea typeface="+mn-ea"/>
                <a:cs typeface="+mn-cs"/>
              </a:rPr>
              <a:t>What aspects of SEL are especially important for students at your school?</a:t>
            </a:r>
          </a:p>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11</a:t>
            </a:fld>
            <a:endParaRPr lang="en-US"/>
          </a:p>
        </p:txBody>
      </p:sp>
    </p:spTree>
    <p:extLst>
      <p:ext uri="{BB962C8B-B14F-4D97-AF65-F5344CB8AC3E}">
        <p14:creationId xmlns:p14="http://schemas.microsoft.com/office/powerpoint/2010/main" val="421890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Think about the practices that emanate from the principles described above. What practices need to be part of an SEL program that you use in your school?</a:t>
            </a:r>
          </a:p>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12</a:t>
            </a:fld>
            <a:endParaRPr lang="en-US"/>
          </a:p>
        </p:txBody>
      </p:sp>
    </p:spTree>
    <p:extLst>
      <p:ext uri="{BB962C8B-B14F-4D97-AF65-F5344CB8AC3E}">
        <p14:creationId xmlns:p14="http://schemas.microsoft.com/office/powerpoint/2010/main" val="139622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Who is going to be in charge of implementing the SEL program in your school? (Should be a group of people).</a:t>
            </a:r>
          </a:p>
          <a:p>
            <a:pPr lvl="0"/>
            <a:r>
              <a:rPr lang="en-US" sz="1200" kern="1200" dirty="0" smtClean="0">
                <a:solidFill>
                  <a:schemeClr val="tx1"/>
                </a:solidFill>
                <a:effectLst/>
                <a:latin typeface="+mn-lt"/>
                <a:ea typeface="+mn-ea"/>
                <a:cs typeface="+mn-cs"/>
              </a:rPr>
              <a:t>How will these people be chosen? How will this selection be explained to the rest of the staff?</a:t>
            </a:r>
          </a:p>
          <a:p>
            <a:pPr lvl="0"/>
            <a:r>
              <a:rPr lang="en-US" sz="1200" kern="1200" dirty="0" smtClean="0">
                <a:solidFill>
                  <a:schemeClr val="tx1"/>
                </a:solidFill>
                <a:effectLst/>
                <a:latin typeface="+mn-lt"/>
                <a:ea typeface="+mn-ea"/>
                <a:cs typeface="+mn-cs"/>
              </a:rPr>
              <a:t>Are these people trusted by the rest of the staff (perceived to be caring, respectful, competent, and full of integrity)?</a:t>
            </a:r>
          </a:p>
          <a:p>
            <a:pPr lvl="0"/>
            <a:r>
              <a:rPr lang="en-US" sz="1200" kern="1200" dirty="0" smtClean="0">
                <a:solidFill>
                  <a:schemeClr val="tx1"/>
                </a:solidFill>
                <a:effectLst/>
                <a:latin typeface="+mn-lt"/>
                <a:ea typeface="+mn-ea"/>
                <a:cs typeface="+mn-cs"/>
              </a:rPr>
              <a:t>How will this group build and maintain trust with the rest of the faculty?</a:t>
            </a:r>
          </a:p>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13</a:t>
            </a:fld>
            <a:endParaRPr lang="en-US"/>
          </a:p>
        </p:txBody>
      </p:sp>
    </p:spTree>
    <p:extLst>
      <p:ext uri="{BB962C8B-B14F-4D97-AF65-F5344CB8AC3E}">
        <p14:creationId xmlns:p14="http://schemas.microsoft.com/office/powerpoint/2010/main" val="4083073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3A452A-3E03-5B40-BF24-0D0611EF6FC8}" type="slidenum">
              <a:rPr lang="en-US" smtClean="0"/>
              <a:t>14</a:t>
            </a:fld>
            <a:endParaRPr lang="en-US"/>
          </a:p>
        </p:txBody>
      </p:sp>
    </p:spTree>
    <p:extLst>
      <p:ext uri="{BB962C8B-B14F-4D97-AF65-F5344CB8AC3E}">
        <p14:creationId xmlns:p14="http://schemas.microsoft.com/office/powerpoint/2010/main" val="2361284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15</a:t>
            </a:fld>
            <a:endParaRPr lang="en-US"/>
          </a:p>
        </p:txBody>
      </p:sp>
    </p:spTree>
    <p:extLst>
      <p:ext uri="{BB962C8B-B14F-4D97-AF65-F5344CB8AC3E}">
        <p14:creationId xmlns:p14="http://schemas.microsoft.com/office/powerpoint/2010/main" val="1037513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16</a:t>
            </a:fld>
            <a:endParaRPr lang="en-US"/>
          </a:p>
        </p:txBody>
      </p:sp>
    </p:spTree>
    <p:extLst>
      <p:ext uri="{BB962C8B-B14F-4D97-AF65-F5344CB8AC3E}">
        <p14:creationId xmlns:p14="http://schemas.microsoft.com/office/powerpoint/2010/main" val="385980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17</a:t>
            </a:fld>
            <a:endParaRPr lang="en-US"/>
          </a:p>
        </p:txBody>
      </p:sp>
    </p:spTree>
    <p:extLst>
      <p:ext uri="{BB962C8B-B14F-4D97-AF65-F5344CB8AC3E}">
        <p14:creationId xmlns:p14="http://schemas.microsoft.com/office/powerpoint/2010/main" val="2307541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52A-3E03-5B40-BF24-0D0611EF6FC8}" type="slidenum">
              <a:rPr lang="en-US" smtClean="0"/>
              <a:t>19</a:t>
            </a:fld>
            <a:endParaRPr lang="en-US"/>
          </a:p>
        </p:txBody>
      </p:sp>
    </p:spTree>
    <p:extLst>
      <p:ext uri="{BB962C8B-B14F-4D97-AF65-F5344CB8AC3E}">
        <p14:creationId xmlns:p14="http://schemas.microsoft.com/office/powerpoint/2010/main" val="41497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2</a:t>
            </a:fld>
            <a:endParaRPr lang="en-US"/>
          </a:p>
        </p:txBody>
      </p:sp>
    </p:spTree>
    <p:extLst>
      <p:ext uri="{BB962C8B-B14F-4D97-AF65-F5344CB8AC3E}">
        <p14:creationId xmlns:p14="http://schemas.microsoft.com/office/powerpoint/2010/main" val="67892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3</a:t>
            </a:fld>
            <a:endParaRPr lang="en-US"/>
          </a:p>
        </p:txBody>
      </p:sp>
    </p:spTree>
    <p:extLst>
      <p:ext uri="{BB962C8B-B14F-4D97-AF65-F5344CB8AC3E}">
        <p14:creationId xmlns:p14="http://schemas.microsoft.com/office/powerpoint/2010/main" val="138197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4</a:t>
            </a:fld>
            <a:endParaRPr lang="en-US"/>
          </a:p>
        </p:txBody>
      </p:sp>
    </p:spTree>
    <p:extLst>
      <p:ext uri="{BB962C8B-B14F-4D97-AF65-F5344CB8AC3E}">
        <p14:creationId xmlns:p14="http://schemas.microsoft.com/office/powerpoint/2010/main" val="81854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5</a:t>
            </a:fld>
            <a:endParaRPr lang="en-US"/>
          </a:p>
        </p:txBody>
      </p:sp>
    </p:spTree>
    <p:extLst>
      <p:ext uri="{BB962C8B-B14F-4D97-AF65-F5344CB8AC3E}">
        <p14:creationId xmlns:p14="http://schemas.microsoft.com/office/powerpoint/2010/main" val="331524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6</a:t>
            </a:fld>
            <a:endParaRPr lang="en-US"/>
          </a:p>
        </p:txBody>
      </p:sp>
    </p:spTree>
    <p:extLst>
      <p:ext uri="{BB962C8B-B14F-4D97-AF65-F5344CB8AC3E}">
        <p14:creationId xmlns:p14="http://schemas.microsoft.com/office/powerpoint/2010/main" val="177742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7</a:t>
            </a:fld>
            <a:endParaRPr lang="en-US"/>
          </a:p>
        </p:txBody>
      </p:sp>
    </p:spTree>
    <p:extLst>
      <p:ext uri="{BB962C8B-B14F-4D97-AF65-F5344CB8AC3E}">
        <p14:creationId xmlns:p14="http://schemas.microsoft.com/office/powerpoint/2010/main" val="24441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9</a:t>
            </a:fld>
            <a:endParaRPr lang="en-US"/>
          </a:p>
        </p:txBody>
      </p:sp>
    </p:spTree>
    <p:extLst>
      <p:ext uri="{BB962C8B-B14F-4D97-AF65-F5344CB8AC3E}">
        <p14:creationId xmlns:p14="http://schemas.microsoft.com/office/powerpoint/2010/main" val="406604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A452A-3E03-5B40-BF24-0D0611EF6FC8}" type="slidenum">
              <a:rPr lang="en-US" smtClean="0"/>
              <a:t>10</a:t>
            </a:fld>
            <a:endParaRPr lang="en-US"/>
          </a:p>
        </p:txBody>
      </p:sp>
    </p:spTree>
    <p:extLst>
      <p:ext uri="{BB962C8B-B14F-4D97-AF65-F5344CB8AC3E}">
        <p14:creationId xmlns:p14="http://schemas.microsoft.com/office/powerpoint/2010/main" val="1370643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7175" y="5956957"/>
            <a:ext cx="9197790" cy="941832"/>
          </a:xfrm>
          <a:prstGeom prst="rect">
            <a:avLst/>
          </a:prstGeom>
          <a:gradFill>
            <a:gsLst>
              <a:gs pos="31000">
                <a:schemeClr val="bg1"/>
              </a:gs>
              <a:gs pos="42000">
                <a:srgbClr val="DDDAD3">
                  <a:lumMod val="86000"/>
                  <a:lumOff val="14000"/>
                </a:srgbClr>
              </a:gs>
            </a:gsLst>
            <a:lin ang="1314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147141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227190"/>
            <a:ext cx="6400800" cy="1752600"/>
          </a:xfrm>
        </p:spPr>
        <p:txBody>
          <a:bodyPr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a:p>
            <a:endParaRPr lang="en-US" dirty="0"/>
          </a:p>
        </p:txBody>
      </p:sp>
      <p:sp>
        <p:nvSpPr>
          <p:cNvPr id="8" name="Rectangle 7"/>
          <p:cNvSpPr/>
          <p:nvPr userDrawn="1"/>
        </p:nvSpPr>
        <p:spPr>
          <a:xfrm>
            <a:off x="-44825" y="5884435"/>
            <a:ext cx="9235440" cy="73152"/>
          </a:xfrm>
          <a:prstGeom prst="rect">
            <a:avLst/>
          </a:prstGeom>
          <a:solidFill>
            <a:srgbClr val="005596"/>
          </a:solidFill>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castl_main_3.22.11.png"/>
          <p:cNvPicPr>
            <a:picLocks noChangeAspect="1"/>
          </p:cNvPicPr>
          <p:nvPr userDrawn="1"/>
        </p:nvPicPr>
        <p:blipFill>
          <a:blip r:embed="rId2"/>
          <a:stretch>
            <a:fillRect/>
          </a:stretch>
        </p:blipFill>
        <p:spPr>
          <a:xfrm>
            <a:off x="7269421" y="5993533"/>
            <a:ext cx="1757522" cy="878761"/>
          </a:xfrm>
          <a:prstGeom prst="rect">
            <a:avLst/>
          </a:prstGeom>
        </p:spPr>
      </p:pic>
      <p:pic>
        <p:nvPicPr>
          <p:cNvPr id="12" name="Picture 11"/>
          <p:cNvPicPr>
            <a:picLocks noChangeAspect="1"/>
          </p:cNvPicPr>
          <p:nvPr userDrawn="1"/>
        </p:nvPicPr>
        <p:blipFill>
          <a:blip r:embed="rId3">
            <a:clrChange>
              <a:clrFrom>
                <a:srgbClr val="D6D3CA"/>
              </a:clrFrom>
              <a:clrTo>
                <a:srgbClr val="D6D3CA">
                  <a:alpha val="0"/>
                </a:srgbClr>
              </a:clrTo>
            </a:clrChange>
            <a:extLst>
              <a:ext uri="{28A0092B-C50C-407E-A947-70E740481C1C}">
                <a14:useLocalDpi xmlns:a14="http://schemas.microsoft.com/office/drawing/2010/main" val="0"/>
              </a:ext>
            </a:extLst>
          </a:blip>
          <a:stretch>
            <a:fillRect/>
          </a:stretch>
        </p:blipFill>
        <p:spPr>
          <a:xfrm>
            <a:off x="224119" y="6087590"/>
            <a:ext cx="3630706" cy="624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lank Background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Background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9" name="Rectangle 8"/>
          <p:cNvSpPr/>
          <p:nvPr userDrawn="1"/>
        </p:nvSpPr>
        <p:spPr>
          <a:xfrm>
            <a:off x="-7175" y="5956957"/>
            <a:ext cx="9197790" cy="941832"/>
          </a:xfrm>
          <a:prstGeom prst="rect">
            <a:avLst/>
          </a:prstGeom>
          <a:gradFill>
            <a:gsLst>
              <a:gs pos="31000">
                <a:schemeClr val="bg1"/>
              </a:gs>
              <a:gs pos="42000">
                <a:srgbClr val="DDDAD3">
                  <a:lumMod val="86000"/>
                  <a:lumOff val="14000"/>
                </a:srgbClr>
              </a:gs>
            </a:gsLst>
            <a:lin ang="1314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16549"/>
            <a:ext cx="7772400" cy="1470025"/>
          </a:xfrm>
        </p:spPr>
        <p:txBody>
          <a:bodyPr/>
          <a:lstStyle>
            <a:lvl1pPr>
              <a:defRPr/>
            </a:lvl1pPr>
          </a:lstStyle>
          <a:p>
            <a:endParaRPr lang="en-US" dirty="0"/>
          </a:p>
        </p:txBody>
      </p:sp>
      <p:sp>
        <p:nvSpPr>
          <p:cNvPr id="8" name="Rectangle 7"/>
          <p:cNvSpPr/>
          <p:nvPr userDrawn="1"/>
        </p:nvSpPr>
        <p:spPr>
          <a:xfrm>
            <a:off x="-44825" y="5884435"/>
            <a:ext cx="9235440" cy="73152"/>
          </a:xfrm>
          <a:prstGeom prst="rect">
            <a:avLst/>
          </a:prstGeom>
          <a:solidFill>
            <a:srgbClr val="005596"/>
          </a:solidFill>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castl_main_3.22.11.png"/>
          <p:cNvPicPr>
            <a:picLocks noChangeAspect="1"/>
          </p:cNvPicPr>
          <p:nvPr userDrawn="1"/>
        </p:nvPicPr>
        <p:blipFill>
          <a:blip r:embed="rId2"/>
          <a:stretch>
            <a:fillRect/>
          </a:stretch>
        </p:blipFill>
        <p:spPr>
          <a:xfrm>
            <a:off x="7269421" y="5993533"/>
            <a:ext cx="1757522" cy="878761"/>
          </a:xfrm>
          <a:prstGeom prst="rect">
            <a:avLst/>
          </a:prstGeom>
        </p:spPr>
      </p:pic>
      <p:pic>
        <p:nvPicPr>
          <p:cNvPr id="12" name="Picture 11"/>
          <p:cNvPicPr>
            <a:picLocks noChangeAspect="1"/>
          </p:cNvPicPr>
          <p:nvPr userDrawn="1"/>
        </p:nvPicPr>
        <p:blipFill>
          <a:blip r:embed="rId3">
            <a:clrChange>
              <a:clrFrom>
                <a:srgbClr val="D6D3CA"/>
              </a:clrFrom>
              <a:clrTo>
                <a:srgbClr val="D6D3CA">
                  <a:alpha val="0"/>
                </a:srgbClr>
              </a:clrTo>
            </a:clrChange>
            <a:extLst>
              <a:ext uri="{28A0092B-C50C-407E-A947-70E740481C1C}">
                <a14:useLocalDpi xmlns:a14="http://schemas.microsoft.com/office/drawing/2010/main" val="0"/>
              </a:ext>
            </a:extLst>
          </a:blip>
          <a:stretch>
            <a:fillRect/>
          </a:stretch>
        </p:blipFill>
        <p:spPr>
          <a:xfrm>
            <a:off x="224119" y="6087590"/>
            <a:ext cx="3630706" cy="624357"/>
          </a:xfrm>
          <a:prstGeom prst="rect">
            <a:avLst/>
          </a:prstGeom>
        </p:spPr>
      </p:pic>
      <p:pic>
        <p:nvPicPr>
          <p:cNvPr id="4" name="Picture 3" descr="Untitle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6370" y="2859324"/>
            <a:ext cx="6400271" cy="3291568"/>
          </a:xfrm>
          <a:prstGeom prst="rect">
            <a:avLst/>
          </a:prstGeom>
        </p:spPr>
      </p:pic>
    </p:spTree>
    <p:extLst>
      <p:ext uri="{BB962C8B-B14F-4D97-AF65-F5344CB8AC3E}">
        <p14:creationId xmlns:p14="http://schemas.microsoft.com/office/powerpoint/2010/main" val="1262392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hort Title and Content">
    <p:spTree>
      <p:nvGrpSpPr>
        <p:cNvPr id="1" name=""/>
        <p:cNvGrpSpPr/>
        <p:nvPr/>
      </p:nvGrpSpPr>
      <p:grpSpPr>
        <a:xfrm>
          <a:off x="0" y="0"/>
          <a:ext cx="0" cy="0"/>
          <a:chOff x="0" y="0"/>
          <a:chExt cx="0" cy="0"/>
        </a:xfrm>
      </p:grpSpPr>
      <p:sp>
        <p:nvSpPr>
          <p:cNvPr id="10" name="Rectangle 9"/>
          <p:cNvSpPr/>
          <p:nvPr userDrawn="1"/>
        </p:nvSpPr>
        <p:spPr>
          <a:xfrm>
            <a:off x="0" y="2345"/>
            <a:ext cx="9144000" cy="941832"/>
          </a:xfrm>
          <a:prstGeom prst="rect">
            <a:avLst/>
          </a:prstGeom>
          <a:gradFill>
            <a:gsLst>
              <a:gs pos="24000">
                <a:schemeClr val="bg1"/>
              </a:gs>
              <a:gs pos="42000">
                <a:srgbClr val="DDDAD3">
                  <a:lumMod val="86000"/>
                  <a:lumOff val="14000"/>
                </a:srgbClr>
              </a:gs>
            </a:gsLst>
            <a:lin ang="1314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5613" y="1102312"/>
            <a:ext cx="8803400" cy="55954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astl_main_3.22.11.png"/>
          <p:cNvPicPr>
            <a:picLocks noChangeAspect="1"/>
          </p:cNvPicPr>
          <p:nvPr userDrawn="1"/>
        </p:nvPicPr>
        <p:blipFill>
          <a:blip r:embed="rId2"/>
          <a:stretch>
            <a:fillRect/>
          </a:stretch>
        </p:blipFill>
        <p:spPr>
          <a:xfrm>
            <a:off x="7347331" y="44825"/>
            <a:ext cx="1757522" cy="878761"/>
          </a:xfrm>
          <a:prstGeom prst="rect">
            <a:avLst/>
          </a:prstGeom>
        </p:spPr>
      </p:pic>
      <p:sp>
        <p:nvSpPr>
          <p:cNvPr id="9" name="Rectangle 8"/>
          <p:cNvSpPr/>
          <p:nvPr userDrawn="1"/>
        </p:nvSpPr>
        <p:spPr>
          <a:xfrm>
            <a:off x="0" y="865140"/>
            <a:ext cx="9144000" cy="73152"/>
          </a:xfrm>
          <a:prstGeom prst="rect">
            <a:avLst/>
          </a:prstGeom>
          <a:solidFill>
            <a:srgbClr val="0055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613" y="44825"/>
            <a:ext cx="7141718" cy="820315"/>
          </a:xfrm>
        </p:spPr>
        <p:txBody>
          <a:bodyPr>
            <a:normAutofit/>
          </a:bodyPr>
          <a:lstStyle>
            <a:lvl1pPr algn="l">
              <a:defRPr sz="4400"/>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Title and 2 Column Content">
    <p:spTree>
      <p:nvGrpSpPr>
        <p:cNvPr id="1" name=""/>
        <p:cNvGrpSpPr/>
        <p:nvPr/>
      </p:nvGrpSpPr>
      <p:grpSpPr>
        <a:xfrm>
          <a:off x="0" y="0"/>
          <a:ext cx="0" cy="0"/>
          <a:chOff x="0" y="0"/>
          <a:chExt cx="0" cy="0"/>
        </a:xfrm>
      </p:grpSpPr>
      <p:sp>
        <p:nvSpPr>
          <p:cNvPr id="11" name="Rectangle 10"/>
          <p:cNvSpPr/>
          <p:nvPr userDrawn="1"/>
        </p:nvSpPr>
        <p:spPr>
          <a:xfrm>
            <a:off x="0" y="2345"/>
            <a:ext cx="9144000" cy="941832"/>
          </a:xfrm>
          <a:prstGeom prst="rect">
            <a:avLst/>
          </a:prstGeom>
          <a:gradFill>
            <a:gsLst>
              <a:gs pos="24000">
                <a:schemeClr val="bg1"/>
              </a:gs>
              <a:gs pos="42000">
                <a:srgbClr val="DDDAD3">
                  <a:lumMod val="86000"/>
                  <a:lumOff val="14000"/>
                </a:srgbClr>
              </a:gs>
            </a:gsLst>
            <a:lin ang="1314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5613" y="1102312"/>
            <a:ext cx="4143253" cy="55954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astl_main_3.22.11.png"/>
          <p:cNvPicPr>
            <a:picLocks noChangeAspect="1"/>
          </p:cNvPicPr>
          <p:nvPr userDrawn="1"/>
        </p:nvPicPr>
        <p:blipFill>
          <a:blip r:embed="rId2"/>
          <a:stretch>
            <a:fillRect/>
          </a:stretch>
        </p:blipFill>
        <p:spPr>
          <a:xfrm>
            <a:off x="7347331" y="44825"/>
            <a:ext cx="1757522" cy="878761"/>
          </a:xfrm>
          <a:prstGeom prst="rect">
            <a:avLst/>
          </a:prstGeom>
        </p:spPr>
      </p:pic>
      <p:sp>
        <p:nvSpPr>
          <p:cNvPr id="9" name="Rectangle 8"/>
          <p:cNvSpPr/>
          <p:nvPr userDrawn="1"/>
        </p:nvSpPr>
        <p:spPr>
          <a:xfrm>
            <a:off x="0" y="865140"/>
            <a:ext cx="9144000" cy="73152"/>
          </a:xfrm>
          <a:prstGeom prst="rect">
            <a:avLst/>
          </a:prstGeom>
          <a:solidFill>
            <a:srgbClr val="0055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613" y="44825"/>
            <a:ext cx="7141718" cy="820315"/>
          </a:xfrm>
        </p:spPr>
        <p:txBody>
          <a:bodyPr>
            <a:normAutofit/>
          </a:bodyPr>
          <a:lstStyle>
            <a:lvl1pPr algn="l">
              <a:defRPr sz="4400"/>
            </a:lvl1pPr>
          </a:lstStyle>
          <a:p>
            <a:r>
              <a:rPr lang="en-US" dirty="0" smtClean="0"/>
              <a:t>Click to edit Master title style</a:t>
            </a:r>
            <a:endParaRPr lang="en-US" dirty="0"/>
          </a:p>
        </p:txBody>
      </p:sp>
      <p:sp>
        <p:nvSpPr>
          <p:cNvPr id="7" name="Content Placeholder 2"/>
          <p:cNvSpPr>
            <a:spLocks noGrp="1"/>
          </p:cNvSpPr>
          <p:nvPr>
            <p:ph idx="10"/>
          </p:nvPr>
        </p:nvSpPr>
        <p:spPr>
          <a:xfrm>
            <a:off x="4766781" y="1102312"/>
            <a:ext cx="4143253" cy="5595433"/>
          </a:xfrm>
        </p:spPr>
        <p:txBody>
          <a:bodyPr/>
          <a:lstStyle>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r>
              <a:rPr lang="en-US" sz="2600" b="0" i="0" dirty="0" smtClean="0">
                <a:solidFill>
                  <a:srgbClr val="000000"/>
                </a:solidFill>
                <a:latin typeface="Lucida Grande"/>
                <a:ea typeface="Lucida Grande"/>
                <a:cs typeface="Lucida Grande"/>
              </a:rPr>
              <a:t>1_Title and Content</a:t>
            </a:r>
            <a:endParaRPr lang="en-US" dirty="0"/>
          </a:p>
        </p:txBody>
      </p:sp>
    </p:spTree>
    <p:extLst>
      <p:ext uri="{BB962C8B-B14F-4D97-AF65-F5344CB8AC3E}">
        <p14:creationId xmlns:p14="http://schemas.microsoft.com/office/powerpoint/2010/main" val="94353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ort Title and 2 Column Titled Content">
    <p:spTree>
      <p:nvGrpSpPr>
        <p:cNvPr id="1" name=""/>
        <p:cNvGrpSpPr/>
        <p:nvPr/>
      </p:nvGrpSpPr>
      <p:grpSpPr>
        <a:xfrm>
          <a:off x="0" y="0"/>
          <a:ext cx="0" cy="0"/>
          <a:chOff x="0" y="0"/>
          <a:chExt cx="0" cy="0"/>
        </a:xfrm>
      </p:grpSpPr>
      <p:sp>
        <p:nvSpPr>
          <p:cNvPr id="13" name="Rectangle 12"/>
          <p:cNvSpPr/>
          <p:nvPr userDrawn="1"/>
        </p:nvSpPr>
        <p:spPr>
          <a:xfrm>
            <a:off x="0" y="2345"/>
            <a:ext cx="9144000" cy="941832"/>
          </a:xfrm>
          <a:prstGeom prst="rect">
            <a:avLst/>
          </a:prstGeom>
          <a:gradFill>
            <a:gsLst>
              <a:gs pos="24000">
                <a:schemeClr val="bg1"/>
              </a:gs>
              <a:gs pos="42000">
                <a:srgbClr val="DDDAD3">
                  <a:lumMod val="86000"/>
                  <a:lumOff val="14000"/>
                </a:srgbClr>
              </a:gs>
            </a:gsLst>
            <a:lin ang="1314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5613" y="1869138"/>
            <a:ext cx="4143253" cy="48286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astl_main_3.22.11.png"/>
          <p:cNvPicPr>
            <a:picLocks noChangeAspect="1"/>
          </p:cNvPicPr>
          <p:nvPr userDrawn="1"/>
        </p:nvPicPr>
        <p:blipFill>
          <a:blip r:embed="rId2"/>
          <a:stretch>
            <a:fillRect/>
          </a:stretch>
        </p:blipFill>
        <p:spPr>
          <a:xfrm>
            <a:off x="7347331" y="44825"/>
            <a:ext cx="1757522" cy="878761"/>
          </a:xfrm>
          <a:prstGeom prst="rect">
            <a:avLst/>
          </a:prstGeom>
        </p:spPr>
      </p:pic>
      <p:sp>
        <p:nvSpPr>
          <p:cNvPr id="9" name="Rectangle 8"/>
          <p:cNvSpPr/>
          <p:nvPr userDrawn="1"/>
        </p:nvSpPr>
        <p:spPr>
          <a:xfrm>
            <a:off x="0" y="865140"/>
            <a:ext cx="9144000" cy="73152"/>
          </a:xfrm>
          <a:prstGeom prst="rect">
            <a:avLst/>
          </a:prstGeom>
          <a:solidFill>
            <a:srgbClr val="0055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613" y="44825"/>
            <a:ext cx="7141718" cy="820315"/>
          </a:xfrm>
        </p:spPr>
        <p:txBody>
          <a:bodyPr>
            <a:normAutofit/>
          </a:bodyPr>
          <a:lstStyle>
            <a:lvl1pPr algn="l">
              <a:defRPr sz="4400"/>
            </a:lvl1pPr>
          </a:lstStyle>
          <a:p>
            <a:r>
              <a:rPr lang="en-US" dirty="0" smtClean="0"/>
              <a:t>Click to edit Master title style</a:t>
            </a:r>
            <a:endParaRPr lang="en-US" dirty="0"/>
          </a:p>
        </p:txBody>
      </p:sp>
      <p:sp>
        <p:nvSpPr>
          <p:cNvPr id="7" name="Content Placeholder 2"/>
          <p:cNvSpPr>
            <a:spLocks noGrp="1"/>
          </p:cNvSpPr>
          <p:nvPr>
            <p:ph idx="10"/>
          </p:nvPr>
        </p:nvSpPr>
        <p:spPr>
          <a:xfrm>
            <a:off x="4766781" y="1854994"/>
            <a:ext cx="4143253" cy="48427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1"/>
          </p:nvPr>
        </p:nvSpPr>
        <p:spPr>
          <a:xfrm>
            <a:off x="205612" y="1215232"/>
            <a:ext cx="41432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Text Placeholder 2"/>
          <p:cNvSpPr>
            <a:spLocks noGrp="1"/>
          </p:cNvSpPr>
          <p:nvPr>
            <p:ph type="body" idx="12"/>
          </p:nvPr>
        </p:nvSpPr>
        <p:spPr>
          <a:xfrm>
            <a:off x="4766781" y="1215232"/>
            <a:ext cx="41432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954301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rt Title only">
    <p:spTree>
      <p:nvGrpSpPr>
        <p:cNvPr id="1" name=""/>
        <p:cNvGrpSpPr/>
        <p:nvPr/>
      </p:nvGrpSpPr>
      <p:grpSpPr>
        <a:xfrm>
          <a:off x="0" y="0"/>
          <a:ext cx="0" cy="0"/>
          <a:chOff x="0" y="0"/>
          <a:chExt cx="0" cy="0"/>
        </a:xfrm>
      </p:grpSpPr>
      <p:sp>
        <p:nvSpPr>
          <p:cNvPr id="6" name="Rectangle 5"/>
          <p:cNvSpPr/>
          <p:nvPr userDrawn="1"/>
        </p:nvSpPr>
        <p:spPr>
          <a:xfrm>
            <a:off x="0" y="2345"/>
            <a:ext cx="9144000" cy="941832"/>
          </a:xfrm>
          <a:prstGeom prst="rect">
            <a:avLst/>
          </a:prstGeom>
          <a:gradFill>
            <a:gsLst>
              <a:gs pos="24000">
                <a:schemeClr val="bg1"/>
              </a:gs>
              <a:gs pos="42000">
                <a:srgbClr val="DDDAD3">
                  <a:lumMod val="86000"/>
                  <a:lumOff val="14000"/>
                </a:srgbClr>
              </a:gs>
            </a:gsLst>
            <a:lin ang="1314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astl_main_3.22.11.png"/>
          <p:cNvPicPr>
            <a:picLocks noChangeAspect="1"/>
          </p:cNvPicPr>
          <p:nvPr userDrawn="1"/>
        </p:nvPicPr>
        <p:blipFill>
          <a:blip r:embed="rId2"/>
          <a:stretch>
            <a:fillRect/>
          </a:stretch>
        </p:blipFill>
        <p:spPr>
          <a:xfrm>
            <a:off x="7347331" y="44825"/>
            <a:ext cx="1757522" cy="878761"/>
          </a:xfrm>
          <a:prstGeom prst="rect">
            <a:avLst/>
          </a:prstGeom>
        </p:spPr>
      </p:pic>
      <p:sp>
        <p:nvSpPr>
          <p:cNvPr id="9" name="Rectangle 8"/>
          <p:cNvSpPr/>
          <p:nvPr userDrawn="1"/>
        </p:nvSpPr>
        <p:spPr>
          <a:xfrm>
            <a:off x="0" y="865140"/>
            <a:ext cx="9144000" cy="73152"/>
          </a:xfrm>
          <a:prstGeom prst="rect">
            <a:avLst/>
          </a:prstGeom>
          <a:solidFill>
            <a:srgbClr val="0055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613" y="44825"/>
            <a:ext cx="7141718" cy="820315"/>
          </a:xfrm>
        </p:spPr>
        <p:txBody>
          <a:bodyPr>
            <a:normAutofit/>
          </a:bodyPr>
          <a:lstStyle>
            <a:lvl1pPr algn="l">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243726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6" name="Rectangle 5"/>
          <p:cNvSpPr/>
          <p:nvPr userDrawn="1"/>
        </p:nvSpPr>
        <p:spPr>
          <a:xfrm>
            <a:off x="0" y="2344"/>
            <a:ext cx="9144000" cy="1411491"/>
          </a:xfrm>
          <a:prstGeom prst="rect">
            <a:avLst/>
          </a:prstGeom>
          <a:gradFill>
            <a:gsLst>
              <a:gs pos="24000">
                <a:schemeClr val="bg1"/>
              </a:gs>
              <a:gs pos="42000">
                <a:srgbClr val="DDDAD3">
                  <a:lumMod val="86000"/>
                  <a:lumOff val="14000"/>
                </a:srgbClr>
              </a:gs>
            </a:gsLst>
            <a:lin ang="1314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astl_main_3.22.11.png"/>
          <p:cNvPicPr>
            <a:picLocks noChangeAspect="1"/>
          </p:cNvPicPr>
          <p:nvPr userDrawn="1"/>
        </p:nvPicPr>
        <p:blipFill>
          <a:blip r:embed="rId2"/>
          <a:stretch>
            <a:fillRect/>
          </a:stretch>
        </p:blipFill>
        <p:spPr>
          <a:xfrm>
            <a:off x="7347331" y="284465"/>
            <a:ext cx="1757522" cy="878761"/>
          </a:xfrm>
          <a:prstGeom prst="rect">
            <a:avLst/>
          </a:prstGeom>
        </p:spPr>
      </p:pic>
      <p:sp>
        <p:nvSpPr>
          <p:cNvPr id="9" name="Rectangle 8"/>
          <p:cNvSpPr/>
          <p:nvPr userDrawn="1"/>
        </p:nvSpPr>
        <p:spPr>
          <a:xfrm>
            <a:off x="0" y="1428294"/>
            <a:ext cx="9144000" cy="73152"/>
          </a:xfrm>
          <a:prstGeom prst="rect">
            <a:avLst/>
          </a:prstGeom>
          <a:solidFill>
            <a:srgbClr val="0055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05613" y="44825"/>
            <a:ext cx="7141718" cy="1369010"/>
          </a:xfrm>
        </p:spPr>
        <p:txBody>
          <a:bodyPr>
            <a:normAutofit/>
          </a:bodyPr>
          <a:lstStyle>
            <a:lvl1pPr algn="l">
              <a:defRPr sz="4400"/>
            </a:lvl1pPr>
          </a:lstStyle>
          <a:p>
            <a:r>
              <a:rPr lang="en-US" dirty="0" smtClean="0"/>
              <a:t>Click to edit Master </a:t>
            </a:r>
            <a:br>
              <a:rPr lang="en-US" dirty="0" smtClean="0"/>
            </a:br>
            <a:r>
              <a:rPr lang="en-US" dirty="0" smtClean="0"/>
              <a:t>title style</a:t>
            </a:r>
            <a:endParaRPr lang="en-US" dirty="0"/>
          </a:p>
        </p:txBody>
      </p:sp>
      <p:sp>
        <p:nvSpPr>
          <p:cNvPr id="7" name="Content Placeholder 2"/>
          <p:cNvSpPr>
            <a:spLocks noGrp="1"/>
          </p:cNvSpPr>
          <p:nvPr>
            <p:ph idx="1"/>
          </p:nvPr>
        </p:nvSpPr>
        <p:spPr>
          <a:xfrm>
            <a:off x="205613" y="1665450"/>
            <a:ext cx="8803400" cy="50322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5676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2 Column Content">
    <p:spTree>
      <p:nvGrpSpPr>
        <p:cNvPr id="1" name=""/>
        <p:cNvGrpSpPr/>
        <p:nvPr/>
      </p:nvGrpSpPr>
      <p:grpSpPr>
        <a:xfrm>
          <a:off x="0" y="0"/>
          <a:ext cx="0" cy="0"/>
          <a:chOff x="0" y="0"/>
          <a:chExt cx="0" cy="0"/>
        </a:xfrm>
      </p:grpSpPr>
      <p:sp>
        <p:nvSpPr>
          <p:cNvPr id="6" name="Rectangle 5"/>
          <p:cNvSpPr/>
          <p:nvPr userDrawn="1"/>
        </p:nvSpPr>
        <p:spPr>
          <a:xfrm>
            <a:off x="0" y="2344"/>
            <a:ext cx="9144000" cy="1411491"/>
          </a:xfrm>
          <a:prstGeom prst="rect">
            <a:avLst/>
          </a:prstGeom>
          <a:gradFill>
            <a:gsLst>
              <a:gs pos="24000">
                <a:schemeClr val="bg1"/>
              </a:gs>
              <a:gs pos="42000">
                <a:srgbClr val="DDDAD3">
                  <a:lumMod val="86000"/>
                  <a:lumOff val="14000"/>
                </a:srgbClr>
              </a:gs>
            </a:gsLst>
            <a:lin ang="1314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astl_main_3.22.11.png"/>
          <p:cNvPicPr>
            <a:picLocks noChangeAspect="1"/>
          </p:cNvPicPr>
          <p:nvPr userDrawn="1"/>
        </p:nvPicPr>
        <p:blipFill>
          <a:blip r:embed="rId2"/>
          <a:stretch>
            <a:fillRect/>
          </a:stretch>
        </p:blipFill>
        <p:spPr>
          <a:xfrm>
            <a:off x="7347331" y="284465"/>
            <a:ext cx="1757522" cy="878761"/>
          </a:xfrm>
          <a:prstGeom prst="rect">
            <a:avLst/>
          </a:prstGeom>
        </p:spPr>
      </p:pic>
      <p:sp>
        <p:nvSpPr>
          <p:cNvPr id="9" name="Rectangle 8"/>
          <p:cNvSpPr/>
          <p:nvPr userDrawn="1"/>
        </p:nvSpPr>
        <p:spPr>
          <a:xfrm>
            <a:off x="0" y="1428294"/>
            <a:ext cx="9144000" cy="73152"/>
          </a:xfrm>
          <a:prstGeom prst="rect">
            <a:avLst/>
          </a:prstGeom>
          <a:solidFill>
            <a:srgbClr val="0055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05613" y="44825"/>
            <a:ext cx="7141718" cy="1369010"/>
          </a:xfrm>
        </p:spPr>
        <p:txBody>
          <a:bodyPr>
            <a:normAutofit/>
          </a:bodyPr>
          <a:lstStyle>
            <a:lvl1pPr algn="l">
              <a:defRPr sz="4400"/>
            </a:lvl1pPr>
          </a:lstStyle>
          <a:p>
            <a:r>
              <a:rPr lang="en-US" dirty="0" smtClean="0"/>
              <a:t>Click to edit Master </a:t>
            </a:r>
            <a:br>
              <a:rPr lang="en-US" dirty="0" smtClean="0"/>
            </a:br>
            <a:r>
              <a:rPr lang="en-US" dirty="0" smtClean="0"/>
              <a:t>title style</a:t>
            </a:r>
            <a:endParaRPr lang="en-US" dirty="0"/>
          </a:p>
        </p:txBody>
      </p:sp>
      <p:sp>
        <p:nvSpPr>
          <p:cNvPr id="7" name="Content Placeholder 2"/>
          <p:cNvSpPr>
            <a:spLocks noGrp="1"/>
          </p:cNvSpPr>
          <p:nvPr>
            <p:ph idx="1"/>
          </p:nvPr>
        </p:nvSpPr>
        <p:spPr>
          <a:xfrm>
            <a:off x="205613" y="1713377"/>
            <a:ext cx="4143253" cy="49843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4766781" y="1713377"/>
            <a:ext cx="4143253" cy="49843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517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 Title and 2 Column Titled Content">
    <p:spTree>
      <p:nvGrpSpPr>
        <p:cNvPr id="1" name=""/>
        <p:cNvGrpSpPr/>
        <p:nvPr/>
      </p:nvGrpSpPr>
      <p:grpSpPr>
        <a:xfrm>
          <a:off x="0" y="0"/>
          <a:ext cx="0" cy="0"/>
          <a:chOff x="0" y="0"/>
          <a:chExt cx="0" cy="0"/>
        </a:xfrm>
      </p:grpSpPr>
      <p:sp>
        <p:nvSpPr>
          <p:cNvPr id="6" name="Rectangle 5"/>
          <p:cNvSpPr/>
          <p:nvPr userDrawn="1"/>
        </p:nvSpPr>
        <p:spPr>
          <a:xfrm>
            <a:off x="0" y="2344"/>
            <a:ext cx="9144000" cy="1411491"/>
          </a:xfrm>
          <a:prstGeom prst="rect">
            <a:avLst/>
          </a:prstGeom>
          <a:gradFill>
            <a:gsLst>
              <a:gs pos="24000">
                <a:schemeClr val="bg1"/>
              </a:gs>
              <a:gs pos="42000">
                <a:srgbClr val="DDDAD3">
                  <a:lumMod val="86000"/>
                  <a:lumOff val="14000"/>
                </a:srgbClr>
              </a:gs>
            </a:gsLst>
            <a:lin ang="1314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astl_main_3.22.11.png"/>
          <p:cNvPicPr>
            <a:picLocks noChangeAspect="1"/>
          </p:cNvPicPr>
          <p:nvPr userDrawn="1"/>
        </p:nvPicPr>
        <p:blipFill>
          <a:blip r:embed="rId2"/>
          <a:stretch>
            <a:fillRect/>
          </a:stretch>
        </p:blipFill>
        <p:spPr>
          <a:xfrm>
            <a:off x="7347331" y="284465"/>
            <a:ext cx="1757522" cy="878761"/>
          </a:xfrm>
          <a:prstGeom prst="rect">
            <a:avLst/>
          </a:prstGeom>
        </p:spPr>
      </p:pic>
      <p:sp>
        <p:nvSpPr>
          <p:cNvPr id="9" name="Rectangle 8"/>
          <p:cNvSpPr/>
          <p:nvPr userDrawn="1"/>
        </p:nvSpPr>
        <p:spPr>
          <a:xfrm>
            <a:off x="0" y="1428294"/>
            <a:ext cx="9144000" cy="73152"/>
          </a:xfrm>
          <a:prstGeom prst="rect">
            <a:avLst/>
          </a:prstGeom>
          <a:solidFill>
            <a:srgbClr val="0055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05613" y="44825"/>
            <a:ext cx="7141718" cy="1369010"/>
          </a:xfrm>
        </p:spPr>
        <p:txBody>
          <a:bodyPr>
            <a:normAutofit/>
          </a:bodyPr>
          <a:lstStyle>
            <a:lvl1pPr algn="l">
              <a:defRPr sz="4400"/>
            </a:lvl1pPr>
          </a:lstStyle>
          <a:p>
            <a:r>
              <a:rPr lang="en-US" dirty="0" smtClean="0"/>
              <a:t>Click to edit Master </a:t>
            </a:r>
            <a:br>
              <a:rPr lang="en-US" dirty="0" smtClean="0"/>
            </a:br>
            <a:r>
              <a:rPr lang="en-US" dirty="0" smtClean="0"/>
              <a:t>title style</a:t>
            </a:r>
            <a:endParaRPr lang="en-US" dirty="0"/>
          </a:p>
        </p:txBody>
      </p:sp>
      <p:sp>
        <p:nvSpPr>
          <p:cNvPr id="7" name="Content Placeholder 2"/>
          <p:cNvSpPr>
            <a:spLocks noGrp="1"/>
          </p:cNvSpPr>
          <p:nvPr>
            <p:ph idx="1"/>
          </p:nvPr>
        </p:nvSpPr>
        <p:spPr>
          <a:xfrm>
            <a:off x="205613" y="2370912"/>
            <a:ext cx="4143253" cy="43268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4766781" y="2358238"/>
            <a:ext cx="4143253" cy="43395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1"/>
          </p:nvPr>
        </p:nvSpPr>
        <p:spPr>
          <a:xfrm>
            <a:off x="205612" y="1718476"/>
            <a:ext cx="41432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Text Placeholder 2"/>
          <p:cNvSpPr>
            <a:spLocks noGrp="1"/>
          </p:cNvSpPr>
          <p:nvPr>
            <p:ph type="body" idx="12"/>
          </p:nvPr>
        </p:nvSpPr>
        <p:spPr>
          <a:xfrm>
            <a:off x="4766781" y="1718476"/>
            <a:ext cx="41432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01517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6" name="Rectangle 5"/>
          <p:cNvSpPr/>
          <p:nvPr userDrawn="1"/>
        </p:nvSpPr>
        <p:spPr>
          <a:xfrm>
            <a:off x="0" y="2344"/>
            <a:ext cx="9144000" cy="1411491"/>
          </a:xfrm>
          <a:prstGeom prst="rect">
            <a:avLst/>
          </a:prstGeom>
          <a:gradFill>
            <a:gsLst>
              <a:gs pos="24000">
                <a:schemeClr val="bg1"/>
              </a:gs>
              <a:gs pos="42000">
                <a:srgbClr val="DDDAD3">
                  <a:lumMod val="86000"/>
                  <a:lumOff val="14000"/>
                </a:srgbClr>
              </a:gs>
            </a:gsLst>
            <a:lin ang="1314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astl_main_3.22.11.png"/>
          <p:cNvPicPr>
            <a:picLocks noChangeAspect="1"/>
          </p:cNvPicPr>
          <p:nvPr userDrawn="1"/>
        </p:nvPicPr>
        <p:blipFill>
          <a:blip r:embed="rId2"/>
          <a:stretch>
            <a:fillRect/>
          </a:stretch>
        </p:blipFill>
        <p:spPr>
          <a:xfrm>
            <a:off x="7347331" y="284465"/>
            <a:ext cx="1757522" cy="878761"/>
          </a:xfrm>
          <a:prstGeom prst="rect">
            <a:avLst/>
          </a:prstGeom>
        </p:spPr>
      </p:pic>
      <p:sp>
        <p:nvSpPr>
          <p:cNvPr id="9" name="Rectangle 8"/>
          <p:cNvSpPr/>
          <p:nvPr userDrawn="1"/>
        </p:nvSpPr>
        <p:spPr>
          <a:xfrm>
            <a:off x="0" y="1428294"/>
            <a:ext cx="9144000" cy="73152"/>
          </a:xfrm>
          <a:prstGeom prst="rect">
            <a:avLst/>
          </a:prstGeom>
          <a:solidFill>
            <a:srgbClr val="0055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05613" y="44825"/>
            <a:ext cx="7141718" cy="1369010"/>
          </a:xfrm>
        </p:spPr>
        <p:txBody>
          <a:bodyPr>
            <a:normAutofit/>
          </a:bodyPr>
          <a:lstStyle>
            <a:lvl1pPr algn="l">
              <a:defRPr sz="4400"/>
            </a:lvl1pPr>
          </a:lstStyle>
          <a:p>
            <a:r>
              <a:rPr lang="en-US" dirty="0" smtClean="0"/>
              <a:t>Click to edit Master </a:t>
            </a:r>
            <a:br>
              <a:rPr lang="en-US" dirty="0" smtClean="0"/>
            </a:br>
            <a:r>
              <a:rPr lang="en-US" dirty="0" smtClean="0"/>
              <a:t>title style</a:t>
            </a:r>
            <a:endParaRPr lang="en-US" dirty="0"/>
          </a:p>
        </p:txBody>
      </p:sp>
    </p:spTree>
    <p:extLst>
      <p:ext uri="{BB962C8B-B14F-4D97-AF65-F5344CB8AC3E}">
        <p14:creationId xmlns:p14="http://schemas.microsoft.com/office/powerpoint/2010/main" val="401517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8078D-E49D-8645-9CAB-E5118C2D87A7}" type="datetimeFigureOut">
              <a:rPr lang="en-US" smtClean="0"/>
              <a:t>6/22/2015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CD892-2802-BB4C-8545-698BAA527D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66" r:id="rId9"/>
    <p:sldLayoutId id="2147483654" r:id="rId10"/>
    <p:sldLayoutId id="2147483655" r:id="rId11"/>
    <p:sldLayoutId id="2147483667"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hyperlink" Target="http://www.socialdevelopmentlab.org/"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ouragerenewal.org/leadingtogeth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i="1" dirty="0" smtClean="0"/>
              <a:t>Critical Ingredients for SEL-program Implementation</a:t>
            </a:r>
            <a:endParaRPr lang="en-US" dirty="0"/>
          </a:p>
        </p:txBody>
      </p:sp>
      <p:sp>
        <p:nvSpPr>
          <p:cNvPr id="5" name="Subtitle 4"/>
          <p:cNvSpPr>
            <a:spLocks noGrp="1"/>
          </p:cNvSpPr>
          <p:nvPr>
            <p:ph type="subTitle" idx="1"/>
          </p:nvPr>
        </p:nvSpPr>
        <p:spPr/>
        <p:txBody>
          <a:bodyPr>
            <a:normAutofit/>
          </a:bodyPr>
          <a:lstStyle/>
          <a:p>
            <a:endParaRPr lang="en-US" dirty="0" smtClean="0"/>
          </a:p>
          <a:p>
            <a:endParaRPr lang="en-US" dirty="0" smtClean="0"/>
          </a:p>
          <a:p>
            <a:r>
              <a:rPr lang="en-US" dirty="0" smtClean="0"/>
              <a:t>Micela Leis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3 Ps of planning</a:t>
            </a:r>
            <a:endParaRPr lang="en-US" dirty="0"/>
          </a:p>
        </p:txBody>
      </p:sp>
      <p:sp>
        <p:nvSpPr>
          <p:cNvPr id="3" name="Subtitle 2"/>
          <p:cNvSpPr>
            <a:spLocks noGrp="1"/>
          </p:cNvSpPr>
          <p:nvPr>
            <p:ph type="subTitle" idx="1"/>
          </p:nvPr>
        </p:nvSpPr>
        <p:spPr/>
        <p:txBody>
          <a:bodyPr/>
          <a:lstStyle/>
          <a:p>
            <a:r>
              <a:rPr lang="en-US" dirty="0" smtClean="0"/>
              <a:t>Choosing an SEL program to implement</a:t>
            </a:r>
            <a:endParaRPr lang="en-US" dirty="0"/>
          </a:p>
        </p:txBody>
      </p:sp>
    </p:spTree>
    <p:extLst>
      <p:ext uri="{BB962C8B-B14F-4D97-AF65-F5344CB8AC3E}">
        <p14:creationId xmlns:p14="http://schemas.microsoft.com/office/powerpoint/2010/main" val="406578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9508" r="9508"/>
          <a:stretch>
            <a:fillRect/>
          </a:stretch>
        </p:blipFill>
        <p:spPr>
          <a:xfrm>
            <a:off x="0" y="1101725"/>
            <a:ext cx="9144000" cy="5756276"/>
          </a:xfrm>
        </p:spPr>
      </p:pic>
      <p:sp>
        <p:nvSpPr>
          <p:cNvPr id="3" name="Title 2"/>
          <p:cNvSpPr>
            <a:spLocks noGrp="1"/>
          </p:cNvSpPr>
          <p:nvPr>
            <p:ph type="title"/>
          </p:nvPr>
        </p:nvSpPr>
        <p:spPr/>
        <p:txBody>
          <a:bodyPr/>
          <a:lstStyle/>
          <a:p>
            <a:r>
              <a:rPr lang="en-US" dirty="0" smtClean="0"/>
              <a:t>Principles</a:t>
            </a:r>
            <a:endParaRPr lang="en-US" dirty="0"/>
          </a:p>
        </p:txBody>
      </p:sp>
    </p:spTree>
    <p:extLst>
      <p:ext uri="{BB962C8B-B14F-4D97-AF65-F5344CB8AC3E}">
        <p14:creationId xmlns:p14="http://schemas.microsoft.com/office/powerpoint/2010/main" val="317326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Practices</a:t>
            </a:r>
            <a:endParaRPr lang="en-US" dirty="0"/>
          </a:p>
        </p:txBody>
      </p:sp>
      <p:pic>
        <p:nvPicPr>
          <p:cNvPr id="4" name="Picture 3"/>
          <p:cNvPicPr>
            <a:picLocks noChangeAspect="1"/>
          </p:cNvPicPr>
          <p:nvPr/>
        </p:nvPicPr>
        <p:blipFill>
          <a:blip r:embed="rId3"/>
          <a:stretch>
            <a:fillRect/>
          </a:stretch>
        </p:blipFill>
        <p:spPr>
          <a:xfrm>
            <a:off x="1270000" y="1199598"/>
            <a:ext cx="6585988" cy="5658401"/>
          </a:xfrm>
          <a:prstGeom prst="rect">
            <a:avLst/>
          </a:prstGeom>
        </p:spPr>
      </p:pic>
    </p:spTree>
    <p:extLst>
      <p:ext uri="{BB962C8B-B14F-4D97-AF65-F5344CB8AC3E}">
        <p14:creationId xmlns:p14="http://schemas.microsoft.com/office/powerpoint/2010/main" val="61427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People</a:t>
            </a:r>
            <a:endParaRPr lang="en-US" dirty="0"/>
          </a:p>
        </p:txBody>
      </p:sp>
      <p:pic>
        <p:nvPicPr>
          <p:cNvPr id="4" name="Picture 3"/>
          <p:cNvPicPr>
            <a:picLocks noChangeAspect="1"/>
          </p:cNvPicPr>
          <p:nvPr/>
        </p:nvPicPr>
        <p:blipFill>
          <a:blip r:embed="rId3"/>
          <a:stretch>
            <a:fillRect/>
          </a:stretch>
        </p:blipFill>
        <p:spPr>
          <a:xfrm>
            <a:off x="0" y="1369934"/>
            <a:ext cx="9144000" cy="5488066"/>
          </a:xfrm>
          <a:prstGeom prst="rect">
            <a:avLst/>
          </a:prstGeom>
        </p:spPr>
      </p:pic>
    </p:spTree>
    <p:extLst>
      <p:ext uri="{BB962C8B-B14F-4D97-AF65-F5344CB8AC3E}">
        <p14:creationId xmlns:p14="http://schemas.microsoft.com/office/powerpoint/2010/main" val="373753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0250" y="4146222"/>
            <a:ext cx="7969250" cy="5401733"/>
          </a:xfrm>
        </p:spPr>
        <p:txBody>
          <a:bodyPr>
            <a:normAutofit/>
          </a:bodyPr>
          <a:lstStyle/>
          <a:p>
            <a:r>
              <a:rPr lang="en-US" sz="3400" dirty="0" smtClean="0"/>
              <a:t>Social Respect</a:t>
            </a:r>
          </a:p>
          <a:p>
            <a:r>
              <a:rPr lang="en-US" sz="3400" dirty="0" smtClean="0"/>
              <a:t>Personal Regard</a:t>
            </a:r>
          </a:p>
          <a:p>
            <a:r>
              <a:rPr lang="en-US" sz="3400" dirty="0"/>
              <a:t>Role competence</a:t>
            </a:r>
          </a:p>
          <a:p>
            <a:r>
              <a:rPr lang="en-US" sz="3400" dirty="0" smtClean="0"/>
              <a:t>Integrity</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Relational Trust</a:t>
            </a:r>
            <a:endParaRPr lang="en-US" dirty="0"/>
          </a:p>
        </p:txBody>
      </p:sp>
      <p:pic>
        <p:nvPicPr>
          <p:cNvPr id="4" name="Picture 3"/>
          <p:cNvPicPr>
            <a:picLocks noChangeAspect="1"/>
          </p:cNvPicPr>
          <p:nvPr/>
        </p:nvPicPr>
        <p:blipFill>
          <a:blip r:embed="rId3"/>
          <a:stretch>
            <a:fillRect/>
          </a:stretch>
        </p:blipFill>
        <p:spPr>
          <a:xfrm>
            <a:off x="0" y="865140"/>
            <a:ext cx="9144000" cy="3281082"/>
          </a:xfrm>
          <a:prstGeom prst="rect">
            <a:avLst/>
          </a:prstGeom>
        </p:spPr>
      </p:pic>
    </p:spTree>
    <p:extLst>
      <p:ext uri="{BB962C8B-B14F-4D97-AF65-F5344CB8AC3E}">
        <p14:creationId xmlns:p14="http://schemas.microsoft.com/office/powerpoint/2010/main" val="96067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Framing the PIC</a:t>
            </a:r>
            <a:endParaRPr lang="en-US" dirty="0"/>
          </a:p>
        </p:txBody>
      </p:sp>
    </p:spTree>
    <p:extLst>
      <p:ext uri="{BB962C8B-B14F-4D97-AF65-F5344CB8AC3E}">
        <p14:creationId xmlns:p14="http://schemas.microsoft.com/office/powerpoint/2010/main" val="177267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57499173"/>
              </p:ext>
            </p:extLst>
          </p:nvPr>
        </p:nvGraphicFramePr>
        <p:xfrm>
          <a:off x="-1" y="1101723"/>
          <a:ext cx="9009064" cy="5780661"/>
        </p:xfrm>
        <a:graphic>
          <a:graphicData uri="http://schemas.openxmlformats.org/drawingml/2006/table">
            <a:tbl>
              <a:tblPr firstRow="1" bandRow="1">
                <a:tableStyleId>{3B4B98B0-60AC-42C2-AFA5-B58CD77FA1E5}</a:tableStyleId>
              </a:tblPr>
              <a:tblGrid>
                <a:gridCol w="4504532"/>
                <a:gridCol w="4504532"/>
              </a:tblGrid>
              <a:tr h="1781705">
                <a:tc>
                  <a:txBody>
                    <a:bodyPr/>
                    <a:lstStyle/>
                    <a:p>
                      <a:r>
                        <a:rPr lang="en-US" sz="3200" dirty="0" smtClean="0"/>
                        <a:t>Purpose</a:t>
                      </a:r>
                      <a:endParaRPr lang="en-US" sz="3200" dirty="0"/>
                    </a:p>
                  </a:txBody>
                  <a:tcPr/>
                </a:tc>
                <a:tc>
                  <a:txBody>
                    <a:bodyPr/>
                    <a:lstStyle/>
                    <a:p>
                      <a:pPr lvl="0"/>
                      <a:r>
                        <a:rPr lang="en-US" sz="2000" b="0" i="1" kern="1200" dirty="0" smtClean="0">
                          <a:solidFill>
                            <a:schemeClr val="tx1"/>
                          </a:solidFill>
                          <a:effectLst/>
                          <a:latin typeface="+mn-lt"/>
                          <a:ea typeface="+mn-ea"/>
                          <a:cs typeface="+mn-cs"/>
                        </a:rPr>
                        <a:t>What is the purpose of the program?</a:t>
                      </a:r>
                      <a:endParaRPr lang="en-US" sz="2000" b="0" kern="1200" dirty="0" smtClean="0">
                        <a:solidFill>
                          <a:schemeClr val="tx1"/>
                        </a:solidFill>
                        <a:effectLst/>
                        <a:latin typeface="+mn-lt"/>
                        <a:ea typeface="+mn-ea"/>
                        <a:cs typeface="+mn-cs"/>
                      </a:endParaRPr>
                    </a:p>
                    <a:p>
                      <a:pPr lvl="0"/>
                      <a:r>
                        <a:rPr lang="en-US" sz="2000" b="0" i="1" kern="1200" dirty="0" smtClean="0">
                          <a:solidFill>
                            <a:schemeClr val="tx1"/>
                          </a:solidFill>
                          <a:effectLst/>
                          <a:latin typeface="+mn-lt"/>
                          <a:ea typeface="+mn-ea"/>
                          <a:cs typeface="+mn-cs"/>
                        </a:rPr>
                        <a:t>How is this purpose related to your school goals and vision?</a:t>
                      </a:r>
                      <a:endParaRPr lang="en-US" sz="2000" b="0" kern="1200" dirty="0" smtClean="0">
                        <a:solidFill>
                          <a:schemeClr val="tx1"/>
                        </a:solidFill>
                        <a:effectLst/>
                        <a:latin typeface="+mn-lt"/>
                        <a:ea typeface="+mn-ea"/>
                        <a:cs typeface="+mn-cs"/>
                      </a:endParaRPr>
                    </a:p>
                    <a:p>
                      <a:endParaRPr lang="en-US" dirty="0"/>
                    </a:p>
                  </a:txBody>
                  <a:tcPr/>
                </a:tc>
              </a:tr>
              <a:tr h="1469116">
                <a:tc>
                  <a:txBody>
                    <a:bodyPr/>
                    <a:lstStyle/>
                    <a:p>
                      <a:r>
                        <a:rPr lang="en-US" sz="3200" b="1" dirty="0" smtClean="0"/>
                        <a:t>Introduction</a:t>
                      </a:r>
                      <a:endParaRPr lang="en-US" sz="3200" b="1" dirty="0"/>
                    </a:p>
                  </a:txBody>
                  <a:tcPr/>
                </a:tc>
                <a:tc>
                  <a:txBody>
                    <a:bodyPr/>
                    <a:lstStyle/>
                    <a:p>
                      <a:pPr lvl="0"/>
                      <a:r>
                        <a:rPr lang="en-US" sz="2000" i="1" kern="1200" dirty="0" smtClean="0">
                          <a:solidFill>
                            <a:schemeClr val="tx1"/>
                          </a:solidFill>
                          <a:effectLst/>
                          <a:latin typeface="+mn-lt"/>
                          <a:ea typeface="+mn-ea"/>
                          <a:cs typeface="+mn-cs"/>
                        </a:rPr>
                        <a:t>How will you explain the program to the rest of the staff? </a:t>
                      </a:r>
                      <a:endParaRPr lang="en-US" sz="2000" kern="1200" dirty="0" smtClean="0">
                        <a:solidFill>
                          <a:schemeClr val="tx1"/>
                        </a:solidFill>
                        <a:effectLst/>
                        <a:latin typeface="+mn-lt"/>
                        <a:ea typeface="+mn-ea"/>
                        <a:cs typeface="+mn-cs"/>
                      </a:endParaRPr>
                    </a:p>
                    <a:p>
                      <a:pPr lvl="0"/>
                      <a:r>
                        <a:rPr lang="en-US" sz="2000" i="1" kern="1200" dirty="0" smtClean="0">
                          <a:solidFill>
                            <a:schemeClr val="tx1"/>
                          </a:solidFill>
                          <a:effectLst/>
                          <a:latin typeface="+mn-lt"/>
                          <a:ea typeface="+mn-ea"/>
                          <a:cs typeface="+mn-cs"/>
                        </a:rPr>
                        <a:t>How will you explain why your school is participating in the program?</a:t>
                      </a:r>
                      <a:endParaRPr lang="en-US" sz="2000" kern="1200" dirty="0">
                        <a:solidFill>
                          <a:schemeClr val="tx1"/>
                        </a:solidFill>
                        <a:effectLst/>
                        <a:latin typeface="+mn-lt"/>
                        <a:ea typeface="+mn-ea"/>
                        <a:cs typeface="+mn-cs"/>
                      </a:endParaRPr>
                    </a:p>
                  </a:txBody>
                  <a:tcPr/>
                </a:tc>
              </a:tr>
              <a:tr h="2192867">
                <a:tc>
                  <a:txBody>
                    <a:bodyPr/>
                    <a:lstStyle/>
                    <a:p>
                      <a:r>
                        <a:rPr lang="en-US" sz="3200" b="1" dirty="0" smtClean="0"/>
                        <a:t>Commitment</a:t>
                      </a:r>
                      <a:endParaRPr lang="en-US" sz="3200" b="1" dirty="0"/>
                    </a:p>
                  </a:txBody>
                  <a:tcPr/>
                </a:tc>
                <a:tc>
                  <a:txBody>
                    <a:bodyPr/>
                    <a:lstStyle/>
                    <a:p>
                      <a:pPr lvl="0"/>
                      <a:r>
                        <a:rPr lang="en-US" sz="2000" i="1" kern="1200" dirty="0" smtClean="0">
                          <a:solidFill>
                            <a:schemeClr val="tx1"/>
                          </a:solidFill>
                          <a:effectLst/>
                          <a:latin typeface="+mn-lt"/>
                          <a:ea typeface="+mn-ea"/>
                          <a:cs typeface="+mn-cs"/>
                        </a:rPr>
                        <a:t>How much time per week/month will you devote to program activities?</a:t>
                      </a:r>
                      <a:endParaRPr lang="en-US" sz="2000" kern="1200" dirty="0" smtClean="0">
                        <a:solidFill>
                          <a:schemeClr val="tx1"/>
                        </a:solidFill>
                        <a:effectLst/>
                        <a:latin typeface="+mn-lt"/>
                        <a:ea typeface="+mn-ea"/>
                        <a:cs typeface="+mn-cs"/>
                      </a:endParaRPr>
                    </a:p>
                    <a:p>
                      <a:pPr lvl="0"/>
                      <a:r>
                        <a:rPr lang="en-US" sz="2000" i="1" kern="1200" dirty="0" smtClean="0">
                          <a:solidFill>
                            <a:schemeClr val="tx1"/>
                          </a:solidFill>
                          <a:effectLst/>
                          <a:latin typeface="+mn-lt"/>
                          <a:ea typeface="+mn-ea"/>
                          <a:cs typeface="+mn-cs"/>
                        </a:rPr>
                        <a:t>What will this look like? (Make a schedule!) </a:t>
                      </a:r>
                      <a:endParaRPr lang="en-US" sz="2000" kern="1200" dirty="0" smtClean="0">
                        <a:solidFill>
                          <a:schemeClr val="tx1"/>
                        </a:solidFill>
                        <a:effectLst/>
                        <a:latin typeface="+mn-lt"/>
                        <a:ea typeface="+mn-ea"/>
                        <a:cs typeface="+mn-cs"/>
                      </a:endParaRPr>
                    </a:p>
                    <a:p>
                      <a:pPr lvl="0"/>
                      <a:r>
                        <a:rPr lang="en-US" sz="2000" i="1" kern="1200" dirty="0" smtClean="0">
                          <a:solidFill>
                            <a:schemeClr val="tx1"/>
                          </a:solidFill>
                          <a:effectLst/>
                          <a:latin typeface="+mn-lt"/>
                          <a:ea typeface="+mn-ea"/>
                          <a:cs typeface="+mn-cs"/>
                        </a:rPr>
                        <a:t>Who will be responsible for making sure you keep this commitment?</a:t>
                      </a:r>
                    </a:p>
                    <a:p>
                      <a:pPr lvl="0"/>
                      <a:r>
                        <a:rPr lang="en-US" sz="2000" i="1" kern="1200" dirty="0" smtClean="0">
                          <a:solidFill>
                            <a:schemeClr val="tx1"/>
                          </a:solidFill>
                          <a:effectLst/>
                          <a:latin typeface="+mn-lt"/>
                          <a:ea typeface="+mn-ea"/>
                          <a:cs typeface="+mn-cs"/>
                        </a:rPr>
                        <a:t>How will you refresh</a:t>
                      </a:r>
                      <a:r>
                        <a:rPr lang="en-US" sz="2000" i="1" kern="1200" baseline="0" dirty="0" smtClean="0">
                          <a:solidFill>
                            <a:schemeClr val="tx1"/>
                          </a:solidFill>
                          <a:effectLst/>
                          <a:latin typeface="+mn-lt"/>
                          <a:ea typeface="+mn-ea"/>
                          <a:cs typeface="+mn-cs"/>
                        </a:rPr>
                        <a:t> and renew your commitment to the program?</a:t>
                      </a:r>
                      <a:endParaRPr lang="en-US" sz="2000" kern="1200" dirty="0">
                        <a:solidFill>
                          <a:schemeClr val="tx1"/>
                        </a:solidFill>
                        <a:effectLst/>
                        <a:latin typeface="+mn-lt"/>
                        <a:ea typeface="+mn-ea"/>
                        <a:cs typeface="+mn-cs"/>
                      </a:endParaRPr>
                    </a:p>
                  </a:txBody>
                  <a:tcPr/>
                </a:tc>
              </a:tr>
            </a:tbl>
          </a:graphicData>
        </a:graphic>
      </p:graphicFrame>
      <p:sp>
        <p:nvSpPr>
          <p:cNvPr id="3" name="Title 2"/>
          <p:cNvSpPr>
            <a:spLocks noGrp="1"/>
          </p:cNvSpPr>
          <p:nvPr>
            <p:ph type="title"/>
          </p:nvPr>
        </p:nvSpPr>
        <p:spPr/>
        <p:txBody>
          <a:bodyPr/>
          <a:lstStyle/>
          <a:p>
            <a:r>
              <a:rPr lang="en-US" dirty="0" smtClean="0"/>
              <a:t>Framing the </a:t>
            </a:r>
            <a:r>
              <a:rPr lang="en-US" dirty="0" err="1" smtClean="0"/>
              <a:t>PICture</a:t>
            </a:r>
            <a:endParaRPr lang="en-US" dirty="0"/>
          </a:p>
        </p:txBody>
      </p:sp>
    </p:spTree>
    <p:extLst>
      <p:ext uri="{BB962C8B-B14F-4D97-AF65-F5344CB8AC3E}">
        <p14:creationId xmlns:p14="http://schemas.microsoft.com/office/powerpoint/2010/main" val="405281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Building and maintaining trust is of utmost importance!</a:t>
            </a:r>
          </a:p>
          <a:p>
            <a:pPr marL="514350" indent="-514350">
              <a:buFont typeface="+mj-lt"/>
              <a:buAutoNum type="arabicPeriod"/>
            </a:pPr>
            <a:r>
              <a:rPr lang="en-US" dirty="0" smtClean="0"/>
              <a:t>Remember the 3 Ps of Planning</a:t>
            </a:r>
          </a:p>
          <a:p>
            <a:pPr lvl="2" indent="-342900"/>
            <a:r>
              <a:rPr lang="en-US" dirty="0" smtClean="0"/>
              <a:t>Principles</a:t>
            </a:r>
          </a:p>
          <a:p>
            <a:pPr lvl="2" indent="-342900"/>
            <a:r>
              <a:rPr lang="en-US" dirty="0" smtClean="0"/>
              <a:t>Practices</a:t>
            </a:r>
          </a:p>
          <a:p>
            <a:pPr lvl="2" indent="-342900"/>
            <a:r>
              <a:rPr lang="en-US" dirty="0" smtClean="0"/>
              <a:t>People</a:t>
            </a:r>
          </a:p>
          <a:p>
            <a:pPr marL="514350" indent="-514350">
              <a:buFont typeface="+mj-lt"/>
              <a:buAutoNum type="arabicPeriod"/>
            </a:pPr>
            <a:r>
              <a:rPr lang="en-US" dirty="0" smtClean="0"/>
              <a:t>Before implementing, take time to frame the PIC</a:t>
            </a:r>
          </a:p>
          <a:p>
            <a:pPr marL="1257300" lvl="2" indent="-457200"/>
            <a:r>
              <a:rPr lang="en-US" dirty="0" smtClean="0"/>
              <a:t>Purpose</a:t>
            </a:r>
          </a:p>
          <a:p>
            <a:pPr marL="1257300" lvl="2" indent="-457200"/>
            <a:r>
              <a:rPr lang="en-US" dirty="0" smtClean="0"/>
              <a:t>Introduction</a:t>
            </a:r>
          </a:p>
          <a:p>
            <a:pPr marL="1257300" lvl="2" indent="-457200"/>
            <a:r>
              <a:rPr lang="en-US" dirty="0" smtClean="0"/>
              <a:t>Commitment</a:t>
            </a:r>
          </a:p>
          <a:p>
            <a:pPr marL="514350" indent="-514350">
              <a:buFont typeface="+mj-lt"/>
              <a:buAutoNum type="arabicPeriod"/>
            </a:pPr>
            <a:endParaRPr lang="en-US" dirty="0"/>
          </a:p>
        </p:txBody>
      </p:sp>
      <p:sp>
        <p:nvSpPr>
          <p:cNvPr id="3" name="Title 2"/>
          <p:cNvSpPr>
            <a:spLocks noGrp="1"/>
          </p:cNvSpPr>
          <p:nvPr>
            <p:ph type="title"/>
          </p:nvPr>
        </p:nvSpPr>
        <p:spPr/>
        <p:txBody>
          <a:bodyPr/>
          <a:lstStyle/>
          <a:p>
            <a:r>
              <a:rPr lang="en-US" dirty="0" smtClean="0"/>
              <a:t>Key points</a:t>
            </a:r>
            <a:endParaRPr lang="en-US" dirty="0"/>
          </a:p>
        </p:txBody>
      </p:sp>
    </p:spTree>
    <p:extLst>
      <p:ext uri="{BB962C8B-B14F-4D97-AF65-F5344CB8AC3E}">
        <p14:creationId xmlns:p14="http://schemas.microsoft.com/office/powerpoint/2010/main" val="2076348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79424" y="1041353"/>
            <a:ext cx="6764576" cy="1195980"/>
          </a:xfrm>
        </p:spPr>
        <p:txBody>
          <a:bodyPr>
            <a:normAutofit fontScale="92500"/>
          </a:bodyPr>
          <a:lstStyle/>
          <a:p>
            <a:pPr marL="0" indent="0">
              <a:buNone/>
            </a:pPr>
            <a:r>
              <a:rPr lang="en-US" dirty="0" smtClean="0"/>
              <a:t>Social Development Lab at UVA</a:t>
            </a:r>
          </a:p>
          <a:p>
            <a:pPr marL="0" indent="0">
              <a:buNone/>
            </a:pPr>
            <a:r>
              <a:rPr lang="en-US" dirty="0"/>
              <a:t>(</a:t>
            </a:r>
            <a:r>
              <a:rPr lang="en-US" dirty="0">
                <a:hlinkClick r:id="rId2"/>
              </a:rPr>
              <a:t>http://www.socialdevelopmentlab.org</a:t>
            </a:r>
            <a:r>
              <a:rPr lang="en-US" dirty="0" smtClean="0">
                <a:hlinkClick r:id="rId2"/>
              </a:rPr>
              <a:t>/</a:t>
            </a:r>
            <a:r>
              <a:rPr lang="en-US" dirty="0" smtClean="0"/>
              <a:t>)</a:t>
            </a:r>
          </a:p>
          <a:p>
            <a:pPr marL="0" indent="0">
              <a:buNone/>
            </a:pPr>
            <a:endParaRPr lang="en-US" dirty="0" smtClean="0"/>
          </a:p>
        </p:txBody>
      </p:sp>
      <p:sp>
        <p:nvSpPr>
          <p:cNvPr id="3" name="Title 2"/>
          <p:cNvSpPr>
            <a:spLocks noGrp="1"/>
          </p:cNvSpPr>
          <p:nvPr>
            <p:ph type="title"/>
          </p:nvPr>
        </p:nvSpPr>
        <p:spPr/>
        <p:txBody>
          <a:bodyPr/>
          <a:lstStyle/>
          <a:p>
            <a:r>
              <a:rPr lang="en-US" dirty="0" smtClean="0"/>
              <a:t>Who we are:</a:t>
            </a:r>
            <a:endParaRPr lang="en-US" dirty="0"/>
          </a:p>
        </p:txBody>
      </p:sp>
      <p:pic>
        <p:nvPicPr>
          <p:cNvPr id="1026" name="Picture 2" descr="http://uvacontemplation.org/sites/csc-v5.drupal.shanti.virginia.edu/files/styles/panopoly_image_full/public/Rimm-Kaufman.jpg?itok=BSFCIu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59" y="1053322"/>
            <a:ext cx="2223849" cy="12045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urry.virginia.edu/magazine/wp-content/uploads/2014/01/Leis-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73" y="4887979"/>
            <a:ext cx="3005626" cy="1210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urry.virginia.edu/uploads/employeePhotos/Sandilose_Lia220x2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9680" y="2395314"/>
            <a:ext cx="1770124" cy="1770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10273" y="6127668"/>
            <a:ext cx="3448383" cy="646331"/>
          </a:xfrm>
          <a:prstGeom prst="rect">
            <a:avLst/>
          </a:prstGeom>
          <a:noFill/>
        </p:spPr>
        <p:txBody>
          <a:bodyPr wrap="square" rtlCol="0">
            <a:spAutoFit/>
          </a:bodyPr>
          <a:lstStyle/>
          <a:p>
            <a:r>
              <a:rPr lang="en-US" dirty="0" err="1" smtClean="0"/>
              <a:t>Micela</a:t>
            </a:r>
            <a:r>
              <a:rPr lang="en-US" dirty="0" smtClean="0"/>
              <a:t> Leis</a:t>
            </a:r>
          </a:p>
          <a:p>
            <a:r>
              <a:rPr lang="en-US" dirty="0" smtClean="0"/>
              <a:t>E-mail: ml3kc@Virginia.edu</a:t>
            </a:r>
            <a:endParaRPr lang="en-US" dirty="0"/>
          </a:p>
        </p:txBody>
      </p:sp>
      <p:sp>
        <p:nvSpPr>
          <p:cNvPr id="5" name="TextBox 4"/>
          <p:cNvSpPr txBox="1"/>
          <p:nvPr/>
        </p:nvSpPr>
        <p:spPr>
          <a:xfrm>
            <a:off x="3284199" y="4115640"/>
            <a:ext cx="1756353" cy="369332"/>
          </a:xfrm>
          <a:prstGeom prst="rect">
            <a:avLst/>
          </a:prstGeom>
          <a:noFill/>
        </p:spPr>
        <p:txBody>
          <a:bodyPr wrap="square" rtlCol="0">
            <a:spAutoFit/>
          </a:bodyPr>
          <a:lstStyle/>
          <a:p>
            <a:r>
              <a:rPr lang="en-US" dirty="0" smtClean="0"/>
              <a:t>Dr. Lia </a:t>
            </a:r>
            <a:r>
              <a:rPr lang="en-US" dirty="0" err="1" smtClean="0"/>
              <a:t>Sandilos</a:t>
            </a:r>
            <a:endParaRPr lang="en-US" dirty="0"/>
          </a:p>
        </p:txBody>
      </p:sp>
      <p:pic>
        <p:nvPicPr>
          <p:cNvPr id="1034" name="Picture 10" descr="http://curry.virginia.edu/uploads/highResImages/Julia_Thomas_jbt4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3" y="2635559"/>
            <a:ext cx="1436655" cy="21558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089" y="4729626"/>
            <a:ext cx="2026321" cy="369332"/>
          </a:xfrm>
          <a:prstGeom prst="rect">
            <a:avLst/>
          </a:prstGeom>
          <a:noFill/>
        </p:spPr>
        <p:txBody>
          <a:bodyPr wrap="square" rtlCol="0">
            <a:spAutoFit/>
          </a:bodyPr>
          <a:lstStyle/>
          <a:p>
            <a:r>
              <a:rPr lang="en-US" dirty="0" smtClean="0"/>
              <a:t>Julie Thomas</a:t>
            </a:r>
            <a:endParaRPr lang="en-US" dirty="0"/>
          </a:p>
        </p:txBody>
      </p:sp>
      <p:pic>
        <p:nvPicPr>
          <p:cNvPr id="1036" name="Picture 12" descr="http://curry.virginia.edu/uploads/highResImages/Michelle-Ko_hi-r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2753" y="4484972"/>
            <a:ext cx="1579967" cy="20511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5853" y="6436192"/>
            <a:ext cx="1292473" cy="369332"/>
          </a:xfrm>
          <a:prstGeom prst="rect">
            <a:avLst/>
          </a:prstGeom>
          <a:noFill/>
        </p:spPr>
        <p:txBody>
          <a:bodyPr wrap="square" rtlCol="0">
            <a:spAutoFit/>
          </a:bodyPr>
          <a:lstStyle/>
          <a:p>
            <a:r>
              <a:rPr lang="en-US" dirty="0" smtClean="0"/>
              <a:t>Michelle </a:t>
            </a:r>
            <a:r>
              <a:rPr lang="en-US" dirty="0" err="1" smtClean="0"/>
              <a:t>Ko</a:t>
            </a:r>
            <a:endParaRPr lang="en-US" dirty="0"/>
          </a:p>
        </p:txBody>
      </p:sp>
      <p:pic>
        <p:nvPicPr>
          <p:cNvPr id="1038" name="Picture 14" descr="http://www.socialdevelopmentlab.org/wp-content/uploads/2013/09/Hollan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0375" y="2303888"/>
            <a:ext cx="1611915" cy="17130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36767" y="4115640"/>
            <a:ext cx="2079132" cy="369332"/>
          </a:xfrm>
          <a:prstGeom prst="rect">
            <a:avLst/>
          </a:prstGeom>
          <a:noFill/>
        </p:spPr>
        <p:txBody>
          <a:bodyPr wrap="square" rtlCol="0">
            <a:spAutoFit/>
          </a:bodyPr>
          <a:lstStyle/>
          <a:p>
            <a:r>
              <a:rPr lang="en-US" dirty="0" smtClean="0"/>
              <a:t>Holland </a:t>
            </a:r>
            <a:r>
              <a:rPr lang="en-US" dirty="0" err="1" smtClean="0"/>
              <a:t>Banse</a:t>
            </a:r>
            <a:endParaRPr lang="en-US" dirty="0"/>
          </a:p>
        </p:txBody>
      </p:sp>
      <p:sp>
        <p:nvSpPr>
          <p:cNvPr id="9" name="TextBox 8"/>
          <p:cNvSpPr txBox="1"/>
          <p:nvPr/>
        </p:nvSpPr>
        <p:spPr>
          <a:xfrm>
            <a:off x="0" y="2257907"/>
            <a:ext cx="3352799" cy="646331"/>
          </a:xfrm>
          <a:prstGeom prst="rect">
            <a:avLst/>
          </a:prstGeom>
          <a:noFill/>
        </p:spPr>
        <p:txBody>
          <a:bodyPr wrap="square" rtlCol="0">
            <a:spAutoFit/>
          </a:bodyPr>
          <a:lstStyle/>
          <a:p>
            <a:r>
              <a:rPr lang="en-US" dirty="0"/>
              <a:t>Led by: Dr. Sara </a:t>
            </a:r>
            <a:r>
              <a:rPr lang="en-US" dirty="0" err="1"/>
              <a:t>Rimm</a:t>
            </a:r>
            <a:r>
              <a:rPr lang="en-US" dirty="0"/>
              <a:t>-Kaufman</a:t>
            </a:r>
          </a:p>
          <a:p>
            <a:endParaRPr lang="en-US" dirty="0"/>
          </a:p>
        </p:txBody>
      </p:sp>
      <p:pic>
        <p:nvPicPr>
          <p:cNvPr id="1042" name="Picture 18" descr="http://curry.virginia.edu/uploads/pageImages/CClark%20Aug%20201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659" y="5052720"/>
            <a:ext cx="1953215" cy="13340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7616" y="6381507"/>
            <a:ext cx="1757299" cy="369332"/>
          </a:xfrm>
          <a:prstGeom prst="rect">
            <a:avLst/>
          </a:prstGeom>
          <a:noFill/>
        </p:spPr>
        <p:txBody>
          <a:bodyPr wrap="square" rtlCol="0">
            <a:spAutoFit/>
          </a:bodyPr>
          <a:lstStyle/>
          <a:p>
            <a:r>
              <a:rPr lang="en-US" dirty="0" smtClean="0"/>
              <a:t>Carol Paxton</a:t>
            </a:r>
            <a:endParaRPr lang="en-US" dirty="0"/>
          </a:p>
        </p:txBody>
      </p:sp>
    </p:spTree>
    <p:extLst>
      <p:ext uri="{BB962C8B-B14F-4D97-AF65-F5344CB8AC3E}">
        <p14:creationId xmlns:p14="http://schemas.microsoft.com/office/powerpoint/2010/main" val="349920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6549"/>
            <a:ext cx="9144000" cy="2545635"/>
          </a:xfrm>
        </p:spPr>
        <p:txBody>
          <a:bodyPr>
            <a:noAutofit/>
          </a:bodyPr>
          <a:lstStyle/>
          <a:p>
            <a:r>
              <a:rPr lang="en-US" sz="2000" dirty="0"/>
              <a:t>The research reported here was supported by the Institute of Education Sciences, U.S. Department of Education, through Grant #R305B090002 to the University of Virginia. The opinions expressed are those of the authors and do not represent views of the Institute or the U.S. Department of Education</a:t>
            </a:r>
            <a:r>
              <a:rPr lang="en-US" sz="2000" dirty="0" smtClean="0"/>
              <a:t>.</a:t>
            </a:r>
            <a:br>
              <a:rPr lang="en-US" sz="2000" dirty="0" smtClean="0"/>
            </a:br>
            <a:r>
              <a:rPr lang="en-US" sz="2000" dirty="0"/>
              <a:t/>
            </a:r>
            <a:br>
              <a:rPr lang="en-US" sz="2000" dirty="0"/>
            </a:br>
            <a:r>
              <a:rPr lang="en-US" sz="2000" b="1" dirty="0" smtClean="0"/>
              <a:t>Huge thanks to:  </a:t>
            </a:r>
            <a:r>
              <a:rPr lang="en-US" sz="2000" b="1" dirty="0"/>
              <a:t>Social Development Lab (Dr. Sara </a:t>
            </a:r>
            <a:r>
              <a:rPr lang="en-US" sz="2000" b="1" dirty="0" err="1"/>
              <a:t>Rimm</a:t>
            </a:r>
            <a:r>
              <a:rPr lang="en-US" sz="2000" b="1" dirty="0"/>
              <a:t>-Kaufman, </a:t>
            </a:r>
            <a:r>
              <a:rPr lang="en-US" sz="2000" b="1" dirty="0" err="1" smtClean="0"/>
              <a:t>Lia</a:t>
            </a:r>
            <a:r>
              <a:rPr lang="en-US" sz="2000" b="1" dirty="0" smtClean="0"/>
              <a:t> </a:t>
            </a:r>
            <a:r>
              <a:rPr lang="en-US" sz="2000" b="1" dirty="0" err="1" smtClean="0"/>
              <a:t>Sandillos</a:t>
            </a:r>
            <a:r>
              <a:rPr lang="en-US" sz="2000" b="1" dirty="0" smtClean="0"/>
              <a:t>, Carol </a:t>
            </a:r>
            <a:r>
              <a:rPr lang="en-US" sz="2000" b="1" dirty="0"/>
              <a:t>Paxton, </a:t>
            </a:r>
            <a:r>
              <a:rPr lang="en-US" sz="2000" b="1" dirty="0" smtClean="0"/>
              <a:t>Julie Broderick, Michelle </a:t>
            </a:r>
            <a:r>
              <a:rPr lang="en-US" sz="2000" b="1" dirty="0" err="1" smtClean="0"/>
              <a:t>Ko</a:t>
            </a:r>
            <a:r>
              <a:rPr lang="en-US" sz="2000" b="1" dirty="0" smtClean="0"/>
              <a:t>); Leading </a:t>
            </a:r>
            <a:r>
              <a:rPr lang="en-US" sz="2000" b="1" dirty="0"/>
              <a:t>Together Developers (Chip Wood, Pamela </a:t>
            </a:r>
            <a:r>
              <a:rPr lang="en-US" sz="2000" b="1" dirty="0" err="1"/>
              <a:t>Seigle</a:t>
            </a:r>
            <a:r>
              <a:rPr lang="en-US" sz="2000" b="1" dirty="0"/>
              <a:t>, Lisa </a:t>
            </a:r>
            <a:r>
              <a:rPr lang="en-US" sz="2000" b="1" dirty="0" err="1"/>
              <a:t>Sankowski</a:t>
            </a:r>
            <a:r>
              <a:rPr lang="en-US" sz="2000" b="1" dirty="0" smtClean="0"/>
              <a:t>)</a:t>
            </a:r>
            <a:r>
              <a:rPr lang="en-US" sz="2000" dirty="0" smtClean="0"/>
              <a:t/>
            </a:r>
            <a:br>
              <a:rPr lang="en-US" sz="2000" dirty="0" smtClean="0"/>
            </a:br>
            <a:r>
              <a:rPr lang="en-US" sz="2000" dirty="0"/>
              <a:t/>
            </a:r>
            <a:br>
              <a:rPr lang="en-US" sz="2000" dirty="0"/>
            </a:br>
            <a:endParaRPr lang="en-US" sz="2000" dirty="0"/>
          </a:p>
        </p:txBody>
      </p:sp>
    </p:spTree>
    <p:extLst>
      <p:ext uri="{BB962C8B-B14F-4D97-AF65-F5344CB8AC3E}">
        <p14:creationId xmlns:p14="http://schemas.microsoft.com/office/powerpoint/2010/main" val="1147384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1. Discuss social emotional learning and the importance of implementation (</a:t>
            </a:r>
            <a:r>
              <a:rPr lang="en-US" i="1" dirty="0" smtClean="0"/>
              <a:t>Leading Together </a:t>
            </a:r>
            <a:r>
              <a:rPr lang="en-US" dirty="0" smtClean="0"/>
              <a:t>example)</a:t>
            </a:r>
          </a:p>
          <a:p>
            <a:pPr marL="0" indent="0">
              <a:buNone/>
            </a:pPr>
            <a:endParaRPr lang="en-US" dirty="0" smtClean="0"/>
          </a:p>
          <a:p>
            <a:pPr marL="0" indent="0">
              <a:buNone/>
            </a:pPr>
            <a:r>
              <a:rPr lang="en-US" dirty="0" smtClean="0"/>
              <a:t>2. Critical ingredients for high-levels of implementation:</a:t>
            </a:r>
          </a:p>
          <a:p>
            <a:pPr marL="0" indent="0">
              <a:buNone/>
            </a:pPr>
            <a:r>
              <a:rPr lang="en-US" dirty="0"/>
              <a:t>	</a:t>
            </a:r>
            <a:r>
              <a:rPr lang="en-US" dirty="0" smtClean="0"/>
              <a:t>-3 Ps of planning</a:t>
            </a:r>
          </a:p>
          <a:p>
            <a:pPr marL="0" indent="0">
              <a:buNone/>
            </a:pPr>
            <a:r>
              <a:rPr lang="en-US" dirty="0" smtClean="0"/>
              <a:t>	-Importance of relational trust</a:t>
            </a:r>
          </a:p>
          <a:p>
            <a:pPr marL="0" indent="0">
              <a:buNone/>
            </a:pPr>
            <a:r>
              <a:rPr lang="en-US" dirty="0"/>
              <a:t>	</a:t>
            </a:r>
            <a:r>
              <a:rPr lang="en-US" dirty="0" smtClean="0"/>
              <a:t>-Framing the </a:t>
            </a:r>
            <a:r>
              <a:rPr lang="en-US" dirty="0" err="1" smtClean="0"/>
              <a:t>PICture</a:t>
            </a:r>
            <a:endParaRPr lang="en-US" dirty="0" smtClean="0"/>
          </a:p>
          <a:p>
            <a:pPr marL="0" indent="0">
              <a:buNone/>
            </a:pPr>
            <a:endParaRPr lang="en-US" dirty="0"/>
          </a:p>
          <a:p>
            <a:pPr marL="0" indent="0">
              <a:buNone/>
            </a:pPr>
            <a:r>
              <a:rPr lang="en-US" dirty="0" smtClean="0"/>
              <a:t>3. Implementation Planning Frameworks</a:t>
            </a:r>
          </a:p>
          <a:p>
            <a:pPr marL="0" indent="0">
              <a:buNone/>
            </a:pPr>
            <a:endParaRPr lang="en-US" dirty="0"/>
          </a:p>
        </p:txBody>
      </p:sp>
      <p:sp>
        <p:nvSpPr>
          <p:cNvPr id="3" name="Title 2"/>
          <p:cNvSpPr>
            <a:spLocks noGrp="1"/>
          </p:cNvSpPr>
          <p:nvPr>
            <p:ph type="title"/>
          </p:nvPr>
        </p:nvSpPr>
        <p:spPr/>
        <p:txBody>
          <a:bodyPr/>
          <a:lstStyle/>
          <a:p>
            <a:r>
              <a:rPr lang="en-US" dirty="0" smtClean="0"/>
              <a:t>Workshop agenda</a:t>
            </a:r>
            <a:endParaRPr lang="en-US" dirty="0"/>
          </a:p>
        </p:txBody>
      </p:sp>
    </p:spTree>
    <p:extLst>
      <p:ext uri="{BB962C8B-B14F-4D97-AF65-F5344CB8AC3E}">
        <p14:creationId xmlns:p14="http://schemas.microsoft.com/office/powerpoint/2010/main" val="233398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Importance of implementation</a:t>
            </a:r>
            <a:endParaRPr lang="en-US" dirty="0"/>
          </a:p>
        </p:txBody>
      </p:sp>
      <p:sp>
        <p:nvSpPr>
          <p:cNvPr id="4" name="Rectangle 3"/>
          <p:cNvSpPr/>
          <p:nvPr/>
        </p:nvSpPr>
        <p:spPr>
          <a:xfrm>
            <a:off x="3498574" y="3345448"/>
            <a:ext cx="2020874" cy="19852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Intervention used the way it is intended</a:t>
            </a:r>
            <a:endParaRPr lang="en-US" dirty="0"/>
          </a:p>
        </p:txBody>
      </p:sp>
      <p:sp>
        <p:nvSpPr>
          <p:cNvPr id="5" name="Rectangle 4"/>
          <p:cNvSpPr/>
          <p:nvPr/>
        </p:nvSpPr>
        <p:spPr>
          <a:xfrm>
            <a:off x="2893858" y="3876387"/>
            <a:ext cx="52931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789829" y="3345445"/>
            <a:ext cx="2021345" cy="19852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Intervention successfully introduced into the school</a:t>
            </a:r>
            <a:endParaRPr lang="en-US" dirty="0"/>
          </a:p>
        </p:txBody>
      </p:sp>
      <p:sp>
        <p:nvSpPr>
          <p:cNvPr id="8" name="Rectangle 7"/>
          <p:cNvSpPr/>
          <p:nvPr/>
        </p:nvSpPr>
        <p:spPr>
          <a:xfrm>
            <a:off x="6336658" y="3345447"/>
            <a:ext cx="2021345" cy="19852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Positive predicted outcomes </a:t>
            </a:r>
            <a:endParaRPr lang="en-US" dirty="0"/>
          </a:p>
        </p:txBody>
      </p:sp>
      <p:sp>
        <p:nvSpPr>
          <p:cNvPr id="9" name="Right Arrow 8"/>
          <p:cNvSpPr/>
          <p:nvPr/>
        </p:nvSpPr>
        <p:spPr>
          <a:xfrm>
            <a:off x="5702642" y="4115467"/>
            <a:ext cx="488111" cy="44516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89829" y="1254125"/>
            <a:ext cx="4713744" cy="889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t>Fidelity of Implementation</a:t>
            </a:r>
            <a:endParaRPr lang="en-US" sz="3000" dirty="0"/>
          </a:p>
        </p:txBody>
      </p:sp>
      <p:sp>
        <p:nvSpPr>
          <p:cNvPr id="10" name="Rectangle 9"/>
          <p:cNvSpPr/>
          <p:nvPr/>
        </p:nvSpPr>
        <p:spPr>
          <a:xfrm>
            <a:off x="789828" y="2438400"/>
            <a:ext cx="2021345" cy="889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Implementation Fidelity</a:t>
            </a:r>
            <a:endParaRPr lang="en-US" sz="2000" b="1" dirty="0"/>
          </a:p>
        </p:txBody>
      </p:sp>
      <p:sp>
        <p:nvSpPr>
          <p:cNvPr id="11" name="Rectangle 10"/>
          <p:cNvSpPr/>
          <p:nvPr/>
        </p:nvSpPr>
        <p:spPr>
          <a:xfrm>
            <a:off x="3498103" y="2447925"/>
            <a:ext cx="2021345" cy="889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Intervention Fidelity</a:t>
            </a:r>
            <a:endParaRPr lang="en-US" sz="2000" b="1" dirty="0"/>
          </a:p>
        </p:txBody>
      </p:sp>
    </p:spTree>
    <p:extLst>
      <p:ext uri="{BB962C8B-B14F-4D97-AF65-F5344CB8AC3E}">
        <p14:creationId xmlns:p14="http://schemas.microsoft.com/office/powerpoint/2010/main" val="4187554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3711" b="3711"/>
          <a:stretch>
            <a:fillRect/>
          </a:stretch>
        </p:blipFill>
        <p:spPr/>
      </p:pic>
      <p:sp>
        <p:nvSpPr>
          <p:cNvPr id="3" name="Title 2"/>
          <p:cNvSpPr>
            <a:spLocks noGrp="1"/>
          </p:cNvSpPr>
          <p:nvPr>
            <p:ph type="title"/>
          </p:nvPr>
        </p:nvSpPr>
        <p:spPr/>
        <p:txBody>
          <a:bodyPr/>
          <a:lstStyle/>
          <a:p>
            <a:r>
              <a:rPr lang="en-US" dirty="0" smtClean="0"/>
              <a:t>Leading Together (LT)</a:t>
            </a:r>
            <a:endParaRPr lang="en-US" dirty="0"/>
          </a:p>
        </p:txBody>
      </p:sp>
      <p:sp>
        <p:nvSpPr>
          <p:cNvPr id="2" name="Rectangle 1"/>
          <p:cNvSpPr/>
          <p:nvPr/>
        </p:nvSpPr>
        <p:spPr>
          <a:xfrm>
            <a:off x="0" y="993088"/>
            <a:ext cx="1843129" cy="1490514"/>
          </a:xfrm>
          <a:prstGeom prst="rect">
            <a:avLst/>
          </a:prstGeom>
        </p:spPr>
        <p:txBody>
          <a:bodyPr wrap="square">
            <a:spAutoFit/>
          </a:bodyPr>
          <a:lstStyle/>
          <a:p>
            <a:r>
              <a:rPr lang="en-US" dirty="0">
                <a:hlinkClick r:id="rId4"/>
              </a:rPr>
              <a:t>http://www.couragerenewal.org/leadingtogether</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247017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25"/>
            <a:ext cx="7463481" cy="820315"/>
          </a:xfrm>
        </p:spPr>
        <p:txBody>
          <a:bodyPr>
            <a:normAutofit/>
          </a:bodyPr>
          <a:lstStyle/>
          <a:p>
            <a:r>
              <a:rPr lang="en-US" sz="3600" dirty="0" smtClean="0"/>
              <a:t>Variation </a:t>
            </a:r>
            <a:r>
              <a:rPr lang="en-US" sz="3600" dirty="0" smtClean="0"/>
              <a:t>in Implementation Fidelity</a:t>
            </a:r>
            <a:endParaRPr lang="en-US" sz="3600" dirty="0"/>
          </a:p>
        </p:txBody>
      </p:sp>
      <p:pic>
        <p:nvPicPr>
          <p:cNvPr id="2050"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730" y="1349375"/>
            <a:ext cx="5476875" cy="485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Straight Connector 3"/>
          <p:cNvCxnSpPr/>
          <p:nvPr/>
        </p:nvCxnSpPr>
        <p:spPr>
          <a:xfrm flipV="1">
            <a:off x="2966480" y="3386696"/>
            <a:ext cx="4302125" cy="1"/>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3534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LT “work” at your school?</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925746583"/>
              </p:ext>
            </p:extLst>
          </p:nvPr>
        </p:nvGraphicFramePr>
        <p:xfrm>
          <a:off x="0" y="1638300"/>
          <a:ext cx="641985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Cloud Callout 3"/>
          <p:cNvSpPr/>
          <p:nvPr/>
        </p:nvSpPr>
        <p:spPr>
          <a:xfrm>
            <a:off x="5066271" y="963312"/>
            <a:ext cx="3925330" cy="2266950"/>
          </a:xfrm>
          <a:prstGeom prst="cloudCallout">
            <a:avLst>
              <a:gd name="adj1" fmla="val -15687"/>
              <a:gd name="adj2" fmla="val 6999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Times New Roman" panose="02020603050405020304" pitchFamily="18" charset="0"/>
                <a:cs typeface="Times New Roman" panose="02020603050405020304" pitchFamily="18" charset="0"/>
              </a:rPr>
              <a:t>I think LT gave us some great ideas but I don’t feel they were completely implemented. I’m not sure other staff really understood what we were hoping to achieve</a:t>
            </a:r>
          </a:p>
        </p:txBody>
      </p:sp>
      <p:sp>
        <p:nvSpPr>
          <p:cNvPr id="5" name="Cloud Callout 4"/>
          <p:cNvSpPr/>
          <p:nvPr/>
        </p:nvSpPr>
        <p:spPr>
          <a:xfrm>
            <a:off x="5824217" y="4119952"/>
            <a:ext cx="3319783" cy="2739584"/>
          </a:xfrm>
          <a:prstGeom prst="cloudCallout">
            <a:avLst>
              <a:gd name="adj1" fmla="val -54651"/>
              <a:gd name="adj2" fmla="val -2931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smtClean="0">
              <a:latin typeface="Times New Roman" panose="02020603050405020304" pitchFamily="18" charset="0"/>
              <a:cs typeface="Times New Roman" panose="02020603050405020304" pitchFamily="18" charset="0"/>
            </a:endParaRPr>
          </a:p>
          <a:p>
            <a:pPr algn="ctr"/>
            <a:r>
              <a:rPr lang="en-US" sz="1600" dirty="0" smtClean="0">
                <a:latin typeface="Times New Roman" panose="02020603050405020304" pitchFamily="18" charset="0"/>
                <a:cs typeface="Times New Roman" panose="02020603050405020304" pitchFamily="18" charset="0"/>
              </a:rPr>
              <a:t>I </a:t>
            </a:r>
            <a:r>
              <a:rPr lang="en-US" sz="1600" dirty="0">
                <a:latin typeface="Times New Roman" panose="02020603050405020304" pitchFamily="18" charset="0"/>
                <a:cs typeface="Times New Roman" panose="02020603050405020304" pitchFamily="18" charset="0"/>
              </a:rPr>
              <a:t>think that as a school we have many more structures in place that help us to listen to each other and build trust. These structures were learned in LT and they are really helping us change</a:t>
            </a:r>
          </a:p>
        </p:txBody>
      </p:sp>
    </p:spTree>
    <p:extLst>
      <p:ext uri="{BB962C8B-B14F-4D97-AF65-F5344CB8AC3E}">
        <p14:creationId xmlns:p14="http://schemas.microsoft.com/office/powerpoint/2010/main" val="47080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25"/>
            <a:ext cx="7347331" cy="820315"/>
          </a:xfrm>
        </p:spPr>
        <p:txBody>
          <a:bodyPr>
            <a:normAutofit fontScale="90000"/>
          </a:bodyPr>
          <a:lstStyle/>
          <a:p>
            <a:r>
              <a:rPr lang="en-US" dirty="0" smtClean="0"/>
              <a:t>Findings: Professional Community</a:t>
            </a:r>
            <a:endParaRPr lang="en-US" dirty="0"/>
          </a:p>
        </p:txBody>
      </p:sp>
      <p:pic>
        <p:nvPicPr>
          <p:cNvPr id="102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7968"/>
            <a:ext cx="8465499" cy="5820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83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Findings: </a:t>
            </a:r>
            <a:r>
              <a:rPr lang="en-US" dirty="0"/>
              <a:t>T</a:t>
            </a:r>
            <a:r>
              <a:rPr lang="en-US" dirty="0" smtClean="0"/>
              <a:t>eacher-Teacher </a:t>
            </a:r>
            <a:r>
              <a:rPr lang="en-US" dirty="0"/>
              <a:t>T</a:t>
            </a:r>
            <a:r>
              <a:rPr lang="en-US" dirty="0" smtClean="0"/>
              <a:t>rust</a:t>
            </a:r>
            <a:endParaRPr lang="en-US" dirty="0"/>
          </a:p>
        </p:txBody>
      </p:sp>
      <p:pic>
        <p:nvPicPr>
          <p:cNvPr id="3" name="Picture 2"/>
          <p:cNvPicPr>
            <a:picLocks noChangeAspect="1"/>
          </p:cNvPicPr>
          <p:nvPr/>
        </p:nvPicPr>
        <p:blipFill>
          <a:blip r:embed="rId2"/>
          <a:stretch>
            <a:fillRect/>
          </a:stretch>
        </p:blipFill>
        <p:spPr>
          <a:xfrm>
            <a:off x="0" y="1004226"/>
            <a:ext cx="8520640" cy="5853773"/>
          </a:xfrm>
          <a:prstGeom prst="rect">
            <a:avLst/>
          </a:prstGeom>
        </p:spPr>
      </p:pic>
    </p:spTree>
    <p:extLst>
      <p:ext uri="{BB962C8B-B14F-4D97-AF65-F5344CB8AC3E}">
        <p14:creationId xmlns:p14="http://schemas.microsoft.com/office/powerpoint/2010/main" val="219222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How do you become a high-implementing school?</a:t>
            </a:r>
            <a:endParaRPr lang="en-US" dirty="0"/>
          </a:p>
        </p:txBody>
      </p:sp>
    </p:spTree>
    <p:extLst>
      <p:ext uri="{BB962C8B-B14F-4D97-AF65-F5344CB8AC3E}">
        <p14:creationId xmlns:p14="http://schemas.microsoft.com/office/powerpoint/2010/main" val="3539102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3501</TotalTime>
  <Words>604</Words>
  <Application>Microsoft Office PowerPoint</Application>
  <PresentationFormat>On-screen Show (4:3)</PresentationFormat>
  <Paragraphs>104</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Lucida Grande</vt:lpstr>
      <vt:lpstr>Times New Roman</vt:lpstr>
      <vt:lpstr>Office Theme</vt:lpstr>
      <vt:lpstr>Critical Ingredients for SEL-program Implementation</vt:lpstr>
      <vt:lpstr>Workshop agenda</vt:lpstr>
      <vt:lpstr>Importance of implementation</vt:lpstr>
      <vt:lpstr>Leading Together (LT)</vt:lpstr>
      <vt:lpstr>Variation in Implementation Fidelity</vt:lpstr>
      <vt:lpstr>Did LT “work” at your school?</vt:lpstr>
      <vt:lpstr>Findings: Professional Community</vt:lpstr>
      <vt:lpstr>Findings: Teacher-Teacher Trust</vt:lpstr>
      <vt:lpstr>How do you become a high-implementing school?</vt:lpstr>
      <vt:lpstr>The 3 Ps of planning</vt:lpstr>
      <vt:lpstr>Principles</vt:lpstr>
      <vt:lpstr>Practices</vt:lpstr>
      <vt:lpstr>People</vt:lpstr>
      <vt:lpstr>Relational Trust</vt:lpstr>
      <vt:lpstr>Framing the PIC</vt:lpstr>
      <vt:lpstr>Framing the PICture</vt:lpstr>
      <vt:lpstr>Key points</vt:lpstr>
      <vt:lpstr>Who we are:</vt:lpstr>
      <vt:lpstr>The research reported here was supported by the Institute of Education Sciences, U.S. Department of Education, through Grant #R305B090002 to the University of Virginia. The opinions expressed are those of the authors and do not represent views of the Institute or the U.S. Department of Education.  Huge thanks to:  Social Development Lab (Dr. Sara Rimm-Kaufman, Lia Sandillos, Carol Paxton, Julie Broderick, Michelle Ko); Leading Together Developers (Chip Wood, Pamela Seigle, Lisa Sankowski)  </vt:lpstr>
    </vt:vector>
  </TitlesOfParts>
  <Company>University of Virginia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Lydic</dc:creator>
  <cp:lastModifiedBy>Micela L</cp:lastModifiedBy>
  <cp:revision>195</cp:revision>
  <cp:lastPrinted>2012-01-26T14:53:59Z</cp:lastPrinted>
  <dcterms:created xsi:type="dcterms:W3CDTF">2011-12-06T01:52:38Z</dcterms:created>
  <dcterms:modified xsi:type="dcterms:W3CDTF">2015-06-22T15:27:42Z</dcterms:modified>
</cp:coreProperties>
</file>