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6" r:id="rId20"/>
    <p:sldId id="280" r:id="rId21"/>
    <p:sldId id="281" r:id="rId22"/>
    <p:sldId id="279" r:id="rId23"/>
    <p:sldId id="282" r:id="rId24"/>
    <p:sldId id="275" r:id="rId25"/>
    <p:sldId id="27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71" d="100"/>
          <a:sy n="71" d="100"/>
        </p:scale>
        <p:origin x="66" y="7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2FA0E1-4B17-4153-81B2-7DC24411E2C2}" type="datetimeFigureOut">
              <a:rPr lang="en-US"/>
              <a:t>6/18/2015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B1CEC2-8BAF-4A12-ABDE-BB86A143190A}" type="slidenum">
              <a:rPr lang="en-US"/>
              <a:t>‹#›</a:t>
            </a:fld>
            <a:endParaRPr lang="en-US"/>
          </a:p>
        </p:txBody>
      </p:sp>
    </p:spTree>
    <p:extLst>
      <p:ext uri="{BB962C8B-B14F-4D97-AF65-F5344CB8AC3E}">
        <p14:creationId xmlns:p14="http://schemas.microsoft.com/office/powerpoint/2010/main" val="1051597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1</a:t>
            </a:fld>
            <a:endParaRPr lang="en-US"/>
          </a:p>
        </p:txBody>
      </p:sp>
    </p:spTree>
    <p:extLst>
      <p:ext uri="{BB962C8B-B14F-4D97-AF65-F5344CB8AC3E}">
        <p14:creationId xmlns:p14="http://schemas.microsoft.com/office/powerpoint/2010/main" val="38761023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10</a:t>
            </a:fld>
            <a:endParaRPr lang="en-US"/>
          </a:p>
        </p:txBody>
      </p:sp>
    </p:spTree>
    <p:extLst>
      <p:ext uri="{BB962C8B-B14F-4D97-AF65-F5344CB8AC3E}">
        <p14:creationId xmlns:p14="http://schemas.microsoft.com/office/powerpoint/2010/main" val="2307868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11</a:t>
            </a:fld>
            <a:endParaRPr lang="en-US"/>
          </a:p>
        </p:txBody>
      </p:sp>
    </p:spTree>
    <p:extLst>
      <p:ext uri="{BB962C8B-B14F-4D97-AF65-F5344CB8AC3E}">
        <p14:creationId xmlns:p14="http://schemas.microsoft.com/office/powerpoint/2010/main" val="4239973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12</a:t>
            </a:fld>
            <a:endParaRPr lang="en-US"/>
          </a:p>
        </p:txBody>
      </p:sp>
    </p:spTree>
    <p:extLst>
      <p:ext uri="{BB962C8B-B14F-4D97-AF65-F5344CB8AC3E}">
        <p14:creationId xmlns:p14="http://schemas.microsoft.com/office/powerpoint/2010/main" val="9253721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13</a:t>
            </a:fld>
            <a:endParaRPr lang="en-US"/>
          </a:p>
        </p:txBody>
      </p:sp>
    </p:spTree>
    <p:extLst>
      <p:ext uri="{BB962C8B-B14F-4D97-AF65-F5344CB8AC3E}">
        <p14:creationId xmlns:p14="http://schemas.microsoft.com/office/powerpoint/2010/main" val="1619800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14</a:t>
            </a:fld>
            <a:endParaRPr lang="en-US"/>
          </a:p>
        </p:txBody>
      </p:sp>
    </p:spTree>
    <p:extLst>
      <p:ext uri="{BB962C8B-B14F-4D97-AF65-F5344CB8AC3E}">
        <p14:creationId xmlns:p14="http://schemas.microsoft.com/office/powerpoint/2010/main" val="1985752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15</a:t>
            </a:fld>
            <a:endParaRPr lang="en-US"/>
          </a:p>
        </p:txBody>
      </p:sp>
    </p:spTree>
    <p:extLst>
      <p:ext uri="{BB962C8B-B14F-4D97-AF65-F5344CB8AC3E}">
        <p14:creationId xmlns:p14="http://schemas.microsoft.com/office/powerpoint/2010/main" val="34729425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16</a:t>
            </a:fld>
            <a:endParaRPr lang="en-US"/>
          </a:p>
        </p:txBody>
      </p:sp>
    </p:spTree>
    <p:extLst>
      <p:ext uri="{BB962C8B-B14F-4D97-AF65-F5344CB8AC3E}">
        <p14:creationId xmlns:p14="http://schemas.microsoft.com/office/powerpoint/2010/main" val="31714467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a:t>
            </a:fld>
            <a:endParaRPr lang="en-US"/>
          </a:p>
        </p:txBody>
      </p:sp>
    </p:spTree>
    <p:extLst>
      <p:ext uri="{BB962C8B-B14F-4D97-AF65-F5344CB8AC3E}">
        <p14:creationId xmlns:p14="http://schemas.microsoft.com/office/powerpoint/2010/main" val="9216579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a:t>
            </a:fld>
            <a:endParaRPr lang="en-US"/>
          </a:p>
        </p:txBody>
      </p:sp>
    </p:spTree>
    <p:extLst>
      <p:ext uri="{BB962C8B-B14F-4D97-AF65-F5344CB8AC3E}">
        <p14:creationId xmlns:p14="http://schemas.microsoft.com/office/powerpoint/2010/main" val="25293149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a:t>
            </a:fld>
            <a:endParaRPr lang="en-US"/>
          </a:p>
        </p:txBody>
      </p:sp>
    </p:spTree>
    <p:extLst>
      <p:ext uri="{BB962C8B-B14F-4D97-AF65-F5344CB8AC3E}">
        <p14:creationId xmlns:p14="http://schemas.microsoft.com/office/powerpoint/2010/main" val="2142708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2</a:t>
            </a:fld>
            <a:endParaRPr lang="en-US"/>
          </a:p>
        </p:txBody>
      </p:sp>
    </p:spTree>
    <p:extLst>
      <p:ext uri="{BB962C8B-B14F-4D97-AF65-F5344CB8AC3E}">
        <p14:creationId xmlns:p14="http://schemas.microsoft.com/office/powerpoint/2010/main" val="17551520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a:t>
            </a:fld>
            <a:endParaRPr lang="en-US"/>
          </a:p>
        </p:txBody>
      </p:sp>
    </p:spTree>
    <p:extLst>
      <p:ext uri="{BB962C8B-B14F-4D97-AF65-F5344CB8AC3E}">
        <p14:creationId xmlns:p14="http://schemas.microsoft.com/office/powerpoint/2010/main" val="25665569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a:t>
            </a:fld>
            <a:endParaRPr lang="en-US"/>
          </a:p>
        </p:txBody>
      </p:sp>
    </p:spTree>
    <p:extLst>
      <p:ext uri="{BB962C8B-B14F-4D97-AF65-F5344CB8AC3E}">
        <p14:creationId xmlns:p14="http://schemas.microsoft.com/office/powerpoint/2010/main" val="9176941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a:t>
            </a:fld>
            <a:endParaRPr lang="en-US"/>
          </a:p>
        </p:txBody>
      </p:sp>
    </p:spTree>
    <p:extLst>
      <p:ext uri="{BB962C8B-B14F-4D97-AF65-F5344CB8AC3E}">
        <p14:creationId xmlns:p14="http://schemas.microsoft.com/office/powerpoint/2010/main" val="8899237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a:t>
            </a:fld>
            <a:endParaRPr lang="en-US"/>
          </a:p>
        </p:txBody>
      </p:sp>
    </p:spTree>
    <p:extLst>
      <p:ext uri="{BB962C8B-B14F-4D97-AF65-F5344CB8AC3E}">
        <p14:creationId xmlns:p14="http://schemas.microsoft.com/office/powerpoint/2010/main" val="24644588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a:t>
            </a:fld>
            <a:endParaRPr lang="en-US"/>
          </a:p>
        </p:txBody>
      </p:sp>
    </p:spTree>
    <p:extLst>
      <p:ext uri="{BB962C8B-B14F-4D97-AF65-F5344CB8AC3E}">
        <p14:creationId xmlns:p14="http://schemas.microsoft.com/office/powerpoint/2010/main" val="23502957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a:t>
            </a:fld>
            <a:endParaRPr lang="en-US"/>
          </a:p>
        </p:txBody>
      </p:sp>
    </p:spTree>
    <p:extLst>
      <p:ext uri="{BB962C8B-B14F-4D97-AF65-F5344CB8AC3E}">
        <p14:creationId xmlns:p14="http://schemas.microsoft.com/office/powerpoint/2010/main" val="4136117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3</a:t>
            </a:fld>
            <a:endParaRPr lang="en-US"/>
          </a:p>
        </p:txBody>
      </p:sp>
    </p:spTree>
    <p:extLst>
      <p:ext uri="{BB962C8B-B14F-4D97-AF65-F5344CB8AC3E}">
        <p14:creationId xmlns:p14="http://schemas.microsoft.com/office/powerpoint/2010/main" val="3416112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4</a:t>
            </a:fld>
            <a:endParaRPr lang="en-US"/>
          </a:p>
        </p:txBody>
      </p:sp>
    </p:spTree>
    <p:extLst>
      <p:ext uri="{BB962C8B-B14F-4D97-AF65-F5344CB8AC3E}">
        <p14:creationId xmlns:p14="http://schemas.microsoft.com/office/powerpoint/2010/main" val="2574303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5</a:t>
            </a:fld>
            <a:endParaRPr lang="en-US"/>
          </a:p>
        </p:txBody>
      </p:sp>
    </p:spTree>
    <p:extLst>
      <p:ext uri="{BB962C8B-B14F-4D97-AF65-F5344CB8AC3E}">
        <p14:creationId xmlns:p14="http://schemas.microsoft.com/office/powerpoint/2010/main" val="4292322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6</a:t>
            </a:fld>
            <a:endParaRPr lang="en-US"/>
          </a:p>
        </p:txBody>
      </p:sp>
    </p:spTree>
    <p:extLst>
      <p:ext uri="{BB962C8B-B14F-4D97-AF65-F5344CB8AC3E}">
        <p14:creationId xmlns:p14="http://schemas.microsoft.com/office/powerpoint/2010/main" val="1475497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7</a:t>
            </a:fld>
            <a:endParaRPr lang="en-US"/>
          </a:p>
        </p:txBody>
      </p:sp>
    </p:spTree>
    <p:extLst>
      <p:ext uri="{BB962C8B-B14F-4D97-AF65-F5344CB8AC3E}">
        <p14:creationId xmlns:p14="http://schemas.microsoft.com/office/powerpoint/2010/main" val="566627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8</a:t>
            </a:fld>
            <a:endParaRPr lang="en-US"/>
          </a:p>
        </p:txBody>
      </p:sp>
    </p:spTree>
    <p:extLst>
      <p:ext uri="{BB962C8B-B14F-4D97-AF65-F5344CB8AC3E}">
        <p14:creationId xmlns:p14="http://schemas.microsoft.com/office/powerpoint/2010/main" val="744486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B1CEC2-8BAF-4A12-ABDE-BB86A143190A}" type="slidenum">
              <a:rPr lang="en-US"/>
              <a:t>9</a:t>
            </a:fld>
            <a:endParaRPr lang="en-US"/>
          </a:p>
        </p:txBody>
      </p:sp>
    </p:spTree>
    <p:extLst>
      <p:ext uri="{BB962C8B-B14F-4D97-AF65-F5344CB8AC3E}">
        <p14:creationId xmlns:p14="http://schemas.microsoft.com/office/powerpoint/2010/main" val="827788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6/18/2015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6/18/2015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6/18/2015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6/18/2015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6/18/2015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6/18/2015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6/18/2015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6/18/2015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6/18/2015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6/18/2015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accent3"/>
          </a:solid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6/18/2015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6/18/2015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p:transition>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a:solidFill>
                  <a:srgbClr val="262626"/>
                </a:solidFill>
                <a:latin typeface="Calibri Light"/>
              </a:rPr>
              <a:t>LGBT </a:t>
            </a:r>
            <a:br>
              <a:rPr lang="en-US">
                <a:solidFill>
                  <a:srgbClr val="262626"/>
                </a:solidFill>
                <a:latin typeface="Calibri Light"/>
              </a:rPr>
            </a:br>
            <a:r>
              <a:rPr lang="en-US">
                <a:solidFill>
                  <a:srgbClr val="262626"/>
                </a:solidFill>
                <a:latin typeface="Calibri Light"/>
              </a:rPr>
              <a:t>Terms and Definitions</a:t>
            </a:r>
          </a:p>
        </p:txBody>
      </p:sp>
      <p:sp>
        <p:nvSpPr>
          <p:cNvPr id="3" name="Subtitle 2"/>
          <p:cNvSpPr>
            <a:spLocks noGrp="1"/>
          </p:cNvSpPr>
          <p:nvPr>
            <p:ph type="subTitle" idx="1"/>
          </p:nvPr>
        </p:nvSpPr>
        <p:spPr/>
        <p:txBody>
          <a:bodyPr vert="horz" lIns="91440" tIns="45720" rIns="91440" bIns="45720" rtlCol="0" anchor="t">
            <a:normAutofit/>
          </a:bodyPr>
          <a:lstStyle/>
          <a:p>
            <a:endParaRPr lang="en-US"/>
          </a:p>
          <a:p>
            <a:endParaRPr lang="en-US"/>
          </a:p>
          <a:p>
            <a:endParaRPr lang="en-US"/>
          </a:p>
        </p:txBody>
      </p:sp>
    </p:spTree>
    <p:extLst>
      <p:ext uri="{BB962C8B-B14F-4D97-AF65-F5344CB8AC3E}">
        <p14:creationId xmlns:p14="http://schemas.microsoft.com/office/powerpoint/2010/main" val="2929381990"/>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QUESTIONING</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For some, the process if exploring and discovering one's own sexual orientation, gender identity or gender expression.</a:t>
            </a:r>
          </a:p>
        </p:txBody>
      </p:sp>
    </p:spTree>
    <p:extLst>
      <p:ext uri="{BB962C8B-B14F-4D97-AF65-F5344CB8AC3E}">
        <p14:creationId xmlns:p14="http://schemas.microsoft.com/office/powerpoint/2010/main" val="3244118588"/>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ASEXUAL</a:t>
            </a:r>
          </a:p>
        </p:txBody>
      </p:sp>
      <p:sp>
        <p:nvSpPr>
          <p:cNvPr id="3" name="Content Placeholder 2"/>
          <p:cNvSpPr>
            <a:spLocks noGrp="1"/>
          </p:cNvSpPr>
          <p:nvPr>
            <p:ph idx="1"/>
          </p:nvPr>
        </p:nvSpPr>
        <p:spPr>
          <a:xfrm>
            <a:off x="1097280" y="2077303"/>
            <a:ext cx="10058400" cy="4023360"/>
          </a:xfrm>
        </p:spPr>
        <p:txBody>
          <a:bodyPr vert="horz" lIns="0" tIns="45720" rIns="0" bIns="45720" rtlCol="0" anchor="t">
            <a:normAutofit/>
          </a:bodyPr>
          <a:lstStyle/>
          <a:p>
            <a:pPr algn="ctr"/>
            <a:r>
              <a:rPr lang="en-US" sz="4000"/>
              <a:t>A person who generally does not feel sexual attraction or desire to any group of people. </a:t>
            </a:r>
          </a:p>
          <a:p>
            <a:pPr algn="ctr"/>
            <a:r>
              <a:rPr lang="en-US" sz="4000"/>
              <a:t>Asexuality is not the same as celibacy.</a:t>
            </a:r>
          </a:p>
        </p:txBody>
      </p:sp>
    </p:spTree>
    <p:extLst>
      <p:ext uri="{BB962C8B-B14F-4D97-AF65-F5344CB8AC3E}">
        <p14:creationId xmlns:p14="http://schemas.microsoft.com/office/powerpoint/2010/main" val="2099745552"/>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ALLY</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Typically any non-LGBT person who supports and stands up for the rights of LGBT people, though LGBT people can still be allies, such as a lesbian who is an ally to a transgender person.</a:t>
            </a:r>
          </a:p>
        </p:txBody>
      </p:sp>
    </p:spTree>
    <p:extLst>
      <p:ext uri="{BB962C8B-B14F-4D97-AF65-F5344CB8AC3E}">
        <p14:creationId xmlns:p14="http://schemas.microsoft.com/office/powerpoint/2010/main" val="1246130762"/>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CISGENDER</a:t>
            </a:r>
          </a:p>
        </p:txBody>
      </p:sp>
      <p:sp>
        <p:nvSpPr>
          <p:cNvPr id="3" name="Content Placeholder 2"/>
          <p:cNvSpPr>
            <a:spLocks noGrp="1"/>
          </p:cNvSpPr>
          <p:nvPr>
            <p:ph idx="1"/>
          </p:nvPr>
        </p:nvSpPr>
        <p:spPr/>
        <p:txBody>
          <a:bodyPr vert="horz" lIns="0" tIns="45720" rIns="0" bIns="45720" rtlCol="0" anchor="t">
            <a:normAutofit/>
          </a:bodyPr>
          <a:lstStyle/>
          <a:p>
            <a:endParaRPr lang="en-US"/>
          </a:p>
          <a:p>
            <a:pPr algn="ctr"/>
            <a:r>
              <a:rPr lang="en-US" sz="4000"/>
              <a:t>Types of gender identity where an individual's experience of their own matches the sex they were assigned at birth.</a:t>
            </a:r>
          </a:p>
        </p:txBody>
      </p:sp>
    </p:spTree>
    <p:extLst>
      <p:ext uri="{BB962C8B-B14F-4D97-AF65-F5344CB8AC3E}">
        <p14:creationId xmlns:p14="http://schemas.microsoft.com/office/powerpoint/2010/main" val="2250913144"/>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COMING OUT</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The process of acknowledging one's sexual orientation and/or gender identity to other people.</a:t>
            </a:r>
          </a:p>
          <a:p>
            <a:pPr algn="ctr"/>
            <a:r>
              <a:rPr lang="en-US" sz="4000"/>
              <a:t>For most LGBT people this is a life-long process.</a:t>
            </a:r>
          </a:p>
        </p:txBody>
      </p:sp>
    </p:spTree>
    <p:extLst>
      <p:ext uri="{BB962C8B-B14F-4D97-AF65-F5344CB8AC3E}">
        <p14:creationId xmlns:p14="http://schemas.microsoft.com/office/powerpoint/2010/main" val="2944809156"/>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IN THE CLOSET</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Describes a person who keeps their sexual orientation or gender identity a secret from some or all people.</a:t>
            </a:r>
          </a:p>
        </p:txBody>
      </p:sp>
    </p:spTree>
    <p:extLst>
      <p:ext uri="{BB962C8B-B14F-4D97-AF65-F5344CB8AC3E}">
        <p14:creationId xmlns:p14="http://schemas.microsoft.com/office/powerpoint/2010/main" val="3166884879"/>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INTERSEX</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A person whose sexual anatomy or chromosomes so not fit with the traditional markers of "female" and "male". </a:t>
            </a:r>
          </a:p>
          <a:p>
            <a:pPr algn="ctr"/>
            <a:r>
              <a:rPr lang="en-US" sz="4000"/>
              <a:t>For example: people born with both "female" and "male" anatomy (penis, testicles, vagina, uterus); people born XXY.</a:t>
            </a:r>
          </a:p>
        </p:txBody>
      </p:sp>
    </p:spTree>
    <p:extLst>
      <p:ext uri="{BB962C8B-B14F-4D97-AF65-F5344CB8AC3E}">
        <p14:creationId xmlns:p14="http://schemas.microsoft.com/office/powerpoint/2010/main" val="4084962456"/>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SEXUAL ORIENTATION</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The type of sexual, romantic, and/or physical attraction someone feels towards others. </a:t>
            </a:r>
          </a:p>
          <a:p>
            <a:pPr algn="ctr"/>
            <a:r>
              <a:rPr lang="en-US" sz="4000"/>
              <a:t>Often labels based on the gender identity/expression of the person and who they are attracted to.</a:t>
            </a:r>
          </a:p>
        </p:txBody>
      </p:sp>
    </p:spTree>
    <p:extLst>
      <p:ext uri="{BB962C8B-B14F-4D97-AF65-F5344CB8AC3E}">
        <p14:creationId xmlns:p14="http://schemas.microsoft.com/office/powerpoint/2010/main" val="3454482458"/>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PANSEXUAL</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A person who experiences sexual, romantic, physical, and/or spiritual attraction for members of all gender identities/expressions, not just people who fit into the standard gender binary (men and women).</a:t>
            </a:r>
          </a:p>
        </p:txBody>
      </p:sp>
    </p:spTree>
    <p:extLst>
      <p:ext uri="{BB962C8B-B14F-4D97-AF65-F5344CB8AC3E}">
        <p14:creationId xmlns:p14="http://schemas.microsoft.com/office/powerpoint/2010/main" val="1631397204"/>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SEXUALITY</a:t>
            </a:r>
          </a:p>
        </p:txBody>
      </p:sp>
      <p:sp>
        <p:nvSpPr>
          <p:cNvPr id="3" name="Text Placeholder 2"/>
          <p:cNvSpPr>
            <a:spLocks noGrp="1"/>
          </p:cNvSpPr>
          <p:nvPr>
            <p:ph type="body" idx="1"/>
          </p:nvPr>
        </p:nvSpPr>
        <p:spPr/>
        <p:txBody>
          <a:bodyPr/>
          <a:lstStyle/>
          <a:p>
            <a:r>
              <a:rPr lang="en-US" sz="3200"/>
              <a:t>HETEROSEXUAL</a:t>
            </a:r>
          </a:p>
        </p:txBody>
      </p:sp>
      <p:sp>
        <p:nvSpPr>
          <p:cNvPr id="4" name="Content Placeholder 3"/>
          <p:cNvSpPr>
            <a:spLocks noGrp="1"/>
          </p:cNvSpPr>
          <p:nvPr>
            <p:ph sz="half" idx="2"/>
          </p:nvPr>
        </p:nvSpPr>
        <p:spPr/>
        <p:txBody>
          <a:bodyPr vert="horz" lIns="0" tIns="45720" rIns="0" bIns="45720" rtlCol="0" anchor="t">
            <a:normAutofit/>
          </a:bodyPr>
          <a:lstStyle/>
          <a:p>
            <a:pPr algn="ctr"/>
            <a:r>
              <a:rPr lang="en-US" sz="4000"/>
              <a:t>A person who is only attracted to members of the opposite sex.</a:t>
            </a:r>
          </a:p>
          <a:p>
            <a:pPr algn="ctr"/>
            <a:r>
              <a:rPr lang="en-US" sz="4000"/>
              <a:t>Also called "straight".</a:t>
            </a:r>
          </a:p>
        </p:txBody>
      </p:sp>
      <p:sp>
        <p:nvSpPr>
          <p:cNvPr id="5" name="Text Placeholder 4"/>
          <p:cNvSpPr>
            <a:spLocks noGrp="1"/>
          </p:cNvSpPr>
          <p:nvPr>
            <p:ph type="body" sz="quarter" idx="3"/>
          </p:nvPr>
        </p:nvSpPr>
        <p:spPr/>
        <p:txBody>
          <a:bodyPr/>
          <a:lstStyle/>
          <a:p>
            <a:r>
              <a:rPr lang="en-US" sz="3200"/>
              <a:t>HOMOSEXUAL</a:t>
            </a:r>
          </a:p>
        </p:txBody>
      </p:sp>
      <p:sp>
        <p:nvSpPr>
          <p:cNvPr id="6" name="Content Placeholder 5"/>
          <p:cNvSpPr>
            <a:spLocks noGrp="1"/>
          </p:cNvSpPr>
          <p:nvPr>
            <p:ph sz="quarter" idx="4"/>
          </p:nvPr>
        </p:nvSpPr>
        <p:spPr/>
        <p:txBody>
          <a:bodyPr vert="horz" lIns="0" tIns="45720" rIns="0" bIns="45720" rtlCol="0" anchor="t">
            <a:normAutofit lnSpcReduction="10000"/>
          </a:bodyPr>
          <a:lstStyle/>
          <a:p>
            <a:pPr marL="0" indent="0" algn="ctr">
              <a:buNone/>
            </a:pPr>
            <a:r>
              <a:rPr lang="en-US" sz="4000"/>
              <a:t>A clinical term for people who are attracted to members of the same sex.</a:t>
            </a:r>
          </a:p>
          <a:p>
            <a:pPr marL="0" indent="0" algn="ctr">
              <a:buNone/>
            </a:pPr>
            <a:r>
              <a:rPr lang="en-US" sz="4000"/>
              <a:t>Some find this term offensive.</a:t>
            </a:r>
          </a:p>
        </p:txBody>
      </p:sp>
    </p:spTree>
    <p:extLst>
      <p:ext uri="{BB962C8B-B14F-4D97-AF65-F5344CB8AC3E}">
        <p14:creationId xmlns:p14="http://schemas.microsoft.com/office/powerpoint/2010/main" val="840871178"/>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LESBIAN</a:t>
            </a:r>
          </a:p>
        </p:txBody>
      </p:sp>
      <p:sp>
        <p:nvSpPr>
          <p:cNvPr id="3" name="Content Placeholder 2"/>
          <p:cNvSpPr>
            <a:spLocks noGrp="1"/>
          </p:cNvSpPr>
          <p:nvPr>
            <p:ph idx="1"/>
          </p:nvPr>
        </p:nvSpPr>
        <p:spPr/>
        <p:txBody>
          <a:bodyPr vert="horz" lIns="0" tIns="45720" rIns="0" bIns="45720" rtlCol="0" anchor="t">
            <a:normAutofit/>
          </a:bodyPr>
          <a:lstStyle/>
          <a:p>
            <a:pPr algn="ctr"/>
            <a:endParaRPr lang="en-US" sz="3200"/>
          </a:p>
          <a:p>
            <a:pPr algn="ctr"/>
            <a:endParaRPr lang="en-US" sz="3200"/>
          </a:p>
          <a:p>
            <a:pPr algn="ctr"/>
            <a:r>
              <a:rPr lang="en-US" sz="4000"/>
              <a:t>A woman that is primarily attracted to other women.</a:t>
            </a:r>
          </a:p>
        </p:txBody>
      </p:sp>
    </p:spTree>
    <p:extLst>
      <p:ext uri="{BB962C8B-B14F-4D97-AF65-F5344CB8AC3E}">
        <p14:creationId xmlns:p14="http://schemas.microsoft.com/office/powerpoint/2010/main" val="1223335946"/>
      </p:ext>
    </p:extLst>
  </p:cSld>
  <p:clrMapOvr>
    <a:masterClrMapping/>
  </p:clrMapOvr>
  <p:transition spd="slow">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GENDERQUEER</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A term which refers to individuals or groups who "queer" or problematize the hegemonic notions of sex, gender and desire in a given society. Genderqueer people possess identities which fall outside of the widely accepted sexual binary.</a:t>
            </a:r>
          </a:p>
        </p:txBody>
      </p:sp>
    </p:spTree>
    <p:extLst>
      <p:ext uri="{BB962C8B-B14F-4D97-AF65-F5344CB8AC3E}">
        <p14:creationId xmlns:p14="http://schemas.microsoft.com/office/powerpoint/2010/main" val="1600390795"/>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GENDERQUEER</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May also refer to people who identify as both transgender AND queer, i.e. individuals who challenge both gender and sexuality regimes and see gender identity and sexual orientation as overlapping and inteconnected.</a:t>
            </a:r>
          </a:p>
        </p:txBody>
      </p:sp>
    </p:spTree>
    <p:extLst>
      <p:ext uri="{BB962C8B-B14F-4D97-AF65-F5344CB8AC3E}">
        <p14:creationId xmlns:p14="http://schemas.microsoft.com/office/powerpoint/2010/main" val="2932255727"/>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GENDER IDENTITY</a:t>
            </a:r>
          </a:p>
        </p:txBody>
      </p:sp>
      <p:sp>
        <p:nvSpPr>
          <p:cNvPr id="3" name="Content Placeholder 2"/>
          <p:cNvSpPr>
            <a:spLocks noGrp="1"/>
          </p:cNvSpPr>
          <p:nvPr>
            <p:ph idx="1"/>
          </p:nvPr>
        </p:nvSpPr>
        <p:spPr/>
        <p:txBody>
          <a:bodyPr vert="horz" lIns="0" tIns="45720" rIns="0" bIns="45720" rtlCol="0" anchor="t">
            <a:normAutofit lnSpcReduction="10000"/>
          </a:bodyPr>
          <a:lstStyle/>
          <a:p>
            <a:pPr marL="0" indent="0" algn="ctr">
              <a:buNone/>
            </a:pPr>
            <a:r>
              <a:rPr lang="en-US" sz="4000"/>
              <a:t>The sense of "being" male, female, genderqueer, agender, etc. </a:t>
            </a:r>
          </a:p>
          <a:p>
            <a:pPr algn="ctr"/>
            <a:r>
              <a:rPr lang="en-US" sz="4000"/>
              <a:t>For some people, gender identity is in accord with their physical anatomy.  </a:t>
            </a:r>
          </a:p>
          <a:p>
            <a:pPr algn="ctr"/>
            <a:r>
              <a:rPr lang="en-US" sz="4000" dirty="0">
                <a:latin typeface="Calibri" charset="0"/>
              </a:rPr>
              <a:t>For transgender people, gender identity may differ from physical anatomy or expected social roles. </a:t>
            </a:r>
          </a:p>
        </p:txBody>
      </p:sp>
    </p:spTree>
    <p:extLst>
      <p:ext uri="{BB962C8B-B14F-4D97-AF65-F5344CB8AC3E}">
        <p14:creationId xmlns:p14="http://schemas.microsoft.com/office/powerpoint/2010/main" val="4175174811"/>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GENDER IDENTITY</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Gender identity, biological sex, and sexual orientation are separate and you cannot assume how someone identifies in one category based on how they identify in another category.</a:t>
            </a:r>
          </a:p>
        </p:txBody>
      </p:sp>
    </p:spTree>
    <p:extLst>
      <p:ext uri="{BB962C8B-B14F-4D97-AF65-F5344CB8AC3E}">
        <p14:creationId xmlns:p14="http://schemas.microsoft.com/office/powerpoint/2010/main" val="103937201"/>
      </p:ext>
    </p:extLst>
  </p:cSld>
  <p:clrMapOvr>
    <a:masterClrMapping/>
  </p:clrMapOvr>
  <p:transition spd="slow">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GENDER EXPRESSION</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A term which refers to the ways in which we each manifest masculinity or femininity. It is usually an extension of our "gender identity", our innate sense of being male, female, etc. </a:t>
            </a:r>
          </a:p>
        </p:txBody>
      </p:sp>
    </p:spTree>
    <p:extLst>
      <p:ext uri="{BB962C8B-B14F-4D97-AF65-F5344CB8AC3E}">
        <p14:creationId xmlns:p14="http://schemas.microsoft.com/office/powerpoint/2010/main" val="992143091"/>
      </p:ext>
    </p:extLst>
  </p:cSld>
  <p:clrMapOvr>
    <a:masterClrMapping/>
  </p:clrMapOvr>
  <p:transition spd="slow">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1971" y="268790"/>
            <a:ext cx="10058400" cy="1450757"/>
          </a:xfrm>
        </p:spPr>
        <p:txBody>
          <a:bodyPr/>
          <a:lstStyle/>
          <a:p>
            <a:pPr algn="ctr"/>
            <a:r>
              <a:rPr lang="en-US"/>
              <a:t>BIPHOBIA    HOMOPHOBIA</a:t>
            </a:r>
            <a:r>
              <a:rPr lang="en-US" dirty="0"/>
              <a:t/>
            </a:r>
            <a:br>
              <a:rPr lang="en-US" dirty="0"/>
            </a:br>
            <a:r>
              <a:rPr lang="en-US">
                <a:solidFill>
                  <a:srgbClr val="404040"/>
                </a:solidFill>
                <a:latin typeface="Calibri Light"/>
              </a:rPr>
              <a:t>TRANSPHOBIA</a:t>
            </a:r>
            <a:endParaRPr lang="en-US"/>
          </a:p>
        </p:txBody>
      </p:sp>
      <p:sp>
        <p:nvSpPr>
          <p:cNvPr id="3" name="Content Placeholder 2"/>
          <p:cNvSpPr>
            <a:spLocks noGrp="1"/>
          </p:cNvSpPr>
          <p:nvPr>
            <p:ph sz="half" idx="1"/>
          </p:nvPr>
        </p:nvSpPr>
        <p:spPr/>
        <p:txBody>
          <a:bodyPr vert="horz" lIns="0" tIns="45720" rIns="0" bIns="45720" rtlCol="0" anchor="t">
            <a:normAutofit/>
          </a:bodyPr>
          <a:lstStyle/>
          <a:p>
            <a:pPr algn="ctr"/>
            <a:r>
              <a:rPr lang="en-US" sz="4000" dirty="0">
                <a:solidFill>
                  <a:srgbClr val="000000"/>
                </a:solidFill>
                <a:latin typeface="Calibri" charset="0"/>
              </a:rPr>
              <a:t>PHOBIA - A persistent, irrational fear of a specific object, activity or situation that leads to a compelling desire to avoid it. </a:t>
            </a:r>
          </a:p>
        </p:txBody>
      </p:sp>
      <p:sp>
        <p:nvSpPr>
          <p:cNvPr id="4" name="Content Placeholder 3"/>
          <p:cNvSpPr>
            <a:spLocks noGrp="1"/>
          </p:cNvSpPr>
          <p:nvPr>
            <p:ph sz="half" idx="2"/>
          </p:nvPr>
        </p:nvSpPr>
        <p:spPr/>
        <p:txBody>
          <a:bodyPr vert="horz" lIns="0" tIns="45720" rIns="0" bIns="45720" rtlCol="0" anchor="t">
            <a:normAutofit fontScale="92500" lnSpcReduction="10000"/>
          </a:bodyPr>
          <a:lstStyle/>
          <a:p>
            <a:pPr algn="ctr"/>
            <a:r>
              <a:rPr lang="en-US" sz="4000" dirty="0">
                <a:solidFill>
                  <a:srgbClr val="000000"/>
                </a:solidFill>
                <a:latin typeface="Calibri" charset="0"/>
              </a:rPr>
              <a:t>Unreasoning fear, hostility, or aversion or towards</a:t>
            </a:r>
          </a:p>
          <a:p>
            <a:pPr algn="ctr"/>
            <a:r>
              <a:rPr lang="en-US" sz="4000" dirty="0">
                <a:solidFill>
                  <a:srgbClr val="000000"/>
                </a:solidFill>
                <a:latin typeface="Calibri" charset="0"/>
              </a:rPr>
              <a:t>Bisexuals</a:t>
            </a:r>
          </a:p>
          <a:p>
            <a:pPr algn="ctr"/>
            <a:r>
              <a:rPr lang="en-US" sz="4000" dirty="0">
                <a:solidFill>
                  <a:srgbClr val="000000"/>
                </a:solidFill>
                <a:latin typeface="Calibri" charset="0"/>
              </a:rPr>
              <a:t>Homosexuals</a:t>
            </a:r>
          </a:p>
          <a:p>
            <a:pPr algn="ctr"/>
            <a:r>
              <a:rPr lang="en-US" sz="4000" dirty="0">
                <a:solidFill>
                  <a:srgbClr val="000000"/>
                </a:solidFill>
                <a:latin typeface="Calibri" charset="0"/>
              </a:rPr>
              <a:t>Transsexuals</a:t>
            </a:r>
          </a:p>
          <a:p>
            <a:pPr algn="ctr"/>
            <a:r>
              <a:rPr lang="en-US" sz="4000" dirty="0">
                <a:solidFill>
                  <a:srgbClr val="000000"/>
                </a:solidFill>
                <a:latin typeface="Calibri" charset="0"/>
              </a:rPr>
              <a:t>Transgender people</a:t>
            </a:r>
          </a:p>
          <a:p>
            <a:pPr algn="ctr"/>
            <a:endParaRPr lang="en-US" dirty="0"/>
          </a:p>
        </p:txBody>
      </p:sp>
    </p:spTree>
    <p:extLst>
      <p:ext uri="{BB962C8B-B14F-4D97-AF65-F5344CB8AC3E}">
        <p14:creationId xmlns:p14="http://schemas.microsoft.com/office/powerpoint/2010/main" val="1479735395"/>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GAY</a:t>
            </a:r>
          </a:p>
        </p:txBody>
      </p:sp>
      <p:sp>
        <p:nvSpPr>
          <p:cNvPr id="3" name="Content Placeholder 2"/>
          <p:cNvSpPr>
            <a:spLocks noGrp="1"/>
          </p:cNvSpPr>
          <p:nvPr>
            <p:ph idx="1"/>
          </p:nvPr>
        </p:nvSpPr>
        <p:spPr/>
        <p:txBody>
          <a:bodyPr vert="horz" lIns="0" tIns="45720" rIns="0" bIns="45720" rtlCol="0" anchor="t">
            <a:normAutofit/>
          </a:bodyPr>
          <a:lstStyle/>
          <a:p>
            <a:pPr algn="ctr"/>
            <a:r>
              <a:rPr lang="en-US" sz="4400"/>
              <a:t>A person who is attracted primarily to members of the same sex. Although it can be used for any sex (e.g. gay man, gay woman, gay person), "lesbian" is sometimes the preferred term for women who are attracted to women</a:t>
            </a:r>
            <a:r>
              <a:rPr lang="en-US" sz="4000"/>
              <a:t>. </a:t>
            </a:r>
            <a:endParaRPr lang="en-US"/>
          </a:p>
        </p:txBody>
      </p:sp>
    </p:spTree>
    <p:extLst>
      <p:ext uri="{BB962C8B-B14F-4D97-AF65-F5344CB8AC3E}">
        <p14:creationId xmlns:p14="http://schemas.microsoft.com/office/powerpoint/2010/main" val="3206862580"/>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BISEXUAL / BI</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A person who is attracted to both people of their own gender and another gender.</a:t>
            </a:r>
            <a:r>
              <a:rPr lang="en-US" sz="4800"/>
              <a:t> </a:t>
            </a:r>
          </a:p>
        </p:txBody>
      </p:sp>
    </p:spTree>
    <p:extLst>
      <p:ext uri="{BB962C8B-B14F-4D97-AF65-F5344CB8AC3E}">
        <p14:creationId xmlns:p14="http://schemas.microsoft.com/office/powerpoint/2010/main" val="282475543"/>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TRANSGENDER</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This term has many definitions. It is frequently used as an umbrella term to refer to all people who do not identify with their assigned gender at birth or the binary gender system. </a:t>
            </a:r>
          </a:p>
          <a:p>
            <a:pPr algn="ctr"/>
            <a:r>
              <a:rPr lang="en-US" sz="4000"/>
              <a:t>Transsexual, genderqueer, drag kings, drag queens, two-spirit people among others.</a:t>
            </a:r>
          </a:p>
        </p:txBody>
      </p:sp>
    </p:spTree>
    <p:extLst>
      <p:ext uri="{BB962C8B-B14F-4D97-AF65-F5344CB8AC3E}">
        <p14:creationId xmlns:p14="http://schemas.microsoft.com/office/powerpoint/2010/main" val="3244383436"/>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TRANSGENDER</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dirty="0">
                <a:latin typeface="Calibri" charset="0"/>
              </a:rPr>
              <a:t>Some transgender people feel they exist not within one of the two standard gender categories, but rather somewhere between, or outside the two genders. </a:t>
            </a:r>
          </a:p>
          <a:p>
            <a:pPr algn="ctr"/>
            <a:endParaRPr lang="en-US"/>
          </a:p>
        </p:txBody>
      </p:sp>
    </p:spTree>
    <p:extLst>
      <p:ext uri="{BB962C8B-B14F-4D97-AF65-F5344CB8AC3E}">
        <p14:creationId xmlns:p14="http://schemas.microsoft.com/office/powerpoint/2010/main" val="753443612"/>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TRANSSEXUAL</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A person whose gender identity is different from their biological sex, who may undergo medical treatments to change their biological sex, often times to align it with their gender identity or they may live their lives as another sex. </a:t>
            </a:r>
          </a:p>
        </p:txBody>
      </p:sp>
    </p:spTree>
    <p:extLst>
      <p:ext uri="{BB962C8B-B14F-4D97-AF65-F5344CB8AC3E}">
        <p14:creationId xmlns:p14="http://schemas.microsoft.com/office/powerpoint/2010/main" val="1989982227"/>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Queer</a:t>
            </a:r>
          </a:p>
        </p:txBody>
      </p:sp>
      <p:sp>
        <p:nvSpPr>
          <p:cNvPr id="3" name="Content Placeholder 2"/>
          <p:cNvSpPr>
            <a:spLocks noGrp="1"/>
          </p:cNvSpPr>
          <p:nvPr>
            <p:ph idx="1"/>
          </p:nvPr>
        </p:nvSpPr>
        <p:spPr/>
        <p:txBody>
          <a:bodyPr vert="horz" lIns="0" tIns="45720" rIns="0" bIns="45720" rtlCol="0" anchor="t">
            <a:normAutofit/>
          </a:bodyPr>
          <a:lstStyle/>
          <a:p>
            <a:pPr algn="ctr"/>
            <a:r>
              <a:rPr lang="en-US" sz="4000"/>
              <a:t>An umbrella term sometimes used as by LGBTQIA people to refer to the entire LGBT community.</a:t>
            </a:r>
          </a:p>
          <a:p>
            <a:pPr algn="ctr"/>
            <a:r>
              <a:rPr lang="en-US" sz="4000"/>
              <a:t>An alternative that some people use to "queer" the idea of labels and categories. Similar to the concept of genderqueer.</a:t>
            </a:r>
          </a:p>
        </p:txBody>
      </p:sp>
    </p:spTree>
    <p:extLst>
      <p:ext uri="{BB962C8B-B14F-4D97-AF65-F5344CB8AC3E}">
        <p14:creationId xmlns:p14="http://schemas.microsoft.com/office/powerpoint/2010/main" val="3451912915"/>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QUEER</a:t>
            </a:r>
          </a:p>
        </p:txBody>
      </p:sp>
      <p:sp>
        <p:nvSpPr>
          <p:cNvPr id="3" name="Content Placeholder 2"/>
          <p:cNvSpPr>
            <a:spLocks noGrp="1"/>
          </p:cNvSpPr>
          <p:nvPr>
            <p:ph idx="1"/>
          </p:nvPr>
        </p:nvSpPr>
        <p:spPr/>
        <p:txBody>
          <a:bodyPr vert="horz" lIns="0" tIns="45720" rIns="0" bIns="45720" rtlCol="0" anchor="t">
            <a:normAutofit/>
          </a:bodyPr>
          <a:lstStyle/>
          <a:p>
            <a:pPr algn="ctr"/>
            <a:endParaRPr lang="en-US" sz="4000">
              <a:solidFill>
                <a:srgbClr val="404040"/>
              </a:solidFill>
              <a:latin typeface="Calibri"/>
            </a:endParaRPr>
          </a:p>
          <a:p>
            <a:pPr algn="ctr"/>
            <a:r>
              <a:rPr lang="en-US" sz="4000" b="1">
                <a:solidFill>
                  <a:srgbClr val="404040"/>
                </a:solidFill>
                <a:latin typeface="Calibri"/>
              </a:rPr>
              <a:t>The word queer is an in-group term, and a word that can be considered offensive to some people, depending on their generation, geographic location and relationship with the word.</a:t>
            </a:r>
          </a:p>
        </p:txBody>
      </p:sp>
    </p:spTree>
    <p:extLst>
      <p:ext uri="{BB962C8B-B14F-4D97-AF65-F5344CB8AC3E}">
        <p14:creationId xmlns:p14="http://schemas.microsoft.com/office/powerpoint/2010/main" val="4195154796"/>
      </p:ext>
    </p:extLst>
  </p:cSld>
  <p:clrMapOvr>
    <a:masterClrMapping/>
  </p:clrMapOvr>
  <p:transition spd="slow">
    <p:push/>
  </p:transition>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0</Words>
  <Application>Microsoft Office PowerPoint</Application>
  <PresentationFormat>Widescreen</PresentationFormat>
  <Paragraphs>0</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Retrospect</vt:lpstr>
      <vt:lpstr>LGBT  Terms and Definitions</vt:lpstr>
      <vt:lpstr>LESBIAN</vt:lpstr>
      <vt:lpstr>GAY</vt:lpstr>
      <vt:lpstr>BISEXUAL / BI</vt:lpstr>
      <vt:lpstr>TRANSGENDER</vt:lpstr>
      <vt:lpstr>TRANSGENDER</vt:lpstr>
      <vt:lpstr>TRANSSEXUAL</vt:lpstr>
      <vt:lpstr>Queer</vt:lpstr>
      <vt:lpstr>QUEER</vt:lpstr>
      <vt:lpstr>QUESTIONING</vt:lpstr>
      <vt:lpstr>ASEXUAL</vt:lpstr>
      <vt:lpstr>ALLY</vt:lpstr>
      <vt:lpstr>CISGENDER</vt:lpstr>
      <vt:lpstr>COMING OUT</vt:lpstr>
      <vt:lpstr>IN THE CLOSET</vt:lpstr>
      <vt:lpstr>INTERSEX</vt:lpstr>
      <vt:lpstr>SEXUAL ORIENTATION</vt:lpstr>
      <vt:lpstr>PANSEXUAL</vt:lpstr>
      <vt:lpstr>SEXUALITY</vt:lpstr>
      <vt:lpstr>GENDERQUEER</vt:lpstr>
      <vt:lpstr>GENDERQUEER</vt:lpstr>
      <vt:lpstr>GENDER IDENTITY</vt:lpstr>
      <vt:lpstr>GENDER IDENTITY</vt:lpstr>
      <vt:lpstr>GENDER EXPRESSION</vt:lpstr>
      <vt:lpstr>BIPHOBIA    HOMOPHOBIA TRANSPHOBIA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11</cp:revision>
  <dcterms:created xsi:type="dcterms:W3CDTF">2014-09-12T02:11:56Z</dcterms:created>
  <dcterms:modified xsi:type="dcterms:W3CDTF">2015-06-18T20:40:33Z</dcterms:modified>
</cp:coreProperties>
</file>