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  <p:sldMasterId id="2147483683" r:id="rId3"/>
    <p:sldMasterId id="2147483695" r:id="rId4"/>
    <p:sldMasterId id="2147483717" r:id="rId5"/>
  </p:sldMasterIdLst>
  <p:notesMasterIdLst>
    <p:notesMasterId r:id="rId49"/>
  </p:notesMasterIdLst>
  <p:sldIdLst>
    <p:sldId id="258" r:id="rId6"/>
    <p:sldId id="259" r:id="rId7"/>
    <p:sldId id="340" r:id="rId8"/>
    <p:sldId id="341" r:id="rId9"/>
    <p:sldId id="342" r:id="rId10"/>
    <p:sldId id="326" r:id="rId11"/>
    <p:sldId id="328" r:id="rId12"/>
    <p:sldId id="376" r:id="rId13"/>
    <p:sldId id="262" r:id="rId14"/>
    <p:sldId id="264" r:id="rId15"/>
    <p:sldId id="265" r:id="rId16"/>
    <p:sldId id="266" r:id="rId17"/>
    <p:sldId id="274" r:id="rId18"/>
    <p:sldId id="364" r:id="rId19"/>
    <p:sldId id="381" r:id="rId20"/>
    <p:sldId id="368" r:id="rId21"/>
    <p:sldId id="367" r:id="rId22"/>
    <p:sldId id="385" r:id="rId23"/>
    <p:sldId id="382" r:id="rId24"/>
    <p:sldId id="386" r:id="rId25"/>
    <p:sldId id="380" r:id="rId26"/>
    <p:sldId id="374" r:id="rId27"/>
    <p:sldId id="375" r:id="rId28"/>
    <p:sldId id="377" r:id="rId29"/>
    <p:sldId id="331" r:id="rId30"/>
    <p:sldId id="261" r:id="rId31"/>
    <p:sldId id="260" r:id="rId32"/>
    <p:sldId id="332" r:id="rId33"/>
    <p:sldId id="299" r:id="rId34"/>
    <p:sldId id="300" r:id="rId35"/>
    <p:sldId id="301" r:id="rId36"/>
    <p:sldId id="302" r:id="rId37"/>
    <p:sldId id="303" r:id="rId38"/>
    <p:sldId id="304" r:id="rId39"/>
    <p:sldId id="373" r:id="rId40"/>
    <p:sldId id="379" r:id="rId41"/>
    <p:sldId id="334" r:id="rId42"/>
    <p:sldId id="314" r:id="rId43"/>
    <p:sldId id="324" r:id="rId44"/>
    <p:sldId id="335" r:id="rId45"/>
    <p:sldId id="336" r:id="rId46"/>
    <p:sldId id="383" r:id="rId47"/>
    <p:sldId id="38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03E9-B6A7-43C4-B984-DB57EDF84E8C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9DA6-FFA7-485B-8F8C-1264BFCD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3)</a:t>
            </a:r>
            <a:r>
              <a:rPr lang="en-US" sz="1200" b="0" dirty="0" smtClean="0"/>
              <a:t> (adaptive capabilities and vigor or a response)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42F34-742B-4A89-9268-A509456F34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5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Iphone app collects data from 7.68 million responses in 50 countries over 5 months</a:t>
            </a:r>
          </a:p>
          <a:p>
            <a:endParaRPr lang="en-US" smtClean="0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E7D0A9D-D1E2-415E-BA5E-986311F764C0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1BA740-DE9C-4BC7-BBE6-E70AAEC0B4F4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AB02A4-86AA-488C-8E41-9079545C6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8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3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08D2C7-DB0C-4177-9549-58BEE8644AC1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FEAF9AB-3103-44C5-9B64-A4563933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4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6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45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AE5ACF-6315-45F5-B9F8-51BB19512FF1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6B5985-A26C-4C22-8526-35CD43796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2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3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9B00C77-8529-483E-8750-74AE649AA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0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95FD6F5-75F5-4D72-BEAD-AB6451B88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9D94F80-F713-4FD4-9B03-A15FBC8F2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9E3D3A3-AE17-4C3B-B2B3-ECA6E4B60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295A01CD-9FA7-4C98-9C90-CC2A877E9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26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103C6512-EDFC-4DC2-A2CE-8B56550C9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8BED485-9426-4EF6-8673-DF21D586C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7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5900"/>
            <a:ext cx="9144000" cy="3886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7/17/13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fld id="{0B4EC44E-492A-420B-883E-648CAFBD4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D391A5-7390-415E-8926-674B0E27D993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EDAE104-C0C0-4792-B2BA-4E7F6251F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5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5EEF-16B6-420C-BD12-95D8EBEEF6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74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9EC4-ACFF-4FDD-968C-051453F05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3CE7-A9B8-450F-AC36-D65A102890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4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667B-611B-46EE-AABE-34C3CFE4E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6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1DAF-5013-4425-8BD7-A331965366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50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BDEB-9D14-4D3D-A7CB-B521B15FA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00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3C39-24CE-4AD3-B6B1-554B967941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9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B6AA-DE86-4833-AA30-C1468FABF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5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EDC7-0FFD-4F33-839B-4C6401577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1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2634-DF60-4C4F-B37E-48C0B8B96C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1C5E7C-C061-4A2E-A4A9-45B29BFAD881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8A1B8D-5719-47E8-A30E-CCFB9D88F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6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DC0E-3B6A-4EA6-90AB-834C171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3612753-B905-4C93-AF13-848C1F711E98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F56212-657D-439D-A910-B6983FD5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2BBB008-4C33-457D-99F7-273E613F66B9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9C56FA-47D8-46CB-80D7-365564198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5900"/>
            <a:ext cx="9144000" cy="3886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BEDE9-60B1-49E5-A23F-037397D113F9}" type="datetime1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1DF925-16DA-4D18-B55D-A2012F2C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2DC4-BDDC-4D11-A629-D703C64D5C6B}" type="datetimeFigureOut">
              <a:rPr lang="en-US"/>
              <a:pPr>
                <a:defRPr/>
              </a:pPr>
              <a:t>6/19/15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000F-A96A-4A58-8803-E5609443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theme" Target="../theme/theme4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ndara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E5ACF-6315-45F5-B9F8-51BB19512FF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defRPr sz="120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ＭＳ Ｐゴシック" charset="0"/>
                <a:cs typeface="Candar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ndara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E453A-7180-4F75-87F8-D1C28CBD6E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ndara" pitchFamily="34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ndar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ndar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1C30-C8AE-4E98-8391-1F49516B72D8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F066-3F23-42D0-988A-F4DF321F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5B0A-B6D2-4D5B-9223-6C57962E223A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EF41-7B8B-4D59-B886-2ED8840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3863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ndara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7/17/13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>
              <a:defRPr sz="1200">
                <a:solidFill>
                  <a:prstClr val="black">
                    <a:tint val="75000"/>
                  </a:prstClr>
                </a:solidFill>
                <a:latin typeface="Candara" pitchFamily="34" charset="0"/>
                <a:ea typeface="ＭＳ Ｐゴシック" charset="0"/>
                <a:cs typeface="Candar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ndar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AAC0A5-36ED-4800-B468-4729C119A36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50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BFD9E-9969-464A-94B5-39F078A74E9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3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itle 2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534400" cy="1847850"/>
          </a:xfrm>
        </p:spPr>
        <p:txBody>
          <a:bodyPr/>
          <a:lstStyle/>
          <a:p>
            <a:r>
              <a:rPr lang="en-US" sz="3600" dirty="0" smtClean="0"/>
              <a:t>Social Emotional Learning and the Brain: </a:t>
            </a:r>
            <a:br>
              <a:rPr lang="en-US" sz="3600" dirty="0" smtClean="0"/>
            </a:br>
            <a:r>
              <a:rPr lang="en-US" sz="3600" dirty="0" smtClean="0"/>
              <a:t>Why Emotional Learning is Essential </a:t>
            </a:r>
            <a:br>
              <a:rPr lang="en-US" sz="3600" dirty="0" smtClean="0"/>
            </a:br>
            <a:r>
              <a:rPr lang="en-US" sz="3600" dirty="0" smtClean="0"/>
              <a:t>for Academic Success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Meg Benningfield, MD</a:t>
            </a:r>
          </a:p>
          <a:p>
            <a:r>
              <a:rPr lang="en-US" sz="2400" dirty="0" smtClean="0"/>
              <a:t>Assistant Professor of Psychiatry and Pediatrics</a:t>
            </a:r>
          </a:p>
          <a:p>
            <a:r>
              <a:rPr lang="en-US" sz="2400" dirty="0" smtClean="0"/>
              <a:t>Vanderbilt University School of Medicine</a:t>
            </a:r>
            <a:endParaRPr lang="en-US" sz="2400" dirty="0"/>
          </a:p>
        </p:txBody>
      </p:sp>
      <p:sp>
        <p:nvSpPr>
          <p:cNvPr id="3297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C101034-1C08-4FB1-A75E-606982AB95FB}" type="slidenum">
              <a:rPr lang="en-US" smtClean="0">
                <a:solidFill>
                  <a:srgbClr val="898989"/>
                </a:solidFill>
              </a:rPr>
              <a:pPr eaLnBrk="1" hangingPunct="1"/>
              <a:t>1</a:t>
            </a:fld>
            <a:endParaRPr 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headway.revolutiondata-cms.com/uploads/public/images/System%20Images/Sitepages/About%20brain%20injury/Brain%20l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35416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87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124200"/>
            <a:ext cx="4470400" cy="3403600"/>
          </a:xfrm>
          <a:prstGeom prst="rect">
            <a:avLst/>
          </a:prstGeom>
        </p:spPr>
      </p:pic>
      <p:pic>
        <p:nvPicPr>
          <p:cNvPr id="3" name="Picture 2" descr="3DBrain_AmygdalaAngle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0" y="1143000"/>
            <a:ext cx="5029200" cy="4840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/>
                <a:cs typeface="Candara"/>
              </a:rPr>
              <a:t>Emotional control regions are deep in the center of the brain </a:t>
            </a:r>
            <a:endParaRPr lang="en-US" sz="2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2999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xed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95600"/>
            <a:ext cx="6163733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33400"/>
            <a:ext cx="7086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ndara"/>
                <a:cs typeface="Candara"/>
              </a:rPr>
              <a:t>Your brain weighs only about 3 pounds.</a:t>
            </a:r>
          </a:p>
          <a:p>
            <a:endParaRPr lang="en-US" sz="2800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It </a:t>
            </a:r>
            <a:r>
              <a:rPr lang="en-US" sz="2800" dirty="0">
                <a:solidFill>
                  <a:srgbClr val="FFFFFF"/>
                </a:solidFill>
                <a:latin typeface="Candara"/>
                <a:cs typeface="Candara"/>
              </a:rPr>
              <a:t>houses about 1 billion neurons.</a:t>
            </a:r>
          </a:p>
          <a:p>
            <a:endParaRPr lang="en-US" sz="2800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Each </a:t>
            </a:r>
            <a:r>
              <a:rPr lang="en-US" sz="2800" dirty="0">
                <a:solidFill>
                  <a:srgbClr val="FFFFFF"/>
                </a:solidFill>
                <a:latin typeface="Candara"/>
                <a:cs typeface="Candara"/>
              </a:rPr>
              <a:t>neuron </a:t>
            </a:r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communicates </a:t>
            </a:r>
            <a:r>
              <a:rPr lang="en-US" sz="2800" dirty="0">
                <a:solidFill>
                  <a:srgbClr val="FFFFFF"/>
                </a:solidFill>
                <a:latin typeface="Candara"/>
                <a:cs typeface="Candara"/>
              </a:rPr>
              <a:t>with up to 10,00 other </a:t>
            </a:r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neurons—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endParaRPr lang="en-US" sz="28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276600"/>
            <a:ext cx="3886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ndara"/>
                <a:cs typeface="Candara"/>
              </a:rPr>
              <a:t>resulting in up to 1000 trillion connections!</a:t>
            </a:r>
            <a:endParaRPr lang="en-US" sz="28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226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D485-9426-4EF6-8673-DF21D586C1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 descr="Chemical_synapse_schema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r="-1412"/>
          <a:stretch/>
        </p:blipFill>
        <p:spPr>
          <a:xfrm>
            <a:off x="0" y="74613"/>
            <a:ext cx="5389682" cy="6748462"/>
          </a:xfrm>
        </p:spPr>
      </p:pic>
      <p:sp>
        <p:nvSpPr>
          <p:cNvPr id="7" name="Rectangle 6"/>
          <p:cNvSpPr/>
          <p:nvPr/>
        </p:nvSpPr>
        <p:spPr>
          <a:xfrm>
            <a:off x="3733800" y="6474023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https://</a:t>
            </a:r>
            <a:r>
              <a:rPr lang="en-US" sz="1400" dirty="0" err="1">
                <a:solidFill>
                  <a:prstClr val="black"/>
                </a:solidFill>
                <a:ea typeface="ＭＳ Ｐゴシック" pitchFamily="34" charset="-128"/>
              </a:rPr>
              <a:t>sitn.hms.harvard.edu</a:t>
            </a:r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/</a:t>
            </a:r>
            <a:r>
              <a:rPr lang="en-US" sz="1400" dirty="0" err="1">
                <a:solidFill>
                  <a:prstClr val="black"/>
                </a:solidFill>
                <a:ea typeface="ＭＳ Ｐゴシック" pitchFamily="34" charset="-128"/>
              </a:rPr>
              <a:t>sitnflash_wp</a:t>
            </a:r>
            <a:r>
              <a:rPr lang="en-US" sz="1400" dirty="0">
                <a:solidFill>
                  <a:prstClr val="black"/>
                </a:solidFill>
                <a:ea typeface="ＭＳ Ｐゴシック" pitchFamily="34" charset="-128"/>
              </a:rPr>
              <a:t>/2011/01/issue86/</a:t>
            </a:r>
          </a:p>
        </p:txBody>
      </p:sp>
      <p:pic>
        <p:nvPicPr>
          <p:cNvPr id="8" name="Content Placeholder 5" descr="Chemical_synapse_sch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2" t="60279" r="1122" b="9697"/>
          <a:stretch/>
        </p:blipFill>
        <p:spPr>
          <a:xfrm>
            <a:off x="4648200" y="914400"/>
            <a:ext cx="389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opamine is the brain’s </a:t>
            </a:r>
            <a:br>
              <a:rPr lang="en-US" dirty="0" smtClean="0"/>
            </a:br>
            <a:r>
              <a:rPr lang="en-US" dirty="0" smtClean="0"/>
              <a:t>“salience” signal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068763"/>
          </a:xfrm>
        </p:spPr>
        <p:txBody>
          <a:bodyPr/>
          <a:lstStyle/>
          <a:p>
            <a:r>
              <a:rPr lang="en-US" dirty="0" smtClean="0"/>
              <a:t>Tells the organism what is important in the environment</a:t>
            </a:r>
          </a:p>
          <a:p>
            <a:r>
              <a:rPr lang="en-US" dirty="0" smtClean="0"/>
              <a:t>Promotes goal-directed behavior</a:t>
            </a:r>
          </a:p>
          <a:p>
            <a:r>
              <a:rPr lang="en-US" dirty="0" smtClean="0"/>
              <a:t>Promotes general activation</a:t>
            </a:r>
          </a:p>
          <a:p>
            <a:r>
              <a:rPr lang="en-US" dirty="0" smtClean="0"/>
              <a:t>Is essential for learning associations – REWARD LEARNING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058" y="790751"/>
            <a:ext cx="184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800" b="1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1047" y="6435861"/>
            <a:ext cx="3992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Koob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and Volkow 2010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Neuropsychopharm</a:t>
            </a:r>
            <a:r>
              <a:rPr lang="en-US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35: 217-238</a:t>
            </a:r>
          </a:p>
        </p:txBody>
      </p:sp>
    </p:spTree>
    <p:extLst>
      <p:ext uri="{BB962C8B-B14F-4D97-AF65-F5344CB8AC3E}">
        <p14:creationId xmlns:p14="http://schemas.microsoft.com/office/powerpoint/2010/main" val="192960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motivates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6" y="914401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oscience5e-Fig-29"/>
          <p:cNvPicPr>
            <a:picLocks noChangeAspect="1" noChangeArrowheads="1"/>
          </p:cNvPicPr>
          <p:nvPr/>
        </p:nvPicPr>
        <p:blipFill rotWithShape="1">
          <a:blip r:embed="rId2"/>
          <a:srcRect b="4914"/>
          <a:stretch/>
        </p:blipFill>
        <p:spPr bwMode="auto">
          <a:xfrm>
            <a:off x="4583800" y="544292"/>
            <a:ext cx="3769147" cy="603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46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VTA dopamine signals deviations from predicted rewards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2" descr="Neuroscience5e-Fig-29"/>
          <p:cNvPicPr>
            <a:picLocks noChangeAspect="1" noChangeArrowheads="1"/>
          </p:cNvPicPr>
          <p:nvPr/>
        </p:nvPicPr>
        <p:blipFill rotWithShape="1">
          <a:blip r:embed="rId2"/>
          <a:srcRect t="94057"/>
          <a:stretch/>
        </p:blipFill>
        <p:spPr bwMode="auto">
          <a:xfrm>
            <a:off x="677853" y="6204863"/>
            <a:ext cx="3769147" cy="37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8" idx="3"/>
          </p:cNvCxnSpPr>
          <p:nvPr/>
        </p:nvCxnSpPr>
        <p:spPr bwMode="auto">
          <a:xfrm>
            <a:off x="4731660" y="1420843"/>
            <a:ext cx="4499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7717" y="682179"/>
            <a:ext cx="451394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Intracellular recordings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Each line is a single neuron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Each dot is an action potential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Histogram at top (in blue) summarizes the data points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51086" y="2377217"/>
            <a:ext cx="4499428" cy="21222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03486" y="4325256"/>
            <a:ext cx="4499428" cy="24342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3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Our habits influences how we experience reward</a:t>
            </a:r>
            <a:endParaRPr lang="en-US" sz="66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807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0" y="1778000"/>
            <a:ext cx="3550729" cy="3592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856" y="914401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way the brain is wired makes it impossible to completely dissociate “cognitive” from “emotional</a:t>
            </a:r>
            <a:r>
              <a:rPr lang="en-US" sz="2400" dirty="0" smtClean="0"/>
              <a:t>”.</a:t>
            </a:r>
            <a:endParaRPr lang="en-US" sz="2400" dirty="0" smtClean="0"/>
          </a:p>
          <a:p>
            <a:r>
              <a:rPr lang="en-US" sz="2400" dirty="0" smtClean="0"/>
              <a:t>Emotion regulation skills develop with brain maturity and can be promoted through direct instruction, behavior modeling, and providing a safe, predictable environment.</a:t>
            </a:r>
          </a:p>
          <a:p>
            <a:r>
              <a:rPr lang="en-US" sz="2400" dirty="0" smtClean="0"/>
              <a:t>During adolescence the “emotional brain” has greater influence over the “cognitive brain” than in childhood or </a:t>
            </a:r>
            <a:r>
              <a:rPr lang="en-US" sz="2400" dirty="0" smtClean="0"/>
              <a:t>adulthood.</a:t>
            </a:r>
            <a:endParaRPr lang="en-US" sz="2400" dirty="0" smtClean="0"/>
          </a:p>
          <a:p>
            <a:r>
              <a:rPr lang="en-US" sz="2400" dirty="0" smtClean="0"/>
              <a:t>Specific educational strategies to address emotional learning can promote greater academic achievement.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emotions do students associate with school?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“Cognitive” regions cannot function effectively without </a:t>
            </a:r>
            <a:r>
              <a:rPr lang="en-US" dirty="0" smtClean="0"/>
              <a:t>intact function in brain emotion centers.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514600"/>
            <a:ext cx="8229600" cy="1447800"/>
          </a:xfrm>
        </p:spPr>
        <p:txBody>
          <a:bodyPr/>
          <a:lstStyle/>
          <a:p>
            <a:r>
              <a:rPr lang="en-US" sz="3600" dirty="0" smtClean="0"/>
              <a:t>Patients with injuries in brain emotional centers cannot apply social knowledge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64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306"/>
          <a:stretch/>
        </p:blipFill>
        <p:spPr>
          <a:xfrm>
            <a:off x="6553200" y="3657600"/>
            <a:ext cx="2412336" cy="3111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8913"/>
            <a:ext cx="2438400" cy="4133087"/>
          </a:xfrm>
          <a:prstGeom prst="rect">
            <a:avLst/>
          </a:prstGeom>
        </p:spPr>
      </p:pic>
      <p:pic>
        <p:nvPicPr>
          <p:cNvPr id="7" name="Picture 6" descr="Screen shot 2015-06-19 at 12.0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9" y="304800"/>
            <a:ext cx="4183211" cy="61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primed to focus on the negative to avoid threat.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overwhelmed by emotion cannot engage rational centers.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good news…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Emotion </a:t>
            </a:r>
            <a:r>
              <a:rPr lang="en-US" dirty="0" smtClean="0"/>
              <a:t>regulation </a:t>
            </a:r>
            <a:r>
              <a:rPr lang="en-US" dirty="0"/>
              <a:t>develops naturally with maturation of the brain’s frontal lobe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Emotion regulation </a:t>
            </a:r>
            <a:r>
              <a:rPr lang="en-US" dirty="0"/>
              <a:t>is a skill that can be learned</a:t>
            </a:r>
            <a:endParaRPr lang="en-US" dirty="0" smtClean="0"/>
          </a:p>
          <a:p>
            <a:pPr lvl="1"/>
            <a:r>
              <a:rPr lang="en-US" dirty="0" smtClean="0"/>
              <a:t>direct instruction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a safe, predictable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5"/>
          <p:cNvGrpSpPr>
            <a:grpSpLocks/>
          </p:cNvGrpSpPr>
          <p:nvPr/>
        </p:nvGrpSpPr>
        <p:grpSpPr bwMode="auto">
          <a:xfrm>
            <a:off x="1306513" y="2014538"/>
            <a:ext cx="6530975" cy="2616200"/>
            <a:chOff x="1631950" y="2015072"/>
            <a:chExt cx="6531850" cy="2616200"/>
          </a:xfrm>
        </p:grpSpPr>
        <p:pic>
          <p:nvPicPr>
            <p:cNvPr id="358404" name="Picture 3" descr="Robl_normalmovie_colorbar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500" y="2374900"/>
              <a:ext cx="341630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05" name="Picture 4" descr="TOP_normalmovie_colorbar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50" y="2015072"/>
              <a:ext cx="2933700" cy="261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09600" y="533400"/>
            <a:ext cx="5788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After about age 6, the brain matures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primarily by pruning synapses.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0083" y="5486400"/>
            <a:ext cx="5336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If you don’t use it, you may lose it!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10"/>
          <p:cNvGrpSpPr>
            <a:grpSpLocks/>
          </p:cNvGrpSpPr>
          <p:nvPr/>
        </p:nvGrpSpPr>
        <p:grpSpPr bwMode="auto">
          <a:xfrm>
            <a:off x="590550" y="914400"/>
            <a:ext cx="8324850" cy="5276850"/>
            <a:chOff x="216" y="798"/>
            <a:chExt cx="5244" cy="3324"/>
          </a:xfrm>
        </p:grpSpPr>
        <p:pic>
          <p:nvPicPr>
            <p:cNvPr id="35738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798"/>
              <a:ext cx="5244" cy="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7381" name="Oval 7"/>
            <p:cNvSpPr>
              <a:spLocks noChangeArrowheads="1"/>
            </p:cNvSpPr>
            <p:nvPr/>
          </p:nvSpPr>
          <p:spPr bwMode="auto">
            <a:xfrm>
              <a:off x="4524" y="2292"/>
              <a:ext cx="294" cy="27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2" name="Oval 8"/>
            <p:cNvSpPr>
              <a:spLocks noChangeArrowheads="1"/>
            </p:cNvSpPr>
            <p:nvPr/>
          </p:nvSpPr>
          <p:spPr bwMode="auto">
            <a:xfrm>
              <a:off x="696" y="1152"/>
              <a:ext cx="294" cy="27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Text Box 4"/>
          <p:cNvSpPr txBox="1">
            <a:spLocks noChangeArrowheads="1"/>
          </p:cNvSpPr>
          <p:nvPr/>
        </p:nvSpPr>
        <p:spPr bwMode="auto">
          <a:xfrm>
            <a:off x="-161925" y="653415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i="1">
                <a:solidFill>
                  <a:srgbClr val="000000"/>
                </a:solidFill>
                <a:latin typeface="Times New Roman" pitchFamily="18" charset="0"/>
              </a:rPr>
              <a:t>Gogtay, Giedd, et al. Proc. Natl. Acad. Sci., 2004</a:t>
            </a:r>
          </a:p>
        </p:txBody>
      </p:sp>
    </p:spTree>
    <p:extLst>
      <p:ext uri="{BB962C8B-B14F-4D97-AF65-F5344CB8AC3E}">
        <p14:creationId xmlns:p14="http://schemas.microsoft.com/office/powerpoint/2010/main" val="125425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Even when we posses great skills, context influences how we use them; successful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3"/>
          <p:cNvSpPr>
            <a:spLocks noChangeArrowheads="1"/>
          </p:cNvSpPr>
          <p:nvPr/>
        </p:nvSpPr>
        <p:spPr bwMode="auto">
          <a:xfrm>
            <a:off x="1598613" y="2767013"/>
            <a:ext cx="5946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When The Lights Go Out </a:t>
            </a:r>
          </a:p>
          <a:p>
            <a:pPr algn="ctr"/>
            <a:r>
              <a:rPr lang="en-US" sz="400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The World Eats Junk</a:t>
            </a:r>
          </a:p>
        </p:txBody>
      </p:sp>
      <p:sp>
        <p:nvSpPr>
          <p:cNvPr id="269315" name="Rectangle 4"/>
          <p:cNvSpPr>
            <a:spLocks noChangeArrowheads="1"/>
          </p:cNvSpPr>
          <p:nvPr/>
        </p:nvSpPr>
        <p:spPr bwMode="auto">
          <a:xfrm>
            <a:off x="4495800" y="4267200"/>
            <a:ext cx="343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https://eatery.massivehealth.com/</a:t>
            </a:r>
          </a:p>
        </p:txBody>
      </p:sp>
    </p:spTree>
    <p:extLst>
      <p:ext uri="{BB962C8B-B14F-4D97-AF65-F5344CB8AC3E}">
        <p14:creationId xmlns:p14="http://schemas.microsoft.com/office/powerpoint/2010/main" val="135008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emotion?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6F5-75F5-4D72-BEAD-AB6451B888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3" descr="C:\Users\benninmm\Dropbox\Luton\images\Screen shot 2013-04-13 at 7.13.43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352" r="5115" b="8591"/>
          <a:stretch>
            <a:fillRect/>
          </a:stretch>
        </p:blipFill>
        <p:spPr bwMode="auto">
          <a:xfrm>
            <a:off x="-14288" y="1406525"/>
            <a:ext cx="9172576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Box 2"/>
          <p:cNvSpPr txBox="1">
            <a:spLocks noChangeArrowheads="1"/>
          </p:cNvSpPr>
          <p:nvPr/>
        </p:nvSpPr>
        <p:spPr bwMode="auto">
          <a:xfrm>
            <a:off x="7543800" y="1981200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7 am</a:t>
            </a:r>
          </a:p>
        </p:txBody>
      </p:sp>
    </p:spTree>
    <p:extLst>
      <p:ext uri="{BB962C8B-B14F-4D97-AF65-F5344CB8AC3E}">
        <p14:creationId xmlns:p14="http://schemas.microsoft.com/office/powerpoint/2010/main" val="35351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4" descr="C:\Users\benninmm\Dropbox\Luton\images\Screen shot 2013-04-13 at 7.14.01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18420" r="4555" b="6787"/>
          <a:stretch>
            <a:fillRect/>
          </a:stretch>
        </p:blipFill>
        <p:spPr bwMode="auto">
          <a:xfrm>
            <a:off x="-14288" y="1406525"/>
            <a:ext cx="9172576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3" name="TextBox 2"/>
          <p:cNvSpPr txBox="1">
            <a:spLocks noChangeArrowheads="1"/>
          </p:cNvSpPr>
          <p:nvPr/>
        </p:nvSpPr>
        <p:spPr bwMode="auto">
          <a:xfrm>
            <a:off x="7543800" y="19812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12 pm</a:t>
            </a:r>
          </a:p>
        </p:txBody>
      </p:sp>
    </p:spTree>
    <p:extLst>
      <p:ext uri="{BB962C8B-B14F-4D97-AF65-F5344CB8AC3E}">
        <p14:creationId xmlns:p14="http://schemas.microsoft.com/office/powerpoint/2010/main" val="20850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5" descr="C:\Users\benninmm\Dropbox\Luton\images\Screen shot 2013-04-13 at 7.14.12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15395" r="3384" b="6638"/>
          <a:stretch>
            <a:fillRect/>
          </a:stretch>
        </p:blipFill>
        <p:spPr bwMode="auto">
          <a:xfrm>
            <a:off x="-14288" y="1360488"/>
            <a:ext cx="9172576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TextBox 2"/>
          <p:cNvSpPr txBox="1">
            <a:spLocks noChangeArrowheads="1"/>
          </p:cNvSpPr>
          <p:nvPr/>
        </p:nvSpPr>
        <p:spPr bwMode="auto">
          <a:xfrm>
            <a:off x="7543800" y="1981200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4 pm</a:t>
            </a:r>
          </a:p>
        </p:txBody>
      </p:sp>
    </p:spTree>
    <p:extLst>
      <p:ext uri="{BB962C8B-B14F-4D97-AF65-F5344CB8AC3E}">
        <p14:creationId xmlns:p14="http://schemas.microsoft.com/office/powerpoint/2010/main" val="36692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6" descr="C:\Users\benninmm\Dropbox\Luton\images\Screen shot 2013-04-13 at 7.14.22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16759" r="2856" b="6787"/>
          <a:stretch>
            <a:fillRect/>
          </a:stretch>
        </p:blipFill>
        <p:spPr bwMode="auto">
          <a:xfrm>
            <a:off x="-14288" y="1360488"/>
            <a:ext cx="9172576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TextBox 2"/>
          <p:cNvSpPr txBox="1">
            <a:spLocks noChangeArrowheads="1"/>
          </p:cNvSpPr>
          <p:nvPr/>
        </p:nvSpPr>
        <p:spPr bwMode="auto">
          <a:xfrm>
            <a:off x="7543800" y="19812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10 pm</a:t>
            </a:r>
          </a:p>
        </p:txBody>
      </p:sp>
    </p:spTree>
    <p:extLst>
      <p:ext uri="{BB962C8B-B14F-4D97-AF65-F5344CB8AC3E}">
        <p14:creationId xmlns:p14="http://schemas.microsoft.com/office/powerpoint/2010/main" val="198770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C:\Users\benninmm\Dropbox\Luton\images\Screen shot 2013-04-13 at 7.14.32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6476" r="5809" b="3581"/>
          <a:stretch>
            <a:fillRect/>
          </a:stretch>
        </p:blipFill>
        <p:spPr bwMode="auto">
          <a:xfrm>
            <a:off x="-23813" y="1333500"/>
            <a:ext cx="919162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TextBox 2"/>
          <p:cNvSpPr txBox="1">
            <a:spLocks noChangeArrowheads="1"/>
          </p:cNvSpPr>
          <p:nvPr/>
        </p:nvSpPr>
        <p:spPr bwMode="auto">
          <a:xfrm>
            <a:off x="7543800" y="19812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</a:rPr>
              <a:t>11 pm</a:t>
            </a:r>
          </a:p>
        </p:txBody>
      </p:sp>
    </p:spTree>
    <p:extLst>
      <p:ext uri="{BB962C8B-B14F-4D97-AF65-F5344CB8AC3E}">
        <p14:creationId xmlns:p14="http://schemas.microsoft.com/office/powerpoint/2010/main" val="391053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86683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As adults with solid emotion regulation skills, we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must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 attend to our own needs and model good decisions</a:t>
            </a:r>
            <a:endParaRPr lang="en-US" sz="5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638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Our habits can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protect us from 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/>
                <a:cs typeface="Candara"/>
              </a:rPr>
              <a:t>poor decisions</a:t>
            </a:r>
            <a:endParaRPr lang="en-US" sz="66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564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Adolescence is a time of </a:t>
            </a:r>
            <a:br>
              <a:rPr lang="en-US" dirty="0" smtClean="0"/>
            </a:br>
            <a:r>
              <a:rPr lang="en-US" dirty="0" smtClean="0"/>
              <a:t>increased 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2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65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Inhibitory control and reward drive are imbalanced during adolescence</a:t>
            </a:r>
            <a:endParaRPr lang="en-US" dirty="0"/>
          </a:p>
        </p:txBody>
      </p:sp>
      <p:pic>
        <p:nvPicPr>
          <p:cNvPr id="284675" name="Content Placeholder 3" descr="casey mode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2908300"/>
            <a:ext cx="8239125" cy="2120900"/>
          </a:xfrm>
        </p:spPr>
      </p:pic>
      <p:sp>
        <p:nvSpPr>
          <p:cNvPr id="284676" name="TextBox 3"/>
          <p:cNvSpPr txBox="1">
            <a:spLocks noChangeArrowheads="1"/>
          </p:cNvSpPr>
          <p:nvPr/>
        </p:nvSpPr>
        <p:spPr bwMode="auto">
          <a:xfrm>
            <a:off x="4889500" y="5118100"/>
            <a:ext cx="380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Casey&amp; Jones 2010 JAACAP 49: 1189-1201</a:t>
            </a:r>
          </a:p>
        </p:txBody>
      </p:sp>
      <p:pic>
        <p:nvPicPr>
          <p:cNvPr id="284677" name="Content Placeholder 3" descr="casey 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900363"/>
            <a:ext cx="82391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8" name="TextBox 3"/>
          <p:cNvSpPr txBox="1">
            <a:spLocks noChangeArrowheads="1"/>
          </p:cNvSpPr>
          <p:nvPr/>
        </p:nvSpPr>
        <p:spPr bwMode="auto">
          <a:xfrm>
            <a:off x="4889500" y="5110163"/>
            <a:ext cx="380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Casey&amp; Jones 2010 JAACAP 49: 1189-1201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2788920"/>
            <a:ext cx="2133600" cy="2346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758440"/>
            <a:ext cx="2133600" cy="2346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819400"/>
            <a:ext cx="2133600" cy="2346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1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Up to 20% of students will experience symptoms of  depression, anxiety, or impulsivity that disrupt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" y="853671"/>
            <a:ext cx="8972256" cy="5184492"/>
          </a:xfrm>
        </p:spPr>
        <p:txBody>
          <a:bodyPr/>
          <a:lstStyle/>
          <a:p>
            <a:r>
              <a:rPr lang="en-US" sz="3600" dirty="0" smtClean="0"/>
              <a:t>Emotion = </a:t>
            </a:r>
            <a:r>
              <a:rPr lang="en-US" sz="3600" dirty="0" smtClean="0"/>
              <a:t>biologically driven, automatic, coordinated </a:t>
            </a:r>
            <a:r>
              <a:rPr lang="en-US" sz="3600" dirty="0" smtClean="0"/>
              <a:t>response to stimulus</a:t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SUBJECTIVE: feeling; cognitive representation</a:t>
            </a:r>
            <a:br>
              <a:rPr lang="en-US" sz="3200" dirty="0" smtClean="0"/>
            </a:br>
            <a:r>
              <a:rPr lang="en-US" sz="3200" dirty="0" smtClean="0"/>
              <a:t>OBJECTIVE: physiological change; behavior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6F5-75F5-4D72-BEAD-AB6451B888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Discussion of Classroom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Classroom Strategies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focus on the negative</a:t>
            </a:r>
          </a:p>
          <a:p>
            <a:r>
              <a:rPr lang="en-US" dirty="0" smtClean="0"/>
              <a:t>Development occurs through synaptic pruning</a:t>
            </a:r>
          </a:p>
          <a:p>
            <a:r>
              <a:rPr lang="en-US" dirty="0" smtClean="0"/>
              <a:t>Adolescence are driven by emotions</a:t>
            </a:r>
          </a:p>
          <a:p>
            <a:r>
              <a:rPr lang="en-US" dirty="0" smtClean="0"/>
              <a:t>Peers hold greater influence </a:t>
            </a:r>
            <a:r>
              <a:rPr lang="en-US" smtClean="0"/>
              <a:t>in adolescence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for 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way the brain is wired makes it impossible to completely dissociate “cognitive” from “emotional</a:t>
            </a:r>
            <a:r>
              <a:rPr lang="en-US" sz="2400" dirty="0" smtClean="0"/>
              <a:t>”.</a:t>
            </a:r>
            <a:endParaRPr lang="en-US" sz="2400" dirty="0" smtClean="0"/>
          </a:p>
          <a:p>
            <a:r>
              <a:rPr lang="en-US" sz="2400" dirty="0" smtClean="0"/>
              <a:t>Emotion regulation skills develop with brain maturity and can be promoted through direct instruction, behavior modeling, and providing a safe, predictable environment.</a:t>
            </a:r>
          </a:p>
          <a:p>
            <a:r>
              <a:rPr lang="en-US" sz="2400" dirty="0" smtClean="0"/>
              <a:t>During adolescence the “emotional brain” has greater influence over the “cognitive brain” than in childhood or </a:t>
            </a:r>
            <a:r>
              <a:rPr lang="en-US" sz="2400" dirty="0" smtClean="0"/>
              <a:t>adulthood.</a:t>
            </a:r>
            <a:endParaRPr lang="en-US" sz="2400" dirty="0" smtClean="0"/>
          </a:p>
          <a:p>
            <a:r>
              <a:rPr lang="en-US" sz="2400" dirty="0" smtClean="0"/>
              <a:t>Specific educational strategies to address emotional learning can promote greater academic achievement.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meg.benningfield@vanderbilt.edu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function of emotion?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D6F5-75F5-4D72-BEAD-AB6451B888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Emotions serve the purpose of interpreting sensations and direction actions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maintain homeostasis.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429000"/>
          </a:xfrm>
        </p:spPr>
        <p:txBody>
          <a:bodyPr/>
          <a:lstStyle/>
          <a:p>
            <a:r>
              <a:rPr lang="en-US" dirty="0" smtClean="0"/>
              <a:t>Emotions</a:t>
            </a:r>
            <a:br>
              <a:rPr lang="en-US" dirty="0" smtClean="0"/>
            </a:br>
            <a:r>
              <a:rPr lang="en-US" dirty="0" smtClean="0"/>
              <a:t>limit sensory input</a:t>
            </a:r>
            <a:br>
              <a:rPr lang="en-US" dirty="0" smtClean="0"/>
            </a:br>
            <a:r>
              <a:rPr lang="en-US" dirty="0" smtClean="0"/>
              <a:t>attribute salience</a:t>
            </a:r>
            <a:br>
              <a:rPr lang="en-US" dirty="0" smtClean="0"/>
            </a:br>
            <a:r>
              <a:rPr lang="en-US" dirty="0" smtClean="0"/>
              <a:t>direct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3848100"/>
          </a:xfrm>
        </p:spPr>
        <p:txBody>
          <a:bodyPr/>
          <a:lstStyle/>
          <a:p>
            <a:r>
              <a:rPr lang="en-US" dirty="0" smtClean="0"/>
              <a:t>The brain is divided into regions with specialized functions.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AF9AB-3103-44C5-9B64-A456393385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1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serendip.brynmawr.edu/exchange/files/authors/faculty/295/lob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620000" cy="5362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2335" y="95125"/>
            <a:ext cx="3546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anatomical lobes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of the brain</a:t>
            </a:r>
          </a:p>
        </p:txBody>
      </p:sp>
    </p:spTree>
    <p:extLst>
      <p:ext uri="{BB962C8B-B14F-4D97-AF65-F5344CB8AC3E}">
        <p14:creationId xmlns:p14="http://schemas.microsoft.com/office/powerpoint/2010/main" val="9462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econdary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ondary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691</Words>
  <Application>Microsoft Macintosh PowerPoint</Application>
  <PresentationFormat>On-screen Show (4:3)</PresentationFormat>
  <Paragraphs>108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1_Secondary Pages</vt:lpstr>
      <vt:lpstr>Custom Design</vt:lpstr>
      <vt:lpstr>1_Custom Design</vt:lpstr>
      <vt:lpstr>Secondary Pages</vt:lpstr>
      <vt:lpstr>Default Design</vt:lpstr>
      <vt:lpstr>Social Emotional Learning and the Brain:  Why Emotional Learning is Essential  for Academic Success</vt:lpstr>
      <vt:lpstr>Key points for today’s discussion</vt:lpstr>
      <vt:lpstr>What is emotion?</vt:lpstr>
      <vt:lpstr>Emotion = biologically driven, automatic, coordinated response to stimulus  SUBJECTIVE: feeling; cognitive representation OBJECTIVE: physiological change; behavior</vt:lpstr>
      <vt:lpstr>What is the function of emotion?</vt:lpstr>
      <vt:lpstr>Emotions serve the purpose of interpreting sensations and direction actions  to maintain homeostasis.</vt:lpstr>
      <vt:lpstr>Emotions limit sensory input attribute salience direct behavior</vt:lpstr>
      <vt:lpstr>The brain is divided into regions with specialized functions.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Dopamine is the brain’s  “salience” signal </vt:lpstr>
      <vt:lpstr>What motivates you?</vt:lpstr>
      <vt:lpstr>PowerPoint Presentation</vt:lpstr>
      <vt:lpstr>PowerPoint Presentation</vt:lpstr>
      <vt:lpstr>PowerPoint Presentation</vt:lpstr>
      <vt:lpstr>PowerPoint Presentation</vt:lpstr>
      <vt:lpstr>What emotions do students associate with school?</vt:lpstr>
      <vt:lpstr> “Cognitive” regions cannot function effectively without intact function in brain emotion centers.</vt:lpstr>
      <vt:lpstr>Patients with injuries in brain emotional centers cannot apply social knowledge</vt:lpstr>
      <vt:lpstr>PowerPoint Presentation</vt:lpstr>
      <vt:lpstr>We are primed to focus on the negative to avoid threat.  Students overwhelmed by emotion cannot engage rational centers.</vt:lpstr>
      <vt:lpstr>Some good news…</vt:lpstr>
      <vt:lpstr>PowerPoint Presentation</vt:lpstr>
      <vt:lpstr>PowerPoint Presentation</vt:lpstr>
      <vt:lpstr>Even when we posses great skills, context influences how we use them; successful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Adolescence is a time of  increased vulnerability</vt:lpstr>
      <vt:lpstr>Inhibitory control and reward drive are imbalanced during adolescence</vt:lpstr>
      <vt:lpstr>Up to 20% of students will experience symptoms of  depression, anxiety, or impulsivity that disrupt learning.</vt:lpstr>
      <vt:lpstr>Discussion of Classroom Strategies</vt:lpstr>
      <vt:lpstr>Discussion of Classroom Strategies</vt:lpstr>
      <vt:lpstr>Key points for today’s discussion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and the Brain:  Why Emotional Learning is Essential  for Academic Success</dc:title>
  <dc:creator>Benningfield, Margaret M</dc:creator>
  <cp:lastModifiedBy>Meg Benningfield</cp:lastModifiedBy>
  <cp:revision>18</cp:revision>
  <dcterms:created xsi:type="dcterms:W3CDTF">2015-06-17T21:40:35Z</dcterms:created>
  <dcterms:modified xsi:type="dcterms:W3CDTF">2015-06-19T17:59:41Z</dcterms:modified>
</cp:coreProperties>
</file>